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5" r:id="rId36"/>
    <p:sldId id="289" r:id="rId37"/>
    <p:sldId id="290" r:id="rId38"/>
    <p:sldId id="296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12259-3AE4-49FF-851C-C0391645B03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A43A4-5F69-4215-9751-2B6EFA497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43A4-5F69-4215-9751-2B6EFA4972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49319" y="892492"/>
            <a:ext cx="4045361" cy="10881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55276" y="2389041"/>
            <a:ext cx="1170859" cy="1170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0" y="1"/>
            <a:ext cx="7619998" cy="1447798"/>
          </a:xfrm>
          <a:custGeom>
            <a:avLst/>
            <a:gdLst/>
            <a:ahLst/>
            <a:cxnLst/>
            <a:rect l="l" t="t" r="r" b="b"/>
            <a:pathLst>
              <a:path w="7619998" h="1447798">
                <a:moveTo>
                  <a:pt x="0" y="0"/>
                </a:moveTo>
                <a:lnTo>
                  <a:pt x="7619998" y="0"/>
                </a:lnTo>
                <a:lnTo>
                  <a:pt x="7619998" y="1447798"/>
                </a:lnTo>
                <a:lnTo>
                  <a:pt x="0" y="1447798"/>
                </a:lnTo>
                <a:lnTo>
                  <a:pt x="0" y="0"/>
                </a:lnTo>
                <a:close/>
              </a:path>
            </a:pathLst>
          </a:custGeom>
          <a:solidFill>
            <a:srgbClr val="66A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999" y="1"/>
            <a:ext cx="7619998" cy="1447799"/>
          </a:xfrm>
          <a:custGeom>
            <a:avLst/>
            <a:gdLst/>
            <a:ahLst/>
            <a:cxnLst/>
            <a:rect l="l" t="t" r="r" b="b"/>
            <a:pathLst>
              <a:path w="7619998" h="1447799">
                <a:moveTo>
                  <a:pt x="0" y="0"/>
                </a:moveTo>
                <a:lnTo>
                  <a:pt x="7619998" y="0"/>
                </a:lnTo>
                <a:lnTo>
                  <a:pt x="7619998" y="1447799"/>
                </a:lnTo>
                <a:lnTo>
                  <a:pt x="0" y="1447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1A7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447801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2539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0741" y="815413"/>
            <a:ext cx="1139903" cy="415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5516" y="201776"/>
            <a:ext cx="519315" cy="519324"/>
          </a:xfrm>
          <a:custGeom>
            <a:avLst/>
            <a:gdLst/>
            <a:ahLst/>
            <a:cxnLst/>
            <a:rect l="l" t="t" r="r" b="b"/>
            <a:pathLst>
              <a:path w="519315" h="519324">
                <a:moveTo>
                  <a:pt x="259661" y="0"/>
                </a:moveTo>
                <a:lnTo>
                  <a:pt x="217542" y="3398"/>
                </a:lnTo>
                <a:lnTo>
                  <a:pt x="177587" y="13237"/>
                </a:lnTo>
                <a:lnTo>
                  <a:pt x="140330" y="28982"/>
                </a:lnTo>
                <a:lnTo>
                  <a:pt x="106307" y="50099"/>
                </a:lnTo>
                <a:lnTo>
                  <a:pt x="76052" y="76052"/>
                </a:lnTo>
                <a:lnTo>
                  <a:pt x="50098" y="106308"/>
                </a:lnTo>
                <a:lnTo>
                  <a:pt x="28982" y="140331"/>
                </a:lnTo>
                <a:lnTo>
                  <a:pt x="13237" y="177588"/>
                </a:lnTo>
                <a:lnTo>
                  <a:pt x="3398" y="217544"/>
                </a:lnTo>
                <a:lnTo>
                  <a:pt x="0" y="259664"/>
                </a:lnTo>
                <a:lnTo>
                  <a:pt x="860" y="280960"/>
                </a:lnTo>
                <a:lnTo>
                  <a:pt x="7546" y="322063"/>
                </a:lnTo>
                <a:lnTo>
                  <a:pt x="20405" y="360735"/>
                </a:lnTo>
                <a:lnTo>
                  <a:pt x="38902" y="396441"/>
                </a:lnTo>
                <a:lnTo>
                  <a:pt x="62504" y="428648"/>
                </a:lnTo>
                <a:lnTo>
                  <a:pt x="90675" y="456819"/>
                </a:lnTo>
                <a:lnTo>
                  <a:pt x="122881" y="480421"/>
                </a:lnTo>
                <a:lnTo>
                  <a:pt x="158588" y="498919"/>
                </a:lnTo>
                <a:lnTo>
                  <a:pt x="197260" y="511778"/>
                </a:lnTo>
                <a:lnTo>
                  <a:pt x="238364" y="518463"/>
                </a:lnTo>
                <a:lnTo>
                  <a:pt x="259661" y="519324"/>
                </a:lnTo>
                <a:lnTo>
                  <a:pt x="280957" y="518463"/>
                </a:lnTo>
                <a:lnTo>
                  <a:pt x="322061" y="511778"/>
                </a:lnTo>
                <a:lnTo>
                  <a:pt x="360732" y="498919"/>
                </a:lnTo>
                <a:lnTo>
                  <a:pt x="396438" y="480421"/>
                </a:lnTo>
                <a:lnTo>
                  <a:pt x="428644" y="456819"/>
                </a:lnTo>
                <a:lnTo>
                  <a:pt x="456814" y="428648"/>
                </a:lnTo>
                <a:lnTo>
                  <a:pt x="480414" y="396441"/>
                </a:lnTo>
                <a:lnTo>
                  <a:pt x="498911" y="360735"/>
                </a:lnTo>
                <a:lnTo>
                  <a:pt x="511769" y="322063"/>
                </a:lnTo>
                <a:lnTo>
                  <a:pt x="518455" y="280960"/>
                </a:lnTo>
                <a:lnTo>
                  <a:pt x="519315" y="259664"/>
                </a:lnTo>
                <a:lnTo>
                  <a:pt x="518455" y="238367"/>
                </a:lnTo>
                <a:lnTo>
                  <a:pt x="511769" y="197262"/>
                </a:lnTo>
                <a:lnTo>
                  <a:pt x="498911" y="158589"/>
                </a:lnTo>
                <a:lnTo>
                  <a:pt x="480414" y="122882"/>
                </a:lnTo>
                <a:lnTo>
                  <a:pt x="456814" y="90676"/>
                </a:lnTo>
                <a:lnTo>
                  <a:pt x="428644" y="62504"/>
                </a:lnTo>
                <a:lnTo>
                  <a:pt x="396438" y="38902"/>
                </a:lnTo>
                <a:lnTo>
                  <a:pt x="360732" y="20405"/>
                </a:lnTo>
                <a:lnTo>
                  <a:pt x="322061" y="7546"/>
                </a:lnTo>
                <a:lnTo>
                  <a:pt x="280957" y="860"/>
                </a:lnTo>
                <a:lnTo>
                  <a:pt x="259661" y="0"/>
                </a:lnTo>
                <a:close/>
              </a:path>
            </a:pathLst>
          </a:custGeom>
          <a:solidFill>
            <a:srgbClr val="C412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5949" y="390204"/>
            <a:ext cx="148038" cy="328779"/>
          </a:xfrm>
          <a:custGeom>
            <a:avLst/>
            <a:gdLst/>
            <a:ahLst/>
            <a:cxnLst/>
            <a:rect l="l" t="t" r="r" b="b"/>
            <a:pathLst>
              <a:path w="148038" h="328779">
                <a:moveTo>
                  <a:pt x="144030" y="177365"/>
                </a:moveTo>
                <a:lnTo>
                  <a:pt x="129657" y="318135"/>
                </a:lnTo>
                <a:lnTo>
                  <a:pt x="131301" y="317659"/>
                </a:lnTo>
                <a:lnTo>
                  <a:pt x="133855" y="316696"/>
                </a:lnTo>
                <a:lnTo>
                  <a:pt x="148038" y="177777"/>
                </a:lnTo>
                <a:lnTo>
                  <a:pt x="144030" y="177365"/>
                </a:lnTo>
                <a:close/>
              </a:path>
              <a:path w="148038" h="328779">
                <a:moveTo>
                  <a:pt x="7885" y="154321"/>
                </a:moveTo>
                <a:lnTo>
                  <a:pt x="4208" y="155955"/>
                </a:lnTo>
                <a:lnTo>
                  <a:pt x="80836" y="328779"/>
                </a:lnTo>
                <a:lnTo>
                  <a:pt x="85009" y="328271"/>
                </a:lnTo>
                <a:lnTo>
                  <a:pt x="7885" y="154321"/>
                </a:lnTo>
                <a:close/>
              </a:path>
              <a:path w="148038" h="328779">
                <a:moveTo>
                  <a:pt x="3858" y="0"/>
                </a:moveTo>
                <a:lnTo>
                  <a:pt x="0" y="1115"/>
                </a:lnTo>
                <a:lnTo>
                  <a:pt x="93938" y="326968"/>
                </a:lnTo>
                <a:lnTo>
                  <a:pt x="97897" y="326159"/>
                </a:lnTo>
                <a:lnTo>
                  <a:pt x="3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072" y="434499"/>
            <a:ext cx="8593855" cy="5750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5146" y="1889760"/>
            <a:ext cx="5813707" cy="17884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nybrook.edu/istem/poster_printing_services/index.php" TargetMode="External"/><Relationship Id="rId2" Type="http://schemas.openxmlformats.org/officeDocument/2006/relationships/hyperlink" Target="mailto:posterprinting@stonybrook.ed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000" y="3413938"/>
            <a:ext cx="2539998" cy="232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49935">
              <a:lnSpc>
                <a:spcPts val="4300"/>
              </a:lnSpc>
            </a:pPr>
            <a:r>
              <a:rPr sz="3600" b="1" spc="-25" dirty="0" smtClean="0">
                <a:solidFill>
                  <a:srgbClr val="4E5255"/>
                </a:solidFill>
                <a:latin typeface="Arial"/>
                <a:cs typeface="Arial"/>
              </a:rPr>
              <a:t>P</a:t>
            </a:r>
            <a:r>
              <a:rPr sz="3600" b="1" spc="-30" dirty="0" smtClean="0">
                <a:solidFill>
                  <a:srgbClr val="4E5255"/>
                </a:solidFill>
                <a:latin typeface="Arial"/>
                <a:cs typeface="Arial"/>
              </a:rPr>
              <a:t>o</a:t>
            </a:r>
            <a:r>
              <a:rPr sz="3600" b="1" spc="-35" dirty="0" smtClean="0">
                <a:solidFill>
                  <a:srgbClr val="4E5255"/>
                </a:solidFill>
                <a:latin typeface="Arial"/>
                <a:cs typeface="Arial"/>
              </a:rPr>
              <a:t>w</a:t>
            </a:r>
            <a:r>
              <a:rPr sz="3600" b="1" spc="0" dirty="0" smtClean="0">
                <a:solidFill>
                  <a:srgbClr val="4E5255"/>
                </a:solidFill>
                <a:latin typeface="Arial"/>
                <a:cs typeface="Arial"/>
              </a:rPr>
              <a:t>er</a:t>
            </a:r>
            <a:r>
              <a:rPr sz="3600" b="1" spc="-25" dirty="0" smtClean="0">
                <a:solidFill>
                  <a:srgbClr val="4E5255"/>
                </a:solidFill>
                <a:latin typeface="Arial"/>
                <a:cs typeface="Arial"/>
              </a:rPr>
              <a:t>P</a:t>
            </a:r>
            <a:r>
              <a:rPr sz="3600" b="1" spc="-30" dirty="0" smtClean="0">
                <a:solidFill>
                  <a:srgbClr val="4E5255"/>
                </a:solidFill>
                <a:latin typeface="Arial"/>
                <a:cs typeface="Arial"/>
              </a:rPr>
              <a:t>o</a:t>
            </a:r>
            <a:r>
              <a:rPr sz="3600" b="1" spc="-15" dirty="0" smtClean="0">
                <a:solidFill>
                  <a:srgbClr val="4E5255"/>
                </a:solidFill>
                <a:latin typeface="Arial"/>
                <a:cs typeface="Arial"/>
              </a:rPr>
              <a:t>i</a:t>
            </a:r>
            <a:r>
              <a:rPr sz="3600" b="1" spc="-30" dirty="0" smtClean="0">
                <a:solidFill>
                  <a:srgbClr val="4E5255"/>
                </a:solidFill>
                <a:latin typeface="Arial"/>
                <a:cs typeface="Arial"/>
              </a:rPr>
              <a:t>n</a:t>
            </a:r>
            <a:r>
              <a:rPr sz="3600" b="1" spc="0" dirty="0" smtClean="0">
                <a:solidFill>
                  <a:srgbClr val="4E5255"/>
                </a:solidFill>
                <a:latin typeface="Arial"/>
                <a:cs typeface="Arial"/>
              </a:rPr>
              <a:t>t </a:t>
            </a:r>
            <a:r>
              <a:rPr sz="3600" b="1" spc="-25" dirty="0" smtClean="0">
                <a:solidFill>
                  <a:srgbClr val="4E5255"/>
                </a:solidFill>
                <a:latin typeface="Arial"/>
                <a:cs typeface="Arial"/>
              </a:rPr>
              <a:t>P</a:t>
            </a:r>
            <a:r>
              <a:rPr sz="3600" b="1" spc="-30" dirty="0" smtClean="0">
                <a:solidFill>
                  <a:srgbClr val="4E5255"/>
                </a:solidFill>
                <a:latin typeface="Arial"/>
                <a:cs typeface="Arial"/>
              </a:rPr>
              <a:t>o</a:t>
            </a:r>
            <a:r>
              <a:rPr sz="3600" b="1" spc="0" dirty="0" smtClean="0">
                <a:solidFill>
                  <a:srgbClr val="4E5255"/>
                </a:solidFill>
                <a:latin typeface="Arial"/>
                <a:cs typeface="Arial"/>
              </a:rPr>
              <a:t>ster</a:t>
            </a:r>
            <a:r>
              <a:rPr sz="3600" b="1" spc="-5" dirty="0" smtClean="0">
                <a:solidFill>
                  <a:srgbClr val="4E5255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4E5255"/>
                </a:solidFill>
                <a:latin typeface="Arial"/>
                <a:cs typeface="Arial"/>
              </a:rPr>
              <a:t>Mak</a:t>
            </a:r>
            <a:r>
              <a:rPr sz="3600" b="1" spc="-15" dirty="0" smtClean="0">
                <a:solidFill>
                  <a:srgbClr val="4E5255"/>
                </a:solidFill>
                <a:latin typeface="Arial"/>
                <a:cs typeface="Arial"/>
              </a:rPr>
              <a:t>i</a:t>
            </a:r>
            <a:r>
              <a:rPr sz="3600" b="1" spc="-30" dirty="0" smtClean="0">
                <a:solidFill>
                  <a:srgbClr val="4E5255"/>
                </a:solidFill>
                <a:latin typeface="Arial"/>
                <a:cs typeface="Arial"/>
              </a:rPr>
              <a:t>n</a:t>
            </a:r>
            <a:r>
              <a:rPr sz="3600" b="1" spc="-25" dirty="0" smtClean="0">
                <a:solidFill>
                  <a:srgbClr val="4E5255"/>
                </a:solidFill>
                <a:latin typeface="Arial"/>
                <a:cs typeface="Arial"/>
              </a:rPr>
              <a:t>g</a:t>
            </a:r>
            <a:r>
              <a:rPr sz="3600" b="1" spc="-5" dirty="0" smtClean="0">
                <a:solidFill>
                  <a:srgbClr val="4E5255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4E5255"/>
                </a:solidFill>
                <a:latin typeface="Arial"/>
                <a:cs typeface="Arial"/>
              </a:rPr>
              <a:t>101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4704" y="2142744"/>
            <a:ext cx="3959860" cy="69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400">
              <a:lnSpc>
                <a:spcPct val="112000"/>
              </a:lnSpc>
            </a:pP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Instructional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Brand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20" dirty="0" smtClean="0">
                <a:solidFill>
                  <a:srgbClr val="141313"/>
                </a:solidFill>
                <a:latin typeface="Arial"/>
                <a:cs typeface="Arial"/>
              </a:rPr>
              <a:t>Guidelines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Stony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Brook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Children</a:t>
            </a:r>
            <a:r>
              <a:rPr sz="2000" spc="-40" dirty="0" smtClean="0">
                <a:solidFill>
                  <a:srgbClr val="141313"/>
                </a:solidFill>
                <a:latin typeface="Arial"/>
                <a:cs typeface="Arial"/>
              </a:rPr>
              <a:t>’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Hospi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4249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Download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empla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34735" y="3456544"/>
            <a:ext cx="3672288" cy="316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830" y="1899920"/>
            <a:ext cx="8357870" cy="1391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poster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tem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plate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hoices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Stony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Br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ook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hildre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n</a:t>
            </a:r>
            <a:r>
              <a:rPr sz="2000" b="1" spc="-85" dirty="0" smtClean="0">
                <a:solidFill>
                  <a:srgbClr val="141313"/>
                </a:solidFill>
                <a:latin typeface="Arial"/>
                <a:cs typeface="Arial"/>
              </a:rPr>
              <a:t>’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H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os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pital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  <a:p>
            <a:pPr marL="1791970" marR="1791970" indent="0" algn="ctr">
              <a:lnSpc>
                <a:spcPts val="2900"/>
              </a:lnSpc>
              <a:spcBef>
                <a:spcPts val="165"/>
              </a:spcBef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SBCH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2015_</a:t>
            </a:r>
            <a:r>
              <a:rPr sz="2000" spc="-125" dirty="0" smtClean="0">
                <a:solidFill>
                  <a:srgbClr val="14131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rtical</a:t>
            </a:r>
            <a:r>
              <a:rPr sz="2000" spc="-24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empla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</a:t>
            </a:r>
            <a:r>
              <a:rPr sz="2000" spc="-20" dirty="0" smtClean="0">
                <a:solidFill>
                  <a:srgbClr val="141313"/>
                </a:solidFill>
                <a:latin typeface="Arial"/>
                <a:cs typeface="Arial"/>
              </a:rPr>
              <a:t>Op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tions.potx and</a:t>
            </a:r>
            <a:endParaRPr sz="2000">
              <a:latin typeface="Arial"/>
              <a:cs typeface="Arial"/>
            </a:endParaRPr>
          </a:p>
          <a:p>
            <a:pPr marL="0" algn="ctr">
              <a:lnSpc>
                <a:spcPct val="100000"/>
              </a:lnSpc>
              <a:spcBef>
                <a:spcPts val="30"/>
              </a:spcBef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SBCH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2015_</a:t>
            </a:r>
            <a:r>
              <a:rPr sz="2000" spc="-125" dirty="0" smtClean="0">
                <a:solidFill>
                  <a:srgbClr val="14131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rtical</a:t>
            </a:r>
            <a:r>
              <a:rPr sz="2000" spc="-24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empla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</a:t>
            </a:r>
            <a:r>
              <a:rPr sz="2000" spc="-20" dirty="0" smtClean="0">
                <a:solidFill>
                  <a:srgbClr val="141313"/>
                </a:solidFill>
                <a:latin typeface="Arial"/>
                <a:cs typeface="Arial"/>
              </a:rPr>
              <a:t>Op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tions.potx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5618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Horizon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187" y="1752600"/>
            <a:ext cx="7667623" cy="4859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35580">
              <a:lnSpc>
                <a:spcPct val="100000"/>
              </a:lnSpc>
            </a:pPr>
            <a:r>
              <a:rPr sz="3600" spc="-2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ical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725" y="2055813"/>
            <a:ext cx="8718548" cy="4086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7109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Choose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empla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013" y="1676401"/>
            <a:ext cx="1982786" cy="487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9539" y="1899920"/>
            <a:ext cx="5916930" cy="2446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hoose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one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lay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out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tem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plate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7"/>
              </a:spcBef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Dele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all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remaining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pages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when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ready</a:t>
            </a:r>
            <a:endParaRPr sz="2000">
              <a:latin typeface="Arial"/>
              <a:cs typeface="Arial"/>
            </a:endParaRPr>
          </a:p>
          <a:p>
            <a:pPr marL="355600" marR="12700" indent="-342900" algn="just">
              <a:lnSpc>
                <a:spcPct val="111300"/>
              </a:lnSpc>
              <a:spcBef>
                <a:spcPts val="225"/>
              </a:spcBef>
              <a:buClr>
                <a:srgbClr val="910A29"/>
              </a:buClr>
              <a:buFont typeface="Arial"/>
              <a:buChar char="•"/>
              <a:tabLst>
                <a:tab pos="354965" algn="l"/>
              </a:tabLst>
            </a:pP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If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you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need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add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slide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upper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le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corner 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documen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ribbon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20" dirty="0" smtClean="0">
                <a:solidFill>
                  <a:srgbClr val="141313"/>
                </a:solidFill>
                <a:latin typeface="Arial"/>
                <a:cs typeface="Arial"/>
              </a:rPr>
              <a:t>Go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Hom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Ne</a:t>
            </a:r>
            <a:r>
              <a:rPr sz="2000" b="1" spc="-20" dirty="0" smtClean="0">
                <a:solidFill>
                  <a:srgbClr val="141313"/>
                </a:solidFill>
                <a:latin typeface="Arial"/>
                <a:cs typeface="Arial"/>
              </a:rPr>
              <a:t>w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Slide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click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d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hold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drop-down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arr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ow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righ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 of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(New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Slide)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icon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539" y="5031232"/>
            <a:ext cx="5153660" cy="555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sz="1600" b="1" dirty="0" smtClean="0">
                <a:solidFill>
                  <a:srgbClr val="141313"/>
                </a:solidFill>
                <a:latin typeface="Arial"/>
                <a:cs typeface="Arial"/>
              </a:rPr>
              <a:t>N</a:t>
            </a:r>
            <a:r>
              <a:rPr sz="1600" b="1" spc="-10" dirty="0" smtClean="0">
                <a:solidFill>
                  <a:srgbClr val="141313"/>
                </a:solidFill>
                <a:latin typeface="Arial"/>
                <a:cs typeface="Arial"/>
              </a:rPr>
              <a:t>ote:</a:t>
            </a:r>
            <a:r>
              <a:rPr sz="16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If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you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see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icon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click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Home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tab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 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ribbon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10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SBCH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Pale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286" y="1874520"/>
            <a:ext cx="6591300" cy="915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Corre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ct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usage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 the</a:t>
            </a:r>
            <a:endParaRPr sz="1800">
              <a:latin typeface="Arial"/>
              <a:cs typeface="Arial"/>
            </a:endParaRPr>
          </a:p>
          <a:p>
            <a:pPr marL="12700" marR="12700" indent="0" algn="ctr">
              <a:lnSpc>
                <a:spcPts val="2500"/>
              </a:lnSpc>
              <a:spcBef>
                <a:spcPts val="25"/>
              </a:spcBef>
            </a:pP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Stony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Brook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Children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’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Hospi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tal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Graphic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Standards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Pale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tte is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vi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tal for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brand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consi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stenc</a:t>
            </a:r>
            <a:r>
              <a:rPr sz="1800" spc="-135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549" y="3581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A41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6612" y="3581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1509" y="3181033"/>
            <a:ext cx="15373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Primary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70275" y="3581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66A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6925" y="3581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6065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3356" y="3181033"/>
            <a:ext cx="18427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Secondary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70587" y="3581400"/>
            <a:ext cx="1066798" cy="1066800"/>
          </a:xfrm>
          <a:custGeom>
            <a:avLst/>
            <a:gdLst/>
            <a:ahLst/>
            <a:cxnLst/>
            <a:rect l="l" t="t" r="r" b="b"/>
            <a:pathLst>
              <a:path w="1066798" h="1066800">
                <a:moveTo>
                  <a:pt x="0" y="0"/>
                </a:moveTo>
                <a:lnTo>
                  <a:pt x="1066798" y="0"/>
                </a:lnTo>
                <a:lnTo>
                  <a:pt x="1066798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ECD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5648" y="3581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DE49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39685" y="3181033"/>
            <a:ext cx="14992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15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rtiary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39" y="5760720"/>
            <a:ext cx="54876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 smtClean="0">
                <a:solidFill>
                  <a:srgbClr val="141313"/>
                </a:solidFill>
                <a:latin typeface="Arial"/>
                <a:cs typeface="Arial"/>
              </a:rPr>
              <a:t>D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not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recreate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dd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i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lette.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92734" y="5681748"/>
            <a:ext cx="2385752" cy="53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4600" y="5715000"/>
            <a:ext cx="2270123" cy="414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198200" y="4648200"/>
          <a:ext cx="6863472" cy="546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149"/>
                <a:gridCol w="68262"/>
                <a:gridCol w="1066799"/>
                <a:gridCol w="296862"/>
                <a:gridCol w="1066800"/>
                <a:gridCol w="69850"/>
                <a:gridCol w="1066800"/>
                <a:gridCol w="296862"/>
                <a:gridCol w="1066798"/>
                <a:gridCol w="68262"/>
                <a:gridCol w="956028"/>
              </a:tblGrid>
              <a:tr h="31781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Black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28392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7709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Cool</a:t>
                      </a:r>
                      <a:r>
                        <a:rPr sz="12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Gray</a:t>
                      </a:r>
                      <a:r>
                        <a:rPr sz="12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584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7652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124200"/>
            <a:ext cx="7066913" cy="3029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1668" y="3976255"/>
            <a:ext cx="1230067" cy="227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6905" y="3971493"/>
            <a:ext cx="1239440" cy="2281633"/>
          </a:xfrm>
          <a:custGeom>
            <a:avLst/>
            <a:gdLst/>
            <a:ahLst/>
            <a:cxnLst/>
            <a:rect l="l" t="t" r="r" b="b"/>
            <a:pathLst>
              <a:path w="1239440" h="2281633">
                <a:moveTo>
                  <a:pt x="0" y="0"/>
                </a:moveTo>
                <a:lnTo>
                  <a:pt x="1239440" y="0"/>
                </a:lnTo>
                <a:lnTo>
                  <a:pt x="1239440" y="2281633"/>
                </a:lnTo>
                <a:lnTo>
                  <a:pt x="0" y="228163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3116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SBCH</a:t>
            </a:r>
            <a:r>
              <a:rPr sz="36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heme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Colors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293" y="1845442"/>
            <a:ext cx="7840345" cy="62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995" marR="12700" indent="-74930">
              <a:lnSpc>
                <a:spcPct val="110600"/>
              </a:lnSpc>
            </a:pP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Them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s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have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been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t-up for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you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thin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PowerPoin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Excel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 Go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Ribbon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’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Home </a:t>
            </a:r>
            <a:r>
              <a:rPr sz="1800" b="1" spc="-15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20" dirty="0" smtClean="0">
                <a:solidFill>
                  <a:srgbClr val="141313"/>
                </a:solidFill>
                <a:latin typeface="Arial"/>
                <a:cs typeface="Arial"/>
              </a:rPr>
              <a:t>b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Forma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click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int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bucket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ic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31471" y="2971800"/>
            <a:ext cx="555327" cy="381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6707" y="2967037"/>
            <a:ext cx="564753" cy="390524"/>
          </a:xfrm>
          <a:custGeom>
            <a:avLst/>
            <a:gdLst/>
            <a:ahLst/>
            <a:cxnLst/>
            <a:rect l="l" t="t" r="r" b="b"/>
            <a:pathLst>
              <a:path w="564753" h="390524">
                <a:moveTo>
                  <a:pt x="0" y="0"/>
                </a:moveTo>
                <a:lnTo>
                  <a:pt x="564753" y="0"/>
                </a:lnTo>
                <a:lnTo>
                  <a:pt x="564753" y="390524"/>
                </a:lnTo>
                <a:lnTo>
                  <a:pt x="0" y="3905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0886" y="3300153"/>
            <a:ext cx="2364971" cy="1625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473" y="3327400"/>
            <a:ext cx="2266949" cy="1523999"/>
          </a:xfrm>
          <a:custGeom>
            <a:avLst/>
            <a:gdLst/>
            <a:ahLst/>
            <a:cxnLst/>
            <a:rect l="l" t="t" r="r" b="b"/>
            <a:pathLst>
              <a:path w="2266949" h="1523999">
                <a:moveTo>
                  <a:pt x="0" y="761999"/>
                </a:moveTo>
                <a:lnTo>
                  <a:pt x="3757" y="699503"/>
                </a:lnTo>
                <a:lnTo>
                  <a:pt x="14835" y="638399"/>
                </a:lnTo>
                <a:lnTo>
                  <a:pt x="32941" y="578882"/>
                </a:lnTo>
                <a:lnTo>
                  <a:pt x="57785" y="521148"/>
                </a:lnTo>
                <a:lnTo>
                  <a:pt x="89074" y="465395"/>
                </a:lnTo>
                <a:lnTo>
                  <a:pt x="126516" y="411817"/>
                </a:lnTo>
                <a:lnTo>
                  <a:pt x="169820" y="360610"/>
                </a:lnTo>
                <a:lnTo>
                  <a:pt x="218694" y="311972"/>
                </a:lnTo>
                <a:lnTo>
                  <a:pt x="272847" y="266098"/>
                </a:lnTo>
                <a:lnTo>
                  <a:pt x="331987" y="223184"/>
                </a:lnTo>
                <a:lnTo>
                  <a:pt x="395821" y="183426"/>
                </a:lnTo>
                <a:lnTo>
                  <a:pt x="464059" y="147021"/>
                </a:lnTo>
                <a:lnTo>
                  <a:pt x="536408" y="114165"/>
                </a:lnTo>
                <a:lnTo>
                  <a:pt x="612577" y="85053"/>
                </a:lnTo>
                <a:lnTo>
                  <a:pt x="692275" y="59881"/>
                </a:lnTo>
                <a:lnTo>
                  <a:pt x="775209" y="38847"/>
                </a:lnTo>
                <a:lnTo>
                  <a:pt x="861087" y="22145"/>
                </a:lnTo>
                <a:lnTo>
                  <a:pt x="949619" y="9973"/>
                </a:lnTo>
                <a:lnTo>
                  <a:pt x="1040512" y="2526"/>
                </a:lnTo>
                <a:lnTo>
                  <a:pt x="1133474" y="0"/>
                </a:lnTo>
                <a:lnTo>
                  <a:pt x="1226437" y="2526"/>
                </a:lnTo>
                <a:lnTo>
                  <a:pt x="1317330" y="9973"/>
                </a:lnTo>
                <a:lnTo>
                  <a:pt x="1405861" y="22145"/>
                </a:lnTo>
                <a:lnTo>
                  <a:pt x="1491740" y="38847"/>
                </a:lnTo>
                <a:lnTo>
                  <a:pt x="1574674" y="59881"/>
                </a:lnTo>
                <a:lnTo>
                  <a:pt x="1654371" y="85053"/>
                </a:lnTo>
                <a:lnTo>
                  <a:pt x="1730540" y="114165"/>
                </a:lnTo>
                <a:lnTo>
                  <a:pt x="1802890" y="147021"/>
                </a:lnTo>
                <a:lnTo>
                  <a:pt x="1871127" y="183426"/>
                </a:lnTo>
                <a:lnTo>
                  <a:pt x="1934962" y="223184"/>
                </a:lnTo>
                <a:lnTo>
                  <a:pt x="1994101" y="266098"/>
                </a:lnTo>
                <a:lnTo>
                  <a:pt x="2048254" y="311972"/>
                </a:lnTo>
                <a:lnTo>
                  <a:pt x="2097128" y="360610"/>
                </a:lnTo>
                <a:lnTo>
                  <a:pt x="2140433" y="411817"/>
                </a:lnTo>
                <a:lnTo>
                  <a:pt x="2177875" y="465395"/>
                </a:lnTo>
                <a:lnTo>
                  <a:pt x="2209164" y="521148"/>
                </a:lnTo>
                <a:lnTo>
                  <a:pt x="2234007" y="578882"/>
                </a:lnTo>
                <a:lnTo>
                  <a:pt x="2252114" y="638399"/>
                </a:lnTo>
                <a:lnTo>
                  <a:pt x="2263191" y="699503"/>
                </a:lnTo>
                <a:lnTo>
                  <a:pt x="2266949" y="761999"/>
                </a:lnTo>
                <a:lnTo>
                  <a:pt x="2263191" y="824495"/>
                </a:lnTo>
                <a:lnTo>
                  <a:pt x="2252114" y="885600"/>
                </a:lnTo>
                <a:lnTo>
                  <a:pt x="2234007" y="945117"/>
                </a:lnTo>
                <a:lnTo>
                  <a:pt x="2209164" y="1002850"/>
                </a:lnTo>
                <a:lnTo>
                  <a:pt x="2177875" y="1058604"/>
                </a:lnTo>
                <a:lnTo>
                  <a:pt x="2140433" y="1112182"/>
                </a:lnTo>
                <a:lnTo>
                  <a:pt x="2097128" y="1163388"/>
                </a:lnTo>
                <a:lnTo>
                  <a:pt x="2048254" y="1212026"/>
                </a:lnTo>
                <a:lnTo>
                  <a:pt x="1994101" y="1257901"/>
                </a:lnTo>
                <a:lnTo>
                  <a:pt x="1934962" y="1300814"/>
                </a:lnTo>
                <a:lnTo>
                  <a:pt x="1871127" y="1340572"/>
                </a:lnTo>
                <a:lnTo>
                  <a:pt x="1802890" y="1376977"/>
                </a:lnTo>
                <a:lnTo>
                  <a:pt x="1730540" y="1409834"/>
                </a:lnTo>
                <a:lnTo>
                  <a:pt x="1654371" y="1438946"/>
                </a:lnTo>
                <a:lnTo>
                  <a:pt x="1574674" y="1464117"/>
                </a:lnTo>
                <a:lnTo>
                  <a:pt x="1491740" y="1485152"/>
                </a:lnTo>
                <a:lnTo>
                  <a:pt x="1405861" y="1501853"/>
                </a:lnTo>
                <a:lnTo>
                  <a:pt x="1317330" y="1514026"/>
                </a:lnTo>
                <a:lnTo>
                  <a:pt x="1226437" y="1521473"/>
                </a:lnTo>
                <a:lnTo>
                  <a:pt x="1133474" y="1523999"/>
                </a:lnTo>
                <a:lnTo>
                  <a:pt x="1040512" y="1521473"/>
                </a:lnTo>
                <a:lnTo>
                  <a:pt x="949619" y="1514026"/>
                </a:lnTo>
                <a:lnTo>
                  <a:pt x="861087" y="1501853"/>
                </a:lnTo>
                <a:lnTo>
                  <a:pt x="775209" y="1485152"/>
                </a:lnTo>
                <a:lnTo>
                  <a:pt x="692275" y="1464117"/>
                </a:lnTo>
                <a:lnTo>
                  <a:pt x="612577" y="1438946"/>
                </a:lnTo>
                <a:lnTo>
                  <a:pt x="536408" y="1409834"/>
                </a:lnTo>
                <a:lnTo>
                  <a:pt x="464059" y="1376977"/>
                </a:lnTo>
                <a:lnTo>
                  <a:pt x="395821" y="1340572"/>
                </a:lnTo>
                <a:lnTo>
                  <a:pt x="331987" y="1300814"/>
                </a:lnTo>
                <a:lnTo>
                  <a:pt x="272847" y="1257901"/>
                </a:lnTo>
                <a:lnTo>
                  <a:pt x="218694" y="1212026"/>
                </a:lnTo>
                <a:lnTo>
                  <a:pt x="169820" y="1163388"/>
                </a:lnTo>
                <a:lnTo>
                  <a:pt x="126516" y="1112182"/>
                </a:lnTo>
                <a:lnTo>
                  <a:pt x="89074" y="1058604"/>
                </a:lnTo>
                <a:lnTo>
                  <a:pt x="57785" y="1002850"/>
                </a:lnTo>
                <a:lnTo>
                  <a:pt x="32941" y="945117"/>
                </a:lnTo>
                <a:lnTo>
                  <a:pt x="14835" y="885600"/>
                </a:lnTo>
                <a:lnTo>
                  <a:pt x="3757" y="824495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7672" y="3162992"/>
            <a:ext cx="1733203" cy="8395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9176" y="3200400"/>
            <a:ext cx="1511820" cy="625365"/>
          </a:xfrm>
          <a:custGeom>
            <a:avLst/>
            <a:gdLst/>
            <a:ahLst/>
            <a:cxnLst/>
            <a:rect l="l" t="t" r="r" b="b"/>
            <a:pathLst>
              <a:path w="1511820" h="625365">
                <a:moveTo>
                  <a:pt x="1511820" y="0"/>
                </a:moveTo>
                <a:lnTo>
                  <a:pt x="0" y="625365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5886" y="3741210"/>
            <a:ext cx="124227" cy="110036"/>
          </a:xfrm>
          <a:custGeom>
            <a:avLst/>
            <a:gdLst/>
            <a:ahLst/>
            <a:cxnLst/>
            <a:rect l="l" t="t" r="r" b="b"/>
            <a:pathLst>
              <a:path w="124227" h="110036">
                <a:moveTo>
                  <a:pt x="78822" y="0"/>
                </a:moveTo>
                <a:lnTo>
                  <a:pt x="70854" y="1082"/>
                </a:lnTo>
                <a:lnTo>
                  <a:pt x="0" y="94189"/>
                </a:lnTo>
                <a:lnTo>
                  <a:pt x="115923" y="110036"/>
                </a:lnTo>
                <a:lnTo>
                  <a:pt x="122327" y="105172"/>
                </a:lnTo>
                <a:lnTo>
                  <a:pt x="124227" y="91273"/>
                </a:lnTo>
                <a:lnTo>
                  <a:pt x="119364" y="84870"/>
                </a:lnTo>
                <a:lnTo>
                  <a:pt x="46581" y="74921"/>
                </a:lnTo>
                <a:lnTo>
                  <a:pt x="91067" y="16463"/>
                </a:lnTo>
                <a:lnTo>
                  <a:pt x="89985" y="8495"/>
                </a:lnTo>
                <a:lnTo>
                  <a:pt x="78822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3538" y="3237806"/>
            <a:ext cx="1321723" cy="976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3267073"/>
            <a:ext cx="1219199" cy="873125"/>
          </a:xfrm>
          <a:custGeom>
            <a:avLst/>
            <a:gdLst/>
            <a:ahLst/>
            <a:cxnLst/>
            <a:rect l="l" t="t" r="r" b="b"/>
            <a:pathLst>
              <a:path w="1219199" h="873125">
                <a:moveTo>
                  <a:pt x="0" y="436562"/>
                </a:moveTo>
                <a:lnTo>
                  <a:pt x="7978" y="365750"/>
                </a:lnTo>
                <a:lnTo>
                  <a:pt x="31077" y="298575"/>
                </a:lnTo>
                <a:lnTo>
                  <a:pt x="68042" y="235937"/>
                </a:lnTo>
                <a:lnTo>
                  <a:pt x="117617" y="178734"/>
                </a:lnTo>
                <a:lnTo>
                  <a:pt x="146741" y="152452"/>
                </a:lnTo>
                <a:lnTo>
                  <a:pt x="178547" y="127866"/>
                </a:lnTo>
                <a:lnTo>
                  <a:pt x="212878" y="105088"/>
                </a:lnTo>
                <a:lnTo>
                  <a:pt x="249578" y="84231"/>
                </a:lnTo>
                <a:lnTo>
                  <a:pt x="288488" y="65407"/>
                </a:lnTo>
                <a:lnTo>
                  <a:pt x="329453" y="48728"/>
                </a:lnTo>
                <a:lnTo>
                  <a:pt x="372316" y="34307"/>
                </a:lnTo>
                <a:lnTo>
                  <a:pt x="416919" y="22256"/>
                </a:lnTo>
                <a:lnTo>
                  <a:pt x="463105" y="12687"/>
                </a:lnTo>
                <a:lnTo>
                  <a:pt x="510719" y="5713"/>
                </a:lnTo>
                <a:lnTo>
                  <a:pt x="559603" y="1447"/>
                </a:lnTo>
                <a:lnTo>
                  <a:pt x="609599" y="0"/>
                </a:lnTo>
                <a:lnTo>
                  <a:pt x="659596" y="1447"/>
                </a:lnTo>
                <a:lnTo>
                  <a:pt x="708480" y="5713"/>
                </a:lnTo>
                <a:lnTo>
                  <a:pt x="756093" y="12687"/>
                </a:lnTo>
                <a:lnTo>
                  <a:pt x="802280" y="22256"/>
                </a:lnTo>
                <a:lnTo>
                  <a:pt x="846883" y="34307"/>
                </a:lnTo>
                <a:lnTo>
                  <a:pt x="889746" y="48728"/>
                </a:lnTo>
                <a:lnTo>
                  <a:pt x="930711" y="65407"/>
                </a:lnTo>
                <a:lnTo>
                  <a:pt x="969621" y="84231"/>
                </a:lnTo>
                <a:lnTo>
                  <a:pt x="1006320" y="105088"/>
                </a:lnTo>
                <a:lnTo>
                  <a:pt x="1040652" y="127866"/>
                </a:lnTo>
                <a:lnTo>
                  <a:pt x="1072458" y="152452"/>
                </a:lnTo>
                <a:lnTo>
                  <a:pt x="1101582" y="178734"/>
                </a:lnTo>
                <a:lnTo>
                  <a:pt x="1127867" y="206600"/>
                </a:lnTo>
                <a:lnTo>
                  <a:pt x="1171294" y="266632"/>
                </a:lnTo>
                <a:lnTo>
                  <a:pt x="1201483" y="331651"/>
                </a:lnTo>
                <a:lnTo>
                  <a:pt x="1217178" y="400757"/>
                </a:lnTo>
                <a:lnTo>
                  <a:pt x="1219199" y="436562"/>
                </a:lnTo>
                <a:lnTo>
                  <a:pt x="1217178" y="472367"/>
                </a:lnTo>
                <a:lnTo>
                  <a:pt x="1201483" y="541473"/>
                </a:lnTo>
                <a:lnTo>
                  <a:pt x="1171294" y="606492"/>
                </a:lnTo>
                <a:lnTo>
                  <a:pt x="1127867" y="666525"/>
                </a:lnTo>
                <a:lnTo>
                  <a:pt x="1101582" y="694391"/>
                </a:lnTo>
                <a:lnTo>
                  <a:pt x="1072458" y="720673"/>
                </a:lnTo>
                <a:lnTo>
                  <a:pt x="1040652" y="745259"/>
                </a:lnTo>
                <a:lnTo>
                  <a:pt x="1006320" y="768037"/>
                </a:lnTo>
                <a:lnTo>
                  <a:pt x="969621" y="788894"/>
                </a:lnTo>
                <a:lnTo>
                  <a:pt x="930711" y="807718"/>
                </a:lnTo>
                <a:lnTo>
                  <a:pt x="889746" y="824397"/>
                </a:lnTo>
                <a:lnTo>
                  <a:pt x="846883" y="838818"/>
                </a:lnTo>
                <a:lnTo>
                  <a:pt x="802280" y="850869"/>
                </a:lnTo>
                <a:lnTo>
                  <a:pt x="756093" y="860438"/>
                </a:lnTo>
                <a:lnTo>
                  <a:pt x="708480" y="867411"/>
                </a:lnTo>
                <a:lnTo>
                  <a:pt x="659596" y="871678"/>
                </a:lnTo>
                <a:lnTo>
                  <a:pt x="609599" y="873125"/>
                </a:lnTo>
                <a:lnTo>
                  <a:pt x="559603" y="871678"/>
                </a:lnTo>
                <a:lnTo>
                  <a:pt x="510719" y="867411"/>
                </a:lnTo>
                <a:lnTo>
                  <a:pt x="463105" y="860438"/>
                </a:lnTo>
                <a:lnTo>
                  <a:pt x="416919" y="850869"/>
                </a:lnTo>
                <a:lnTo>
                  <a:pt x="372316" y="838818"/>
                </a:lnTo>
                <a:lnTo>
                  <a:pt x="329453" y="824397"/>
                </a:lnTo>
                <a:lnTo>
                  <a:pt x="288488" y="807718"/>
                </a:lnTo>
                <a:lnTo>
                  <a:pt x="249578" y="788894"/>
                </a:lnTo>
                <a:lnTo>
                  <a:pt x="212878" y="768037"/>
                </a:lnTo>
                <a:lnTo>
                  <a:pt x="178547" y="745259"/>
                </a:lnTo>
                <a:lnTo>
                  <a:pt x="146741" y="720673"/>
                </a:lnTo>
                <a:lnTo>
                  <a:pt x="117617" y="694391"/>
                </a:lnTo>
                <a:lnTo>
                  <a:pt x="91332" y="666525"/>
                </a:lnTo>
                <a:lnTo>
                  <a:pt x="47905" y="606492"/>
                </a:lnTo>
                <a:lnTo>
                  <a:pt x="17716" y="541473"/>
                </a:lnTo>
                <a:lnTo>
                  <a:pt x="2020" y="472367"/>
                </a:lnTo>
                <a:lnTo>
                  <a:pt x="0" y="436562"/>
                </a:lnTo>
                <a:close/>
              </a:path>
            </a:pathLst>
          </a:custGeom>
          <a:ln w="9524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5756" y="2481349"/>
            <a:ext cx="1192876" cy="10723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908" y="2514600"/>
            <a:ext cx="971691" cy="856459"/>
          </a:xfrm>
          <a:custGeom>
            <a:avLst/>
            <a:gdLst/>
            <a:ahLst/>
            <a:cxnLst/>
            <a:rect l="l" t="t" r="r" b="b"/>
            <a:pathLst>
              <a:path w="971691" h="856459">
                <a:moveTo>
                  <a:pt x="971691" y="0"/>
                </a:moveTo>
                <a:lnTo>
                  <a:pt x="0" y="856459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0" y="3273066"/>
            <a:ext cx="119279" cy="114659"/>
          </a:xfrm>
          <a:custGeom>
            <a:avLst/>
            <a:gdLst/>
            <a:ahLst/>
            <a:cxnLst/>
            <a:rect l="l" t="t" r="r" b="b"/>
            <a:pathLst>
              <a:path w="119279" h="114659">
                <a:moveTo>
                  <a:pt x="44022" y="0"/>
                </a:moveTo>
                <a:lnTo>
                  <a:pt x="36835" y="3606"/>
                </a:lnTo>
                <a:lnTo>
                  <a:pt x="0" y="114659"/>
                </a:lnTo>
                <a:lnTo>
                  <a:pt x="114799" y="92059"/>
                </a:lnTo>
                <a:lnTo>
                  <a:pt x="119279" y="85383"/>
                </a:lnTo>
                <a:lnTo>
                  <a:pt x="118480" y="81326"/>
                </a:lnTo>
                <a:lnTo>
                  <a:pt x="37816" y="81326"/>
                </a:lnTo>
                <a:lnTo>
                  <a:pt x="60943" y="11602"/>
                </a:lnTo>
                <a:lnTo>
                  <a:pt x="57336" y="4415"/>
                </a:lnTo>
                <a:lnTo>
                  <a:pt x="44022" y="0"/>
                </a:lnTo>
                <a:close/>
              </a:path>
              <a:path w="119279" h="114659">
                <a:moveTo>
                  <a:pt x="109893" y="67138"/>
                </a:moveTo>
                <a:lnTo>
                  <a:pt x="37816" y="81326"/>
                </a:lnTo>
                <a:lnTo>
                  <a:pt x="118480" y="81326"/>
                </a:lnTo>
                <a:lnTo>
                  <a:pt x="116569" y="71619"/>
                </a:lnTo>
                <a:lnTo>
                  <a:pt x="109893" y="67138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73140" y="4368338"/>
            <a:ext cx="573578" cy="2951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5203" y="4495800"/>
            <a:ext cx="355795" cy="0"/>
          </a:xfrm>
          <a:custGeom>
            <a:avLst/>
            <a:gdLst/>
            <a:ahLst/>
            <a:cxnLst/>
            <a:rect l="l" t="t" r="r" b="b"/>
            <a:pathLst>
              <a:path w="355795">
                <a:moveTo>
                  <a:pt x="355795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19998" y="4436846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01064" y="0"/>
                </a:moveTo>
                <a:lnTo>
                  <a:pt x="0" y="58954"/>
                </a:lnTo>
                <a:lnTo>
                  <a:pt x="101065" y="117908"/>
                </a:lnTo>
                <a:lnTo>
                  <a:pt x="108841" y="115862"/>
                </a:lnTo>
                <a:lnTo>
                  <a:pt x="115909" y="103745"/>
                </a:lnTo>
                <a:lnTo>
                  <a:pt x="113863" y="95968"/>
                </a:lnTo>
                <a:lnTo>
                  <a:pt x="50410" y="58954"/>
                </a:lnTo>
                <a:lnTo>
                  <a:pt x="113863" y="21940"/>
                </a:lnTo>
                <a:lnTo>
                  <a:pt x="115909" y="14163"/>
                </a:lnTo>
                <a:lnTo>
                  <a:pt x="108841" y="2045"/>
                </a:lnTo>
                <a:lnTo>
                  <a:pt x="101064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3140" y="3682538"/>
            <a:ext cx="573578" cy="2951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45203" y="3810000"/>
            <a:ext cx="355795" cy="0"/>
          </a:xfrm>
          <a:custGeom>
            <a:avLst/>
            <a:gdLst/>
            <a:ahLst/>
            <a:cxnLst/>
            <a:rect l="l" t="t" r="r" b="b"/>
            <a:pathLst>
              <a:path w="355795">
                <a:moveTo>
                  <a:pt x="355795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19998" y="3751046"/>
            <a:ext cx="115909" cy="117909"/>
          </a:xfrm>
          <a:custGeom>
            <a:avLst/>
            <a:gdLst/>
            <a:ahLst/>
            <a:cxnLst/>
            <a:rect l="l" t="t" r="r" b="b"/>
            <a:pathLst>
              <a:path w="115909" h="117909">
                <a:moveTo>
                  <a:pt x="101064" y="0"/>
                </a:moveTo>
                <a:lnTo>
                  <a:pt x="0" y="58954"/>
                </a:lnTo>
                <a:lnTo>
                  <a:pt x="101065" y="117909"/>
                </a:lnTo>
                <a:lnTo>
                  <a:pt x="108841" y="115862"/>
                </a:lnTo>
                <a:lnTo>
                  <a:pt x="115909" y="103745"/>
                </a:lnTo>
                <a:lnTo>
                  <a:pt x="113863" y="95968"/>
                </a:lnTo>
                <a:lnTo>
                  <a:pt x="50410" y="58954"/>
                </a:lnTo>
                <a:lnTo>
                  <a:pt x="113863" y="21940"/>
                </a:lnTo>
                <a:lnTo>
                  <a:pt x="115909" y="14164"/>
                </a:lnTo>
                <a:lnTo>
                  <a:pt x="108841" y="2047"/>
                </a:lnTo>
                <a:lnTo>
                  <a:pt x="101064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79738" y="3638233"/>
            <a:ext cx="750570" cy="151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Ribbon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2700" marR="25400">
              <a:lnSpc>
                <a:spcPct val="99500"/>
              </a:lnSpc>
            </a:pP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Theme Color Pale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17345">
              <a:lnSpc>
                <a:spcPct val="100000"/>
              </a:lnSpc>
            </a:pP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heme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Pale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Percen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38" y="1874520"/>
            <a:ext cx="6022975" cy="597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1800" spc="-185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are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encouraged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Pale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tte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percentages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for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rts,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graphs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tables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–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te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xt.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0862" y="6216396"/>
            <a:ext cx="54876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 smtClean="0">
                <a:solidFill>
                  <a:srgbClr val="141313"/>
                </a:solidFill>
                <a:latin typeface="Arial"/>
                <a:cs typeface="Arial"/>
              </a:rPr>
              <a:t>D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not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recreate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dd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-1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i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1800" b="1" i="1" spc="-5" dirty="0" smtClean="0">
                <a:solidFill>
                  <a:srgbClr val="141313"/>
                </a:solidFill>
                <a:latin typeface="Arial"/>
                <a:cs typeface="Arial"/>
              </a:rPr>
              <a:t>lette.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4194" y="4462090"/>
            <a:ext cx="626745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99500"/>
              </a:lnSpc>
            </a:pPr>
            <a:r>
              <a:rPr sz="1200" b="1" dirty="0" smtClean="0">
                <a:solidFill>
                  <a:srgbClr val="141313"/>
                </a:solidFill>
                <a:latin typeface="Arial"/>
                <a:cs typeface="Arial"/>
              </a:rPr>
              <a:t>D</a:t>
            </a:r>
            <a:r>
              <a:rPr sz="1200" b="1" spc="-1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2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141313"/>
                </a:solidFill>
                <a:latin typeface="Arial"/>
                <a:cs typeface="Arial"/>
              </a:rPr>
              <a:t>N</a:t>
            </a:r>
            <a:r>
              <a:rPr sz="1200" b="1" spc="-10" dirty="0" smtClean="0">
                <a:solidFill>
                  <a:srgbClr val="141313"/>
                </a:solidFill>
                <a:latin typeface="Arial"/>
                <a:cs typeface="Arial"/>
              </a:rPr>
              <a:t>ot Screen</a:t>
            </a:r>
            <a:r>
              <a:rPr sz="1200" b="1" spc="-5" dirty="0" smtClean="0">
                <a:solidFill>
                  <a:srgbClr val="141313"/>
                </a:solidFill>
                <a:latin typeface="Arial"/>
                <a:cs typeface="Arial"/>
              </a:rPr>
              <a:t> Pa</a:t>
            </a:r>
            <a:r>
              <a:rPr sz="1200" b="1" spc="-10" dirty="0" smtClean="0">
                <a:solidFill>
                  <a:srgbClr val="141313"/>
                </a:solidFill>
                <a:latin typeface="Arial"/>
                <a:cs typeface="Arial"/>
              </a:rPr>
              <a:t>ntone 187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1549" y="32766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A41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6612" y="32766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0275" y="32766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66A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6925" y="32766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6065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0587" y="3276600"/>
            <a:ext cx="1066798" cy="1066800"/>
          </a:xfrm>
          <a:custGeom>
            <a:avLst/>
            <a:gdLst/>
            <a:ahLst/>
            <a:cxnLst/>
            <a:rect l="l" t="t" r="r" b="b"/>
            <a:pathLst>
              <a:path w="1066798" h="1066800">
                <a:moveTo>
                  <a:pt x="0" y="0"/>
                </a:moveTo>
                <a:lnTo>
                  <a:pt x="1066798" y="0"/>
                </a:lnTo>
                <a:lnTo>
                  <a:pt x="1066798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ECD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5648" y="32766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DE49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1509" y="2876233"/>
            <a:ext cx="15373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Primary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3356" y="2876233"/>
            <a:ext cx="18427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Secondary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9685" y="2876233"/>
            <a:ext cx="14992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15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rtiary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2465" y="3329246"/>
            <a:ext cx="926868" cy="93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799" y="33528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51120" y="5485"/>
                </a:lnTo>
                <a:lnTo>
                  <a:pt x="286632" y="21365"/>
                </a:lnTo>
                <a:lnTo>
                  <a:pt x="226499" y="46779"/>
                </a:lnTo>
                <a:lnTo>
                  <a:pt x="171585" y="80861"/>
                </a:lnTo>
                <a:lnTo>
                  <a:pt x="122751" y="122751"/>
                </a:lnTo>
                <a:lnTo>
                  <a:pt x="80862" y="171584"/>
                </a:lnTo>
                <a:lnTo>
                  <a:pt x="46779" y="226499"/>
                </a:lnTo>
                <a:lnTo>
                  <a:pt x="21366" y="286631"/>
                </a:lnTo>
                <a:lnTo>
                  <a:pt x="5485" y="351119"/>
                </a:lnTo>
                <a:lnTo>
                  <a:pt x="0" y="419100"/>
                </a:lnTo>
                <a:lnTo>
                  <a:pt x="1389" y="453472"/>
                </a:lnTo>
                <a:lnTo>
                  <a:pt x="12180" y="519814"/>
                </a:lnTo>
                <a:lnTo>
                  <a:pt x="32934" y="582232"/>
                </a:lnTo>
                <a:lnTo>
                  <a:pt x="62790" y="639864"/>
                </a:lnTo>
                <a:lnTo>
                  <a:pt x="100884" y="691845"/>
                </a:lnTo>
                <a:lnTo>
                  <a:pt x="146354" y="737315"/>
                </a:lnTo>
                <a:lnTo>
                  <a:pt x="198336" y="775409"/>
                </a:lnTo>
                <a:lnTo>
                  <a:pt x="255967" y="805265"/>
                </a:lnTo>
                <a:lnTo>
                  <a:pt x="318385" y="826019"/>
                </a:lnTo>
                <a:lnTo>
                  <a:pt x="384727" y="836810"/>
                </a:lnTo>
                <a:lnTo>
                  <a:pt x="419100" y="838200"/>
                </a:lnTo>
                <a:lnTo>
                  <a:pt x="453472" y="836810"/>
                </a:lnTo>
                <a:lnTo>
                  <a:pt x="519814" y="826019"/>
                </a:lnTo>
                <a:lnTo>
                  <a:pt x="582232" y="805265"/>
                </a:lnTo>
                <a:lnTo>
                  <a:pt x="639864" y="775409"/>
                </a:lnTo>
                <a:lnTo>
                  <a:pt x="667775" y="756417"/>
                </a:lnTo>
                <a:lnTo>
                  <a:pt x="419099" y="756417"/>
                </a:lnTo>
                <a:lnTo>
                  <a:pt x="397064" y="755698"/>
                </a:lnTo>
                <a:lnTo>
                  <a:pt x="353291" y="749952"/>
                </a:lnTo>
                <a:lnTo>
                  <a:pt x="310410" y="738460"/>
                </a:lnTo>
                <a:lnTo>
                  <a:pt x="269017" y="721222"/>
                </a:lnTo>
                <a:lnTo>
                  <a:pt x="229707" y="698237"/>
                </a:lnTo>
                <a:lnTo>
                  <a:pt x="189905" y="666615"/>
                </a:lnTo>
                <a:lnTo>
                  <a:pt x="153266" y="626870"/>
                </a:lnTo>
                <a:lnTo>
                  <a:pt x="124030" y="582732"/>
                </a:lnTo>
                <a:lnTo>
                  <a:pt x="102345" y="535205"/>
                </a:lnTo>
                <a:lnTo>
                  <a:pt x="88329" y="485265"/>
                </a:lnTo>
                <a:lnTo>
                  <a:pt x="82101" y="433886"/>
                </a:lnTo>
                <a:lnTo>
                  <a:pt x="81944" y="407962"/>
                </a:lnTo>
                <a:lnTo>
                  <a:pt x="83778" y="382043"/>
                </a:lnTo>
                <a:lnTo>
                  <a:pt x="93479" y="330712"/>
                </a:lnTo>
                <a:lnTo>
                  <a:pt x="111321" y="280867"/>
                </a:lnTo>
                <a:lnTo>
                  <a:pt x="137424" y="233483"/>
                </a:lnTo>
                <a:lnTo>
                  <a:pt x="153610" y="211019"/>
                </a:lnTo>
                <a:lnTo>
                  <a:pt x="268427" y="211019"/>
                </a:lnTo>
                <a:lnTo>
                  <a:pt x="211018" y="153610"/>
                </a:lnTo>
                <a:lnTo>
                  <a:pt x="249064" y="127752"/>
                </a:lnTo>
                <a:lnTo>
                  <a:pt x="289490" y="107640"/>
                </a:lnTo>
                <a:lnTo>
                  <a:pt x="331701" y="93275"/>
                </a:lnTo>
                <a:lnTo>
                  <a:pt x="375103" y="84656"/>
                </a:lnTo>
                <a:lnTo>
                  <a:pt x="419099" y="81783"/>
                </a:lnTo>
                <a:lnTo>
                  <a:pt x="667776" y="81783"/>
                </a:lnTo>
                <a:lnTo>
                  <a:pt x="666615" y="80861"/>
                </a:lnTo>
                <a:lnTo>
                  <a:pt x="611700" y="46779"/>
                </a:lnTo>
                <a:lnTo>
                  <a:pt x="551568" y="21365"/>
                </a:lnTo>
                <a:lnTo>
                  <a:pt x="487080" y="5485"/>
                </a:lnTo>
                <a:lnTo>
                  <a:pt x="453472" y="1389"/>
                </a:lnTo>
                <a:lnTo>
                  <a:pt x="419100" y="0"/>
                </a:lnTo>
                <a:close/>
              </a:path>
              <a:path w="838200" h="838200">
                <a:moveTo>
                  <a:pt x="268427" y="211019"/>
                </a:moveTo>
                <a:lnTo>
                  <a:pt x="153610" y="211019"/>
                </a:lnTo>
                <a:lnTo>
                  <a:pt x="627180" y="684590"/>
                </a:lnTo>
                <a:lnTo>
                  <a:pt x="608492" y="698237"/>
                </a:lnTo>
                <a:lnTo>
                  <a:pt x="569182" y="721222"/>
                </a:lnTo>
                <a:lnTo>
                  <a:pt x="527789" y="738460"/>
                </a:lnTo>
                <a:lnTo>
                  <a:pt x="484908" y="749952"/>
                </a:lnTo>
                <a:lnTo>
                  <a:pt x="441135" y="755698"/>
                </a:lnTo>
                <a:lnTo>
                  <a:pt x="419099" y="756417"/>
                </a:lnTo>
                <a:lnTo>
                  <a:pt x="667775" y="756417"/>
                </a:lnTo>
                <a:lnTo>
                  <a:pt x="715448" y="715448"/>
                </a:lnTo>
                <a:lnTo>
                  <a:pt x="757338" y="666615"/>
                </a:lnTo>
                <a:lnTo>
                  <a:pt x="782619" y="627181"/>
                </a:lnTo>
                <a:lnTo>
                  <a:pt x="684589" y="627181"/>
                </a:lnTo>
                <a:lnTo>
                  <a:pt x="268427" y="211019"/>
                </a:lnTo>
                <a:close/>
              </a:path>
              <a:path w="838200" h="838200">
                <a:moveTo>
                  <a:pt x="667776" y="81783"/>
                </a:moveTo>
                <a:lnTo>
                  <a:pt x="419099" y="81783"/>
                </a:lnTo>
                <a:lnTo>
                  <a:pt x="441135" y="82501"/>
                </a:lnTo>
                <a:lnTo>
                  <a:pt x="463096" y="84656"/>
                </a:lnTo>
                <a:lnTo>
                  <a:pt x="506497" y="93275"/>
                </a:lnTo>
                <a:lnTo>
                  <a:pt x="548708" y="107640"/>
                </a:lnTo>
                <a:lnTo>
                  <a:pt x="589134" y="127752"/>
                </a:lnTo>
                <a:lnTo>
                  <a:pt x="627180" y="153610"/>
                </a:lnTo>
                <a:lnTo>
                  <a:pt x="667521" y="190836"/>
                </a:lnTo>
                <a:lnTo>
                  <a:pt x="700488" y="232914"/>
                </a:lnTo>
                <a:lnTo>
                  <a:pt x="725963" y="278868"/>
                </a:lnTo>
                <a:lnTo>
                  <a:pt x="743828" y="327724"/>
                </a:lnTo>
                <a:lnTo>
                  <a:pt x="753965" y="378506"/>
                </a:lnTo>
                <a:lnTo>
                  <a:pt x="756255" y="430238"/>
                </a:lnTo>
                <a:lnTo>
                  <a:pt x="754421" y="456157"/>
                </a:lnTo>
                <a:lnTo>
                  <a:pt x="744720" y="507488"/>
                </a:lnTo>
                <a:lnTo>
                  <a:pt x="726878" y="557333"/>
                </a:lnTo>
                <a:lnTo>
                  <a:pt x="700775" y="604717"/>
                </a:lnTo>
                <a:lnTo>
                  <a:pt x="684589" y="627181"/>
                </a:lnTo>
                <a:lnTo>
                  <a:pt x="782619" y="627181"/>
                </a:lnTo>
                <a:lnTo>
                  <a:pt x="805265" y="582232"/>
                </a:lnTo>
                <a:lnTo>
                  <a:pt x="826020" y="519814"/>
                </a:lnTo>
                <a:lnTo>
                  <a:pt x="836810" y="453472"/>
                </a:lnTo>
                <a:lnTo>
                  <a:pt x="838200" y="419100"/>
                </a:lnTo>
                <a:lnTo>
                  <a:pt x="836810" y="384727"/>
                </a:lnTo>
                <a:lnTo>
                  <a:pt x="826020" y="318385"/>
                </a:lnTo>
                <a:lnTo>
                  <a:pt x="805265" y="255967"/>
                </a:lnTo>
                <a:lnTo>
                  <a:pt x="775409" y="198335"/>
                </a:lnTo>
                <a:lnTo>
                  <a:pt x="737315" y="146354"/>
                </a:lnTo>
                <a:lnTo>
                  <a:pt x="691846" y="100884"/>
                </a:lnTo>
                <a:lnTo>
                  <a:pt x="667776" y="81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43519" y="3627120"/>
            <a:ext cx="3981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9625" y="3637279"/>
            <a:ext cx="59372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marR="12700" indent="-114935">
              <a:lnSpc>
                <a:spcPts val="1400"/>
              </a:lnSpc>
            </a:pP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Pan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tone 7709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3603" y="3637279"/>
            <a:ext cx="83883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2555">
              <a:lnSpc>
                <a:spcPts val="1400"/>
              </a:lnSpc>
            </a:pP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Pan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tone Cool 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Gray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9937" y="3637279"/>
            <a:ext cx="59372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910" marR="12700" indent="-156845">
              <a:lnSpc>
                <a:spcPts val="1400"/>
              </a:lnSpc>
            </a:pP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Pan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tone 584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45000" y="3637279"/>
            <a:ext cx="59372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marR="12700" indent="-114935">
              <a:lnSpc>
                <a:spcPts val="1400"/>
              </a:lnSpc>
            </a:pP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Pan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tone 7652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06612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E98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7000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1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6612" y="4953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D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78212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8600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6DE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8212" y="4953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2EF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1212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A3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81598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4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1212" y="4953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2E4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92812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4E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3198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7F2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92812" y="4953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BF9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35812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F9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6198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4BA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5812" y="4953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ADE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569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-2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Pale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592" y="1874520"/>
            <a:ext cx="791654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algn="ctr">
              <a:lnSpc>
                <a:spcPct val="100000"/>
              </a:lnSpc>
            </a:pP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GB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Pale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tte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breakdowns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li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sted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below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are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for those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using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ti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stical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ftware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programs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ther than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Excel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6437" y="4339428"/>
            <a:ext cx="720725" cy="398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2245">
              <a:lnSpc>
                <a:spcPct val="1042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200" spc="-10" dirty="0" smtClean="0">
                <a:solidFill>
                  <a:srgbClr val="141313"/>
                </a:solidFill>
                <a:latin typeface="Arial"/>
                <a:cs typeface="Arial"/>
              </a:rPr>
              <a:t>GB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 184-18-55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1509" y="2865120"/>
            <a:ext cx="15373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Primary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734" y="4347109"/>
            <a:ext cx="805180" cy="391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200" spc="-10" dirty="0" smtClean="0">
                <a:solidFill>
                  <a:srgbClr val="141313"/>
                </a:solidFill>
                <a:latin typeface="Arial"/>
                <a:cs typeface="Arial"/>
              </a:rPr>
              <a:t>GB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46-191-202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3623" y="4339428"/>
            <a:ext cx="878840" cy="398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60985">
              <a:lnSpc>
                <a:spcPct val="1042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200" spc="-10" dirty="0" smtClean="0">
                <a:solidFill>
                  <a:srgbClr val="141313"/>
                </a:solidFill>
                <a:latin typeface="Arial"/>
                <a:cs typeface="Arial"/>
              </a:rPr>
              <a:t>GB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 105-108-</a:t>
            </a:r>
            <a:r>
              <a:rPr sz="1200" spc="-90" dirty="0" smtClean="0">
                <a:solidFill>
                  <a:srgbClr val="141313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3356" y="2865120"/>
            <a:ext cx="18427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Secondary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4046" y="4339428"/>
            <a:ext cx="805180" cy="398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4154">
              <a:lnSpc>
                <a:spcPct val="1042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200" spc="-10" dirty="0" smtClean="0">
                <a:solidFill>
                  <a:srgbClr val="141313"/>
                </a:solidFill>
                <a:latin typeface="Arial"/>
                <a:cs typeface="Arial"/>
              </a:rPr>
              <a:t>GB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 214-220-41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1488" y="4339428"/>
            <a:ext cx="720725" cy="398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2245">
              <a:lnSpc>
                <a:spcPct val="1042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200" spc="-10" dirty="0" smtClean="0">
                <a:solidFill>
                  <a:srgbClr val="141313"/>
                </a:solidFill>
                <a:latin typeface="Arial"/>
                <a:cs typeface="Arial"/>
              </a:rPr>
              <a:t>GB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 240-78-37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9685" y="2865120"/>
            <a:ext cx="14992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15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rtiary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6673" y="5303520"/>
            <a:ext cx="5716270" cy="878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Please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note:</a:t>
            </a:r>
            <a:endParaRPr sz="1800">
              <a:latin typeface="Arial"/>
              <a:cs typeface="Arial"/>
            </a:endParaRPr>
          </a:p>
          <a:p>
            <a:pPr marL="12700" marR="12700" indent="0" algn="ctr">
              <a:lnSpc>
                <a:spcPct val="102400"/>
              </a:lnSpc>
              <a:spcBef>
                <a:spcPts val="175"/>
              </a:spcBef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SBCH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lette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this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guide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ll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other software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programs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(Exce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l,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Power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Point,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55" dirty="0" smtClean="0">
                <a:solidFill>
                  <a:srgbClr val="141313"/>
                </a:solidFill>
                <a:latin typeface="Arial"/>
                <a:cs typeface="Arial"/>
              </a:rPr>
              <a:t>W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d,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etc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0599" y="5105400"/>
            <a:ext cx="7162798" cy="1371599"/>
          </a:xfrm>
          <a:custGeom>
            <a:avLst/>
            <a:gdLst/>
            <a:ahLst/>
            <a:cxnLst/>
            <a:rect l="l" t="t" r="r" b="b"/>
            <a:pathLst>
              <a:path w="7162798" h="1371599">
                <a:moveTo>
                  <a:pt x="0" y="0"/>
                </a:moveTo>
                <a:lnTo>
                  <a:pt x="7162798" y="0"/>
                </a:lnTo>
                <a:lnTo>
                  <a:pt x="7162798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1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1549" y="3265487"/>
          <a:ext cx="7200895" cy="106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68262"/>
                <a:gridCol w="1066800"/>
                <a:gridCol w="296862"/>
                <a:gridCol w="1066799"/>
                <a:gridCol w="69850"/>
                <a:gridCol w="1066800"/>
                <a:gridCol w="296862"/>
                <a:gridCol w="1066798"/>
                <a:gridCol w="68262"/>
                <a:gridCol w="1066800"/>
              </a:tblGrid>
              <a:tr h="557871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1B3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Black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A181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66A9A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60656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CDE4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E492C"/>
                    </a:solidFill>
                  </a:tcPr>
                </a:tc>
              </a:tr>
              <a:tr h="508928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1B3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A181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66A9A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Cool</a:t>
                      </a:r>
                      <a:r>
                        <a:rPr sz="1200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Gray</a:t>
                      </a:r>
                      <a:r>
                        <a:rPr sz="1200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60656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584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CDE4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E492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48280">
              <a:lnSpc>
                <a:spcPct val="100000"/>
              </a:lnSpc>
            </a:pP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Recommenda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8168" y="2865120"/>
            <a:ext cx="3473450" cy="1303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6600" dirty="0" smtClean="0">
                <a:solidFill>
                  <a:srgbClr val="141313"/>
                </a:solidFill>
                <a:latin typeface="Arial"/>
                <a:cs typeface="Arial"/>
              </a:rPr>
              <a:t>Helve</a:t>
            </a:r>
            <a:r>
              <a:rPr sz="6600" spc="-25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6600" spc="0" dirty="0" smtClean="0">
                <a:solidFill>
                  <a:srgbClr val="141313"/>
                </a:solidFill>
                <a:latin typeface="Arial"/>
                <a:cs typeface="Arial"/>
              </a:rPr>
              <a:t>ica</a:t>
            </a:r>
            <a:endParaRPr sz="6600">
              <a:latin typeface="Arial"/>
              <a:cs typeface="Arial"/>
            </a:endParaRPr>
          </a:p>
          <a:p>
            <a:pPr marR="0" algn="ctr">
              <a:lnSpc>
                <a:spcPct val="100000"/>
              </a:lnSpc>
              <a:spcBef>
                <a:spcPts val="265"/>
              </a:spcBef>
            </a:pP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(Only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Helve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tica)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8" y="18288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0"/>
                </a:moveTo>
                <a:lnTo>
                  <a:pt x="838200" y="0"/>
                </a:lnTo>
                <a:lnTo>
                  <a:pt x="8382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A41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598" y="22860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0"/>
                </a:moveTo>
                <a:lnTo>
                  <a:pt x="838200" y="0"/>
                </a:lnTo>
                <a:lnTo>
                  <a:pt x="8382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66A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22371" y="2331720"/>
            <a:ext cx="60960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9998" y="2198688"/>
            <a:ext cx="838200" cy="11111"/>
          </a:xfrm>
          <a:custGeom>
            <a:avLst/>
            <a:gdLst/>
            <a:ahLst/>
            <a:cxnLst/>
            <a:rect l="l" t="t" r="r" b="b"/>
            <a:pathLst>
              <a:path w="838200" h="11111">
                <a:moveTo>
                  <a:pt x="0" y="11111"/>
                </a:moveTo>
                <a:lnTo>
                  <a:pt x="838200" y="11111"/>
                </a:lnTo>
                <a:lnTo>
                  <a:pt x="838200" y="0"/>
                </a:lnTo>
                <a:lnTo>
                  <a:pt x="0" y="0"/>
                </a:lnTo>
                <a:lnTo>
                  <a:pt x="0" y="11111"/>
                </a:lnTo>
                <a:close/>
              </a:path>
            </a:pathLst>
          </a:custGeom>
          <a:solidFill>
            <a:srgbClr val="7171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9998" y="2286000"/>
            <a:ext cx="838200" cy="369888"/>
          </a:xfrm>
          <a:custGeom>
            <a:avLst/>
            <a:gdLst/>
            <a:ahLst/>
            <a:cxnLst/>
            <a:rect l="l" t="t" r="r" b="b"/>
            <a:pathLst>
              <a:path w="838200" h="369888">
                <a:moveTo>
                  <a:pt x="0" y="0"/>
                </a:moveTo>
                <a:lnTo>
                  <a:pt x="838200" y="0"/>
                </a:lnTo>
                <a:lnTo>
                  <a:pt x="838200" y="369888"/>
                </a:lnTo>
                <a:lnTo>
                  <a:pt x="0" y="369888"/>
                </a:lnTo>
                <a:lnTo>
                  <a:pt x="0" y="0"/>
                </a:lnTo>
                <a:close/>
              </a:path>
            </a:pathLst>
          </a:custGeom>
          <a:solidFill>
            <a:srgbClr val="6065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7852" y="2331720"/>
            <a:ext cx="64770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9998" y="1828800"/>
            <a:ext cx="838200" cy="369888"/>
          </a:xfrm>
          <a:custGeom>
            <a:avLst/>
            <a:gdLst/>
            <a:ahLst/>
            <a:cxnLst/>
            <a:rect l="l" t="t" r="r" b="b"/>
            <a:pathLst>
              <a:path w="838200" h="369888">
                <a:moveTo>
                  <a:pt x="0" y="0"/>
                </a:moveTo>
                <a:lnTo>
                  <a:pt x="838200" y="0"/>
                </a:lnTo>
                <a:lnTo>
                  <a:pt x="838200" y="369888"/>
                </a:lnTo>
                <a:lnTo>
                  <a:pt x="0" y="369888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7852" y="1874520"/>
            <a:ext cx="64770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39" y="1874520"/>
            <a:ext cx="678815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054725" algn="l"/>
              </a:tabLst>
            </a:pP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font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Helve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tica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choices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are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Bla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ck,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910A29"/>
                </a:solidFill>
                <a:latin typeface="Arial"/>
                <a:cs typeface="Arial"/>
              </a:rPr>
              <a:t>Red</a:t>
            </a:r>
            <a:r>
              <a:rPr sz="2000" spc="-5" dirty="0" smtClean="0">
                <a:solidFill>
                  <a:srgbClr val="910A29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and	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Whit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39" y="2215895"/>
            <a:ext cx="5926455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Choose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A1818"/>
                </a:solidFill>
                <a:latin typeface="Arial"/>
                <a:cs typeface="Arial"/>
              </a:rPr>
              <a:t>only</a:t>
            </a:r>
            <a:r>
              <a:rPr sz="2000" i="1" spc="-5" dirty="0" smtClean="0">
                <a:solidFill>
                  <a:srgbClr val="1A1818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from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lette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op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2615">
              <a:lnSpc>
                <a:spcPct val="100000"/>
              </a:lnSpc>
            </a:pP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4549" y="4419600"/>
            <a:ext cx="8299448" cy="2432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1476" y="2921923"/>
            <a:ext cx="1932708" cy="3204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4150" y="2951163"/>
            <a:ext cx="1816100" cy="3089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2283" y="3404062"/>
            <a:ext cx="295101" cy="2173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9950" y="3429000"/>
            <a:ext cx="0" cy="1955995"/>
          </a:xfrm>
          <a:custGeom>
            <a:avLst/>
            <a:gdLst/>
            <a:ahLst/>
            <a:cxnLst/>
            <a:rect l="l" t="t" r="r" b="b"/>
            <a:pathLst>
              <a:path h="1955995">
                <a:moveTo>
                  <a:pt x="0" y="0"/>
                </a:moveTo>
                <a:lnTo>
                  <a:pt x="0" y="1955995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90995" y="5294290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3" y="0"/>
                </a:moveTo>
                <a:lnTo>
                  <a:pt x="2045" y="7068"/>
                </a:lnTo>
                <a:lnTo>
                  <a:pt x="0" y="14845"/>
                </a:lnTo>
                <a:lnTo>
                  <a:pt x="58954" y="115909"/>
                </a:lnTo>
                <a:lnTo>
                  <a:pt x="88359" y="65500"/>
                </a:lnTo>
                <a:lnTo>
                  <a:pt x="58954" y="65500"/>
                </a:lnTo>
                <a:lnTo>
                  <a:pt x="21940" y="2047"/>
                </a:lnTo>
                <a:lnTo>
                  <a:pt x="14163" y="0"/>
                </a:lnTo>
                <a:close/>
              </a:path>
              <a:path w="117908" h="115909">
                <a:moveTo>
                  <a:pt x="103745" y="0"/>
                </a:moveTo>
                <a:lnTo>
                  <a:pt x="95968" y="2047"/>
                </a:lnTo>
                <a:lnTo>
                  <a:pt x="58954" y="65500"/>
                </a:lnTo>
                <a:lnTo>
                  <a:pt x="88359" y="65500"/>
                </a:lnTo>
                <a:lnTo>
                  <a:pt x="117908" y="14845"/>
                </a:lnTo>
                <a:lnTo>
                  <a:pt x="115862" y="7068"/>
                </a:lnTo>
                <a:lnTo>
                  <a:pt x="103745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7683" y="3304309"/>
            <a:ext cx="2709948" cy="290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0555" y="3429000"/>
            <a:ext cx="2489394" cy="1"/>
          </a:xfrm>
          <a:custGeom>
            <a:avLst/>
            <a:gdLst/>
            <a:ahLst/>
            <a:cxnLst/>
            <a:rect l="l" t="t" r="r" b="b"/>
            <a:pathLst>
              <a:path w="2489394" h="1">
                <a:moveTo>
                  <a:pt x="248939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5350" y="3370047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01064" y="0"/>
                </a:moveTo>
                <a:lnTo>
                  <a:pt x="0" y="58953"/>
                </a:lnTo>
                <a:lnTo>
                  <a:pt x="101064" y="117908"/>
                </a:lnTo>
                <a:lnTo>
                  <a:pt x="108840" y="115860"/>
                </a:lnTo>
                <a:lnTo>
                  <a:pt x="115909" y="103743"/>
                </a:lnTo>
                <a:lnTo>
                  <a:pt x="113861" y="95967"/>
                </a:lnTo>
                <a:lnTo>
                  <a:pt x="50410" y="58953"/>
                </a:lnTo>
                <a:lnTo>
                  <a:pt x="113861" y="21939"/>
                </a:lnTo>
                <a:lnTo>
                  <a:pt x="115909" y="14163"/>
                </a:lnTo>
                <a:lnTo>
                  <a:pt x="108840" y="2045"/>
                </a:lnTo>
                <a:lnTo>
                  <a:pt x="101064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124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Considera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412" y="2172817"/>
            <a:ext cx="7362825" cy="1106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59460">
              <a:lnSpc>
                <a:spcPct val="118800"/>
              </a:lnSpc>
            </a:pP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following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guide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was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designed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assi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you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 formatting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prin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presen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tation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while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using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 system-wide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brand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guidelines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Stony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Brook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Children</a:t>
            </a:r>
            <a:r>
              <a:rPr sz="2000" spc="-40" dirty="0" smtClean="0">
                <a:solidFill>
                  <a:srgbClr val="141313"/>
                </a:solidFill>
                <a:latin typeface="Arial"/>
                <a:cs typeface="Arial"/>
              </a:rPr>
              <a:t>’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Hospi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868" y="4542495"/>
            <a:ext cx="5887720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14599"/>
              </a:lnSpc>
            </a:pPr>
            <a:r>
              <a:rPr sz="1600" dirty="0" smtClean="0">
                <a:solidFill>
                  <a:srgbClr val="141313"/>
                </a:solidFill>
                <a:latin typeface="Arial"/>
                <a:cs typeface="Arial"/>
              </a:rPr>
              <a:t>PowerPoin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was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designed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proje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ct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large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images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dark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roo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m. The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amoun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cop</a:t>
            </a:r>
            <a:r>
              <a:rPr sz="1600" spc="-120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images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that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work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well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for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slides don’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necessarily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work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for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ste</a:t>
            </a:r>
            <a:r>
              <a:rPr sz="1600" spc="-9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626" y="3958424"/>
            <a:ext cx="7814637" cy="0"/>
          </a:xfrm>
          <a:custGeom>
            <a:avLst/>
            <a:gdLst/>
            <a:ahLst/>
            <a:cxnLst/>
            <a:rect l="l" t="t" r="r" b="b"/>
            <a:pathLst>
              <a:path w="7814637">
                <a:moveTo>
                  <a:pt x="0" y="0"/>
                </a:moveTo>
                <a:lnTo>
                  <a:pt x="7814637" y="0"/>
                </a:lnTo>
              </a:path>
            </a:pathLst>
          </a:custGeom>
          <a:ln w="8712">
            <a:solidFill>
              <a:srgbClr val="1312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276600"/>
            <a:ext cx="7735886" cy="3581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36315">
              <a:lnSpc>
                <a:spcPct val="100000"/>
              </a:lnSpc>
            </a:pP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Helve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ica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377" y="1874520"/>
            <a:ext cx="7972425" cy="66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Brand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consi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stency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ke</a:t>
            </a:r>
            <a:r>
              <a:rPr sz="2000" spc="-150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20" dirty="0" smtClean="0">
                <a:solidFill>
                  <a:srgbClr val="141313"/>
                </a:solidFill>
                <a:latin typeface="Arial"/>
                <a:cs typeface="Arial"/>
              </a:rPr>
              <a:t>Only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font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Helve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tica.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Regula</a:t>
            </a:r>
            <a:r>
              <a:rPr sz="2000" spc="-11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-10" dirty="0" smtClean="0">
                <a:solidFill>
                  <a:srgbClr val="1A1818"/>
                </a:solidFill>
                <a:latin typeface="Arial"/>
                <a:cs typeface="Arial"/>
              </a:rPr>
              <a:t>Italic,</a:t>
            </a:r>
            <a:r>
              <a:rPr sz="2000" i="1" spc="-5" dirty="0" smtClean="0">
                <a:solidFill>
                  <a:srgbClr val="1A1818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Bol</a:t>
            </a:r>
            <a:r>
              <a:rPr sz="2000" b="1" spc="-20" dirty="0" smtClean="0">
                <a:solidFill>
                  <a:srgbClr val="141313"/>
                </a:solidFill>
                <a:latin typeface="Arial"/>
                <a:cs typeface="Arial"/>
              </a:rPr>
              <a:t>d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1A1818"/>
                </a:solidFill>
                <a:latin typeface="Arial"/>
                <a:cs typeface="Arial"/>
              </a:rPr>
              <a:t>B</a:t>
            </a:r>
            <a:r>
              <a:rPr sz="2000" b="1" i="1" spc="-10" dirty="0" smtClean="0">
                <a:solidFill>
                  <a:srgbClr val="1A1818"/>
                </a:solidFill>
                <a:latin typeface="Arial"/>
                <a:cs typeface="Arial"/>
              </a:rPr>
              <a:t>old</a:t>
            </a:r>
            <a:r>
              <a:rPr sz="2000" b="1" i="1" spc="-5" dirty="0" smtClean="0">
                <a:solidFill>
                  <a:srgbClr val="1A1818"/>
                </a:solidFill>
                <a:latin typeface="Arial"/>
                <a:cs typeface="Arial"/>
              </a:rPr>
              <a:t> </a:t>
            </a:r>
            <a:r>
              <a:rPr sz="2000" b="1" i="1" spc="-10" dirty="0" smtClean="0">
                <a:solidFill>
                  <a:srgbClr val="1A1818"/>
                </a:solidFill>
                <a:latin typeface="Arial"/>
                <a:cs typeface="Arial"/>
              </a:rPr>
              <a:t>Italic,</a:t>
            </a:r>
            <a:r>
              <a:rPr sz="2000" b="1" i="1" spc="-5" dirty="0" smtClean="0">
                <a:solidFill>
                  <a:srgbClr val="1A1818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APS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regular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CA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B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OLD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4767" y="2630977"/>
            <a:ext cx="1342505" cy="1346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2667000"/>
            <a:ext cx="1125177" cy="1125177"/>
          </a:xfrm>
          <a:custGeom>
            <a:avLst/>
            <a:gdLst/>
            <a:ahLst/>
            <a:cxnLst/>
            <a:rect l="l" t="t" r="r" b="b"/>
            <a:pathLst>
              <a:path w="1125177" h="1125177">
                <a:moveTo>
                  <a:pt x="0" y="0"/>
                </a:moveTo>
                <a:lnTo>
                  <a:pt x="1125177" y="1125177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4598" y="3692798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7201" h="117201">
                <a:moveTo>
                  <a:pt x="10515" y="62862"/>
                </a:moveTo>
                <a:lnTo>
                  <a:pt x="3569" y="66913"/>
                </a:lnTo>
                <a:lnTo>
                  <a:pt x="0" y="80479"/>
                </a:lnTo>
                <a:lnTo>
                  <a:pt x="4051" y="87425"/>
                </a:lnTo>
                <a:lnTo>
                  <a:pt x="117201" y="117201"/>
                </a:lnTo>
                <a:lnTo>
                  <a:pt x="107821" y="81556"/>
                </a:lnTo>
                <a:lnTo>
                  <a:pt x="81556" y="81556"/>
                </a:lnTo>
                <a:lnTo>
                  <a:pt x="10515" y="62862"/>
                </a:lnTo>
                <a:close/>
              </a:path>
              <a:path w="117201" h="117201">
                <a:moveTo>
                  <a:pt x="80479" y="0"/>
                </a:moveTo>
                <a:lnTo>
                  <a:pt x="66913" y="3569"/>
                </a:lnTo>
                <a:lnTo>
                  <a:pt x="62861" y="10516"/>
                </a:lnTo>
                <a:lnTo>
                  <a:pt x="81556" y="81556"/>
                </a:lnTo>
                <a:lnTo>
                  <a:pt x="107821" y="81556"/>
                </a:lnTo>
                <a:lnTo>
                  <a:pt x="87425" y="4052"/>
                </a:lnTo>
                <a:lnTo>
                  <a:pt x="80479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5741" y="2630977"/>
            <a:ext cx="2410691" cy="1724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3348" y="2667000"/>
            <a:ext cx="2189050" cy="1509689"/>
          </a:xfrm>
          <a:custGeom>
            <a:avLst/>
            <a:gdLst/>
            <a:ahLst/>
            <a:cxnLst/>
            <a:rect l="l" t="t" r="r" b="b"/>
            <a:pathLst>
              <a:path w="2189050" h="1509689">
                <a:moveTo>
                  <a:pt x="2189050" y="0"/>
                </a:moveTo>
                <a:lnTo>
                  <a:pt x="0" y="1509689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4082360"/>
            <a:ext cx="121907" cy="108639"/>
          </a:xfrm>
          <a:custGeom>
            <a:avLst/>
            <a:gdLst/>
            <a:ahLst/>
            <a:cxnLst/>
            <a:rect l="l" t="t" r="r" b="b"/>
            <a:pathLst>
              <a:path w="121907" h="108639">
                <a:moveTo>
                  <a:pt x="57289" y="0"/>
                </a:moveTo>
                <a:lnTo>
                  <a:pt x="49726" y="2730"/>
                </a:lnTo>
                <a:lnTo>
                  <a:pt x="0" y="108639"/>
                </a:lnTo>
                <a:lnTo>
                  <a:pt x="116667" y="99794"/>
                </a:lnTo>
                <a:lnTo>
                  <a:pt x="121907" y="93694"/>
                </a:lnTo>
                <a:lnTo>
                  <a:pt x="120870" y="80020"/>
                </a:lnTo>
                <a:lnTo>
                  <a:pt x="41497" y="80020"/>
                </a:lnTo>
                <a:lnTo>
                  <a:pt x="72718" y="13525"/>
                </a:lnTo>
                <a:lnTo>
                  <a:pt x="69988" y="5962"/>
                </a:lnTo>
                <a:lnTo>
                  <a:pt x="57289" y="0"/>
                </a:lnTo>
                <a:close/>
              </a:path>
              <a:path w="121907" h="108639">
                <a:moveTo>
                  <a:pt x="114747" y="74466"/>
                </a:moveTo>
                <a:lnTo>
                  <a:pt x="41497" y="80020"/>
                </a:lnTo>
                <a:lnTo>
                  <a:pt x="120870" y="80020"/>
                </a:lnTo>
                <a:lnTo>
                  <a:pt x="120846" y="79706"/>
                </a:lnTo>
                <a:lnTo>
                  <a:pt x="114747" y="74466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2708" y="3021676"/>
            <a:ext cx="5049982" cy="169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3048000"/>
            <a:ext cx="4952998" cy="1600199"/>
          </a:xfrm>
          <a:custGeom>
            <a:avLst/>
            <a:gdLst/>
            <a:ahLst/>
            <a:cxnLst/>
            <a:rect l="l" t="t" r="r" b="b"/>
            <a:pathLst>
              <a:path w="4952998" h="1600199">
                <a:moveTo>
                  <a:pt x="0" y="800099"/>
                </a:moveTo>
                <a:lnTo>
                  <a:pt x="8209" y="734479"/>
                </a:lnTo>
                <a:lnTo>
                  <a:pt x="32413" y="670319"/>
                </a:lnTo>
                <a:lnTo>
                  <a:pt x="71973" y="607826"/>
                </a:lnTo>
                <a:lnTo>
                  <a:pt x="126253" y="547206"/>
                </a:lnTo>
                <a:lnTo>
                  <a:pt x="194615" y="488664"/>
                </a:lnTo>
                <a:lnTo>
                  <a:pt x="276422" y="432407"/>
                </a:lnTo>
                <a:lnTo>
                  <a:pt x="371036" y="378641"/>
                </a:lnTo>
                <a:lnTo>
                  <a:pt x="477820" y="327571"/>
                </a:lnTo>
                <a:lnTo>
                  <a:pt x="596137" y="279403"/>
                </a:lnTo>
                <a:lnTo>
                  <a:pt x="725349" y="234343"/>
                </a:lnTo>
                <a:lnTo>
                  <a:pt x="864820" y="192598"/>
                </a:lnTo>
                <a:lnTo>
                  <a:pt x="1013911" y="154372"/>
                </a:lnTo>
                <a:lnTo>
                  <a:pt x="1171985" y="119873"/>
                </a:lnTo>
                <a:lnTo>
                  <a:pt x="1338405" y="89305"/>
                </a:lnTo>
                <a:lnTo>
                  <a:pt x="1512534" y="62875"/>
                </a:lnTo>
                <a:lnTo>
                  <a:pt x="1693734" y="40789"/>
                </a:lnTo>
                <a:lnTo>
                  <a:pt x="1881368" y="23253"/>
                </a:lnTo>
                <a:lnTo>
                  <a:pt x="2074798" y="10471"/>
                </a:lnTo>
                <a:lnTo>
                  <a:pt x="2273388" y="2652"/>
                </a:lnTo>
                <a:lnTo>
                  <a:pt x="2476499" y="0"/>
                </a:lnTo>
                <a:lnTo>
                  <a:pt x="2679610" y="2652"/>
                </a:lnTo>
                <a:lnTo>
                  <a:pt x="2878200" y="10471"/>
                </a:lnTo>
                <a:lnTo>
                  <a:pt x="3071630" y="23253"/>
                </a:lnTo>
                <a:lnTo>
                  <a:pt x="3259264" y="40789"/>
                </a:lnTo>
                <a:lnTo>
                  <a:pt x="3440464" y="62875"/>
                </a:lnTo>
                <a:lnTo>
                  <a:pt x="3614593" y="89305"/>
                </a:lnTo>
                <a:lnTo>
                  <a:pt x="3781013" y="119873"/>
                </a:lnTo>
                <a:lnTo>
                  <a:pt x="3939087" y="154372"/>
                </a:lnTo>
                <a:lnTo>
                  <a:pt x="4088178" y="192598"/>
                </a:lnTo>
                <a:lnTo>
                  <a:pt x="4227648" y="234343"/>
                </a:lnTo>
                <a:lnTo>
                  <a:pt x="4356861" y="279403"/>
                </a:lnTo>
                <a:lnTo>
                  <a:pt x="4475178" y="327571"/>
                </a:lnTo>
                <a:lnTo>
                  <a:pt x="4581962" y="378641"/>
                </a:lnTo>
                <a:lnTo>
                  <a:pt x="4676576" y="432407"/>
                </a:lnTo>
                <a:lnTo>
                  <a:pt x="4758383" y="488664"/>
                </a:lnTo>
                <a:lnTo>
                  <a:pt x="4826745" y="547206"/>
                </a:lnTo>
                <a:lnTo>
                  <a:pt x="4881025" y="607826"/>
                </a:lnTo>
                <a:lnTo>
                  <a:pt x="4920585" y="670319"/>
                </a:lnTo>
                <a:lnTo>
                  <a:pt x="4944789" y="734479"/>
                </a:lnTo>
                <a:lnTo>
                  <a:pt x="4952998" y="800099"/>
                </a:lnTo>
                <a:lnTo>
                  <a:pt x="4944789" y="865720"/>
                </a:lnTo>
                <a:lnTo>
                  <a:pt x="4920585" y="929880"/>
                </a:lnTo>
                <a:lnTo>
                  <a:pt x="4881025" y="992372"/>
                </a:lnTo>
                <a:lnTo>
                  <a:pt x="4826745" y="1052993"/>
                </a:lnTo>
                <a:lnTo>
                  <a:pt x="4758383" y="1111534"/>
                </a:lnTo>
                <a:lnTo>
                  <a:pt x="4676576" y="1167791"/>
                </a:lnTo>
                <a:lnTo>
                  <a:pt x="4581962" y="1221558"/>
                </a:lnTo>
                <a:lnTo>
                  <a:pt x="4475178" y="1272628"/>
                </a:lnTo>
                <a:lnTo>
                  <a:pt x="4356861" y="1320796"/>
                </a:lnTo>
                <a:lnTo>
                  <a:pt x="4227648" y="1365855"/>
                </a:lnTo>
                <a:lnTo>
                  <a:pt x="4088178" y="1407601"/>
                </a:lnTo>
                <a:lnTo>
                  <a:pt x="3939087" y="1445826"/>
                </a:lnTo>
                <a:lnTo>
                  <a:pt x="3781013" y="1480326"/>
                </a:lnTo>
                <a:lnTo>
                  <a:pt x="3614593" y="1510893"/>
                </a:lnTo>
                <a:lnTo>
                  <a:pt x="3440464" y="1537323"/>
                </a:lnTo>
                <a:lnTo>
                  <a:pt x="3259264" y="1559409"/>
                </a:lnTo>
                <a:lnTo>
                  <a:pt x="3071630" y="1576946"/>
                </a:lnTo>
                <a:lnTo>
                  <a:pt x="2878200" y="1589727"/>
                </a:lnTo>
                <a:lnTo>
                  <a:pt x="2679610" y="1597547"/>
                </a:lnTo>
                <a:lnTo>
                  <a:pt x="2476499" y="1600199"/>
                </a:lnTo>
                <a:lnTo>
                  <a:pt x="2273388" y="1597547"/>
                </a:lnTo>
                <a:lnTo>
                  <a:pt x="2074798" y="1589727"/>
                </a:lnTo>
                <a:lnTo>
                  <a:pt x="1881368" y="1576946"/>
                </a:lnTo>
                <a:lnTo>
                  <a:pt x="1693734" y="1559409"/>
                </a:lnTo>
                <a:lnTo>
                  <a:pt x="1512534" y="1537323"/>
                </a:lnTo>
                <a:lnTo>
                  <a:pt x="1338405" y="1510893"/>
                </a:lnTo>
                <a:lnTo>
                  <a:pt x="1171985" y="1480326"/>
                </a:lnTo>
                <a:lnTo>
                  <a:pt x="1013911" y="1445826"/>
                </a:lnTo>
                <a:lnTo>
                  <a:pt x="864820" y="1407601"/>
                </a:lnTo>
                <a:lnTo>
                  <a:pt x="725349" y="1365855"/>
                </a:lnTo>
                <a:lnTo>
                  <a:pt x="596137" y="1320796"/>
                </a:lnTo>
                <a:lnTo>
                  <a:pt x="477820" y="1272628"/>
                </a:lnTo>
                <a:lnTo>
                  <a:pt x="371036" y="1221558"/>
                </a:lnTo>
                <a:lnTo>
                  <a:pt x="276422" y="1167791"/>
                </a:lnTo>
                <a:lnTo>
                  <a:pt x="194615" y="1111534"/>
                </a:lnTo>
                <a:lnTo>
                  <a:pt x="126253" y="1052993"/>
                </a:lnTo>
                <a:lnTo>
                  <a:pt x="71973" y="992372"/>
                </a:lnTo>
                <a:lnTo>
                  <a:pt x="32413" y="929880"/>
                </a:lnTo>
                <a:lnTo>
                  <a:pt x="8209" y="865720"/>
                </a:lnTo>
                <a:lnTo>
                  <a:pt x="0" y="800099"/>
                </a:lnTo>
                <a:close/>
              </a:path>
            </a:pathLst>
          </a:custGeom>
          <a:ln w="9524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971800"/>
            <a:ext cx="7735886" cy="330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2918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Replace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Helve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ica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139" y="1874520"/>
            <a:ext cx="8054975" cy="66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If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PowerPoin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40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24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empla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does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say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“Helve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tica”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go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to: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Forma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(drop-down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menu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),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Re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place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Fonts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40" dirty="0" smtClean="0">
                <a:solidFill>
                  <a:srgbClr val="141313"/>
                </a:solidFill>
                <a:latin typeface="Arial"/>
                <a:cs typeface="Arial"/>
              </a:rPr>
              <a:t>W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ith: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He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lvetic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Replac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7340" y="2714105"/>
            <a:ext cx="889461" cy="202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3048" y="2743200"/>
            <a:ext cx="676950" cy="1805199"/>
          </a:xfrm>
          <a:custGeom>
            <a:avLst/>
            <a:gdLst/>
            <a:ahLst/>
            <a:cxnLst/>
            <a:rect l="l" t="t" r="r" b="b"/>
            <a:pathLst>
              <a:path w="676950" h="1805199">
                <a:moveTo>
                  <a:pt x="676950" y="0"/>
                </a:moveTo>
                <a:lnTo>
                  <a:pt x="0" y="1805199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4484" y="4447744"/>
            <a:ext cx="111215" cy="124255"/>
          </a:xfrm>
          <a:custGeom>
            <a:avLst/>
            <a:gdLst/>
            <a:ahLst/>
            <a:cxnLst/>
            <a:rect l="l" t="t" r="r" b="b"/>
            <a:pathLst>
              <a:path w="111215" h="124255">
                <a:moveTo>
                  <a:pt x="18474" y="0"/>
                </a:moveTo>
                <a:lnTo>
                  <a:pt x="4646" y="2363"/>
                </a:lnTo>
                <a:lnTo>
                  <a:pt x="0" y="8925"/>
                </a:lnTo>
                <a:lnTo>
                  <a:pt x="19714" y="124255"/>
                </a:lnTo>
                <a:lnTo>
                  <a:pt x="77612" y="77055"/>
                </a:lnTo>
                <a:lnTo>
                  <a:pt x="37414" y="77055"/>
                </a:lnTo>
                <a:lnTo>
                  <a:pt x="25036" y="4646"/>
                </a:lnTo>
                <a:lnTo>
                  <a:pt x="18474" y="0"/>
                </a:lnTo>
                <a:close/>
              </a:path>
              <a:path w="111215" h="124255">
                <a:moveTo>
                  <a:pt x="94352" y="30638"/>
                </a:moveTo>
                <a:lnTo>
                  <a:pt x="37414" y="77055"/>
                </a:lnTo>
                <a:lnTo>
                  <a:pt x="77612" y="77055"/>
                </a:lnTo>
                <a:lnTo>
                  <a:pt x="110401" y="50326"/>
                </a:lnTo>
                <a:lnTo>
                  <a:pt x="111215" y="42326"/>
                </a:lnTo>
                <a:lnTo>
                  <a:pt x="102351" y="31454"/>
                </a:lnTo>
                <a:lnTo>
                  <a:pt x="94352" y="30638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5537" y="4696691"/>
            <a:ext cx="3757352" cy="169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0" y="4724400"/>
            <a:ext cx="3657599" cy="1600199"/>
          </a:xfrm>
          <a:custGeom>
            <a:avLst/>
            <a:gdLst/>
            <a:ahLst/>
            <a:cxnLst/>
            <a:rect l="l" t="t" r="r" b="b"/>
            <a:pathLst>
              <a:path w="3657599" h="1600199">
                <a:moveTo>
                  <a:pt x="0" y="800099"/>
                </a:moveTo>
                <a:lnTo>
                  <a:pt x="6062" y="734479"/>
                </a:lnTo>
                <a:lnTo>
                  <a:pt x="23935" y="670319"/>
                </a:lnTo>
                <a:lnTo>
                  <a:pt x="53149" y="607826"/>
                </a:lnTo>
                <a:lnTo>
                  <a:pt x="93233" y="547206"/>
                </a:lnTo>
                <a:lnTo>
                  <a:pt x="143716" y="488664"/>
                </a:lnTo>
                <a:lnTo>
                  <a:pt x="204127" y="432407"/>
                </a:lnTo>
                <a:lnTo>
                  <a:pt x="273996" y="378641"/>
                </a:lnTo>
                <a:lnTo>
                  <a:pt x="352852" y="327571"/>
                </a:lnTo>
                <a:lnTo>
                  <a:pt x="440224" y="279403"/>
                </a:lnTo>
                <a:lnTo>
                  <a:pt x="535642" y="234343"/>
                </a:lnTo>
                <a:lnTo>
                  <a:pt x="638636" y="192598"/>
                </a:lnTo>
                <a:lnTo>
                  <a:pt x="748734" y="154372"/>
                </a:lnTo>
                <a:lnTo>
                  <a:pt x="865465" y="119873"/>
                </a:lnTo>
                <a:lnTo>
                  <a:pt x="988360" y="89305"/>
                </a:lnTo>
                <a:lnTo>
                  <a:pt x="1116948" y="62875"/>
                </a:lnTo>
                <a:lnTo>
                  <a:pt x="1250757" y="40789"/>
                </a:lnTo>
                <a:lnTo>
                  <a:pt x="1389317" y="23253"/>
                </a:lnTo>
                <a:lnTo>
                  <a:pt x="1532158" y="10471"/>
                </a:lnTo>
                <a:lnTo>
                  <a:pt x="1678809" y="2652"/>
                </a:lnTo>
                <a:lnTo>
                  <a:pt x="1828799" y="0"/>
                </a:lnTo>
                <a:lnTo>
                  <a:pt x="1978789" y="2652"/>
                </a:lnTo>
                <a:lnTo>
                  <a:pt x="2125440" y="10471"/>
                </a:lnTo>
                <a:lnTo>
                  <a:pt x="2268281" y="23253"/>
                </a:lnTo>
                <a:lnTo>
                  <a:pt x="2406841" y="40789"/>
                </a:lnTo>
                <a:lnTo>
                  <a:pt x="2540650" y="62875"/>
                </a:lnTo>
                <a:lnTo>
                  <a:pt x="2669238" y="89305"/>
                </a:lnTo>
                <a:lnTo>
                  <a:pt x="2792133" y="119873"/>
                </a:lnTo>
                <a:lnTo>
                  <a:pt x="2908864" y="154372"/>
                </a:lnTo>
                <a:lnTo>
                  <a:pt x="3018962" y="192598"/>
                </a:lnTo>
                <a:lnTo>
                  <a:pt x="3121956" y="234343"/>
                </a:lnTo>
                <a:lnTo>
                  <a:pt x="3217374" y="279403"/>
                </a:lnTo>
                <a:lnTo>
                  <a:pt x="3304746" y="327571"/>
                </a:lnTo>
                <a:lnTo>
                  <a:pt x="3383602" y="378641"/>
                </a:lnTo>
                <a:lnTo>
                  <a:pt x="3453471" y="432407"/>
                </a:lnTo>
                <a:lnTo>
                  <a:pt x="3513882" y="488664"/>
                </a:lnTo>
                <a:lnTo>
                  <a:pt x="3564365" y="547206"/>
                </a:lnTo>
                <a:lnTo>
                  <a:pt x="3604449" y="607826"/>
                </a:lnTo>
                <a:lnTo>
                  <a:pt x="3633663" y="670319"/>
                </a:lnTo>
                <a:lnTo>
                  <a:pt x="3651536" y="734479"/>
                </a:lnTo>
                <a:lnTo>
                  <a:pt x="3657599" y="800099"/>
                </a:lnTo>
                <a:lnTo>
                  <a:pt x="3651536" y="865720"/>
                </a:lnTo>
                <a:lnTo>
                  <a:pt x="3633663" y="929880"/>
                </a:lnTo>
                <a:lnTo>
                  <a:pt x="3604449" y="992373"/>
                </a:lnTo>
                <a:lnTo>
                  <a:pt x="3564365" y="1052993"/>
                </a:lnTo>
                <a:lnTo>
                  <a:pt x="3513882" y="1111534"/>
                </a:lnTo>
                <a:lnTo>
                  <a:pt x="3453471" y="1167791"/>
                </a:lnTo>
                <a:lnTo>
                  <a:pt x="3383602" y="1221558"/>
                </a:lnTo>
                <a:lnTo>
                  <a:pt x="3304746" y="1272628"/>
                </a:lnTo>
                <a:lnTo>
                  <a:pt x="3217374" y="1320796"/>
                </a:lnTo>
                <a:lnTo>
                  <a:pt x="3121956" y="1365855"/>
                </a:lnTo>
                <a:lnTo>
                  <a:pt x="3018962" y="1407601"/>
                </a:lnTo>
                <a:lnTo>
                  <a:pt x="2908864" y="1445826"/>
                </a:lnTo>
                <a:lnTo>
                  <a:pt x="2792133" y="1480326"/>
                </a:lnTo>
                <a:lnTo>
                  <a:pt x="2669238" y="1510893"/>
                </a:lnTo>
                <a:lnTo>
                  <a:pt x="2540650" y="1537323"/>
                </a:lnTo>
                <a:lnTo>
                  <a:pt x="2406841" y="1559410"/>
                </a:lnTo>
                <a:lnTo>
                  <a:pt x="2268281" y="1576946"/>
                </a:lnTo>
                <a:lnTo>
                  <a:pt x="2125440" y="1589727"/>
                </a:lnTo>
                <a:lnTo>
                  <a:pt x="1978789" y="1597547"/>
                </a:lnTo>
                <a:lnTo>
                  <a:pt x="1828799" y="1600199"/>
                </a:lnTo>
                <a:lnTo>
                  <a:pt x="1678809" y="1597547"/>
                </a:lnTo>
                <a:lnTo>
                  <a:pt x="1532158" y="1589727"/>
                </a:lnTo>
                <a:lnTo>
                  <a:pt x="1389317" y="1576946"/>
                </a:lnTo>
                <a:lnTo>
                  <a:pt x="1250757" y="1559410"/>
                </a:lnTo>
                <a:lnTo>
                  <a:pt x="1116948" y="1537323"/>
                </a:lnTo>
                <a:lnTo>
                  <a:pt x="988360" y="1510893"/>
                </a:lnTo>
                <a:lnTo>
                  <a:pt x="865465" y="1480326"/>
                </a:lnTo>
                <a:lnTo>
                  <a:pt x="748734" y="1445826"/>
                </a:lnTo>
                <a:lnTo>
                  <a:pt x="638636" y="1407601"/>
                </a:lnTo>
                <a:lnTo>
                  <a:pt x="535642" y="1365855"/>
                </a:lnTo>
                <a:lnTo>
                  <a:pt x="440224" y="1320796"/>
                </a:lnTo>
                <a:lnTo>
                  <a:pt x="352852" y="1272628"/>
                </a:lnTo>
                <a:lnTo>
                  <a:pt x="273996" y="1221558"/>
                </a:lnTo>
                <a:lnTo>
                  <a:pt x="204127" y="1167791"/>
                </a:lnTo>
                <a:lnTo>
                  <a:pt x="143716" y="1111534"/>
                </a:lnTo>
                <a:lnTo>
                  <a:pt x="93233" y="1052993"/>
                </a:lnTo>
                <a:lnTo>
                  <a:pt x="53149" y="992373"/>
                </a:lnTo>
                <a:lnTo>
                  <a:pt x="23935" y="929880"/>
                </a:lnTo>
                <a:lnTo>
                  <a:pt x="6062" y="865720"/>
                </a:lnTo>
                <a:lnTo>
                  <a:pt x="0" y="800099"/>
                </a:lnTo>
                <a:close/>
              </a:path>
            </a:pathLst>
          </a:custGeom>
          <a:ln w="9524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81450">
              <a:lnSpc>
                <a:spcPct val="100000"/>
              </a:lnSpc>
            </a:pP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Sizes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1798320"/>
            <a:ext cx="3207385" cy="1682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910A29"/>
              </a:buClr>
              <a:buFont typeface="Arial"/>
              <a:buAutoNum type="arabicPeriod"/>
              <a:tabLst>
                <a:tab pos="469265" algn="l"/>
              </a:tabLst>
            </a:pPr>
            <a:r>
              <a:rPr sz="2000" spc="-75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tle: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85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85"/>
              </a:spcBef>
              <a:buClr>
                <a:srgbClr val="910A29"/>
              </a:buClr>
              <a:buFont typeface="Arial"/>
              <a:buAutoNum type="arabicPeriod"/>
              <a:tabLst>
                <a:tab pos="469265" algn="l"/>
              </a:tabLst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Au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thor(s):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54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00"/>
              </a:spcBef>
              <a:buClr>
                <a:srgbClr val="910A29"/>
              </a:buClr>
              <a:buFont typeface="Arial"/>
              <a:buAutoNum type="arabicPeriod"/>
              <a:tabLst>
                <a:tab pos="469265" algn="l"/>
              </a:tabLst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Sub-Heading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s: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36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910A29"/>
              </a:buClr>
              <a:buFont typeface="Arial"/>
              <a:buAutoNum type="arabicPeriod"/>
              <a:tabLst>
                <a:tab pos="469265" algn="l"/>
              </a:tabLst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Body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text: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24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910A29"/>
              </a:buClr>
              <a:buFont typeface="Arial"/>
              <a:buAutoNum type="arabicPeriod"/>
              <a:tabLst>
                <a:tab pos="469265" algn="l"/>
              </a:tabLst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Cap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tions: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18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398" y="1752600"/>
            <a:ext cx="4114799" cy="1828799"/>
          </a:xfrm>
          <a:custGeom>
            <a:avLst/>
            <a:gdLst/>
            <a:ahLst/>
            <a:cxnLst/>
            <a:rect l="l" t="t" r="r" b="b"/>
            <a:pathLst>
              <a:path w="4114799" h="1828799">
                <a:moveTo>
                  <a:pt x="0" y="0"/>
                </a:moveTo>
                <a:lnTo>
                  <a:pt x="4114799" y="0"/>
                </a:lnTo>
                <a:lnTo>
                  <a:pt x="4114799" y="1828799"/>
                </a:lnTo>
                <a:lnTo>
                  <a:pt x="0" y="18287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2140" y="1849120"/>
            <a:ext cx="3794760" cy="1605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24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o 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legible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14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feet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72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pt.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9"/>
              </a:spcBef>
              <a:buClr>
                <a:srgbClr val="910A29"/>
              </a:buClr>
              <a:buFont typeface="Arial"/>
              <a:buChar char="•"/>
            </a:pPr>
            <a:endParaRPr sz="85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24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o 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legible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12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feet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60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pt.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24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o 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legible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10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feet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48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pt.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24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o 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legible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6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feet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30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4114800"/>
            <a:ext cx="7772398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4267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0"/>
                </a:lnTo>
                <a:lnTo>
                  <a:pt x="304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5340" y="4312920"/>
            <a:ext cx="1530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5400" y="4648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0"/>
                </a:lnTo>
                <a:lnTo>
                  <a:pt x="304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4140" y="4693920"/>
            <a:ext cx="1530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0" y="5181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0"/>
                </a:lnTo>
                <a:lnTo>
                  <a:pt x="304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5000" y="5867399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0"/>
                </a:lnTo>
                <a:lnTo>
                  <a:pt x="304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3739" y="5227320"/>
            <a:ext cx="153035" cy="979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9600" y="5715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0"/>
                </a:lnTo>
                <a:lnTo>
                  <a:pt x="304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98340" y="5760720"/>
            <a:ext cx="1530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818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Colo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rs: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now?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799" y="2133600"/>
            <a:ext cx="3124198" cy="838200"/>
          </a:xfrm>
          <a:custGeom>
            <a:avLst/>
            <a:gdLst/>
            <a:ahLst/>
            <a:cxnLst/>
            <a:rect l="l" t="t" r="r" b="b"/>
            <a:pathLst>
              <a:path w="3124198" h="838200">
                <a:moveTo>
                  <a:pt x="0" y="0"/>
                </a:moveTo>
                <a:lnTo>
                  <a:pt x="3124198" y="0"/>
                </a:lnTo>
                <a:lnTo>
                  <a:pt x="312419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41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8561" y="2400300"/>
            <a:ext cx="2807335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C8D429"/>
                </a:solidFill>
                <a:latin typeface="Arial"/>
                <a:cs typeface="Arial"/>
              </a:rPr>
              <a:t>Can </a:t>
            </a:r>
            <a:r>
              <a:rPr sz="2000" b="1" spc="-15" dirty="0" smtClean="0">
                <a:solidFill>
                  <a:srgbClr val="C8D429"/>
                </a:solidFill>
                <a:latin typeface="Arial"/>
                <a:cs typeface="Arial"/>
              </a:rPr>
              <a:t>you read me now?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2998" y="2133600"/>
            <a:ext cx="3124200" cy="838200"/>
          </a:xfrm>
          <a:custGeom>
            <a:avLst/>
            <a:gdLst/>
            <a:ahLst/>
            <a:cxnLst/>
            <a:rect l="l" t="t" r="r" b="b"/>
            <a:pathLst>
              <a:path w="3124200" h="838200">
                <a:moveTo>
                  <a:pt x="0" y="0"/>
                </a:moveTo>
                <a:lnTo>
                  <a:pt x="3124200" y="0"/>
                </a:lnTo>
                <a:lnTo>
                  <a:pt x="31242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41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3777" y="2415540"/>
            <a:ext cx="25292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800" b="1" spc="-15" dirty="0" smtClean="0">
                <a:solidFill>
                  <a:srgbClr val="FFFFFF"/>
                </a:solidFill>
                <a:latin typeface="Arial"/>
                <a:cs typeface="Arial"/>
              </a:rPr>
              <a:t>you read me now?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6799" y="3657600"/>
            <a:ext cx="3124198" cy="838200"/>
          </a:xfrm>
          <a:custGeom>
            <a:avLst/>
            <a:gdLst/>
            <a:ahLst/>
            <a:cxnLst/>
            <a:rect l="l" t="t" r="r" b="b"/>
            <a:pathLst>
              <a:path w="3124198" h="838200">
                <a:moveTo>
                  <a:pt x="0" y="0"/>
                </a:moveTo>
                <a:lnTo>
                  <a:pt x="3124198" y="0"/>
                </a:lnTo>
                <a:lnTo>
                  <a:pt x="3124198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66A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7578" y="3939540"/>
            <a:ext cx="25292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820925"/>
                </a:solidFill>
                <a:latin typeface="Arial"/>
                <a:cs typeface="Arial"/>
              </a:rPr>
              <a:t>Can </a:t>
            </a:r>
            <a:r>
              <a:rPr sz="1800" b="1" spc="-15" dirty="0" smtClean="0">
                <a:solidFill>
                  <a:srgbClr val="820925"/>
                </a:solidFill>
                <a:latin typeface="Arial"/>
                <a:cs typeface="Arial"/>
              </a:rPr>
              <a:t>you read me now?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2998" y="3657600"/>
            <a:ext cx="3124200" cy="838200"/>
          </a:xfrm>
          <a:custGeom>
            <a:avLst/>
            <a:gdLst/>
            <a:ahLst/>
            <a:cxnLst/>
            <a:rect l="l" t="t" r="r" b="b"/>
            <a:pathLst>
              <a:path w="3124200" h="838200">
                <a:moveTo>
                  <a:pt x="0" y="0"/>
                </a:moveTo>
                <a:lnTo>
                  <a:pt x="3124200" y="0"/>
                </a:lnTo>
                <a:lnTo>
                  <a:pt x="31242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66A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53777" y="3939540"/>
            <a:ext cx="25292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800" b="1" spc="-15" dirty="0" smtClean="0">
                <a:solidFill>
                  <a:srgbClr val="FFFFFF"/>
                </a:solidFill>
                <a:latin typeface="Arial"/>
                <a:cs typeface="Arial"/>
              </a:rPr>
              <a:t>you read me now?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6799" y="5181600"/>
            <a:ext cx="3124198" cy="838199"/>
          </a:xfrm>
          <a:custGeom>
            <a:avLst/>
            <a:gdLst/>
            <a:ahLst/>
            <a:cxnLst/>
            <a:rect l="l" t="t" r="r" b="b"/>
            <a:pathLst>
              <a:path w="3124198" h="838199">
                <a:moveTo>
                  <a:pt x="0" y="0"/>
                </a:moveTo>
                <a:lnTo>
                  <a:pt x="3124198" y="0"/>
                </a:lnTo>
                <a:lnTo>
                  <a:pt x="3124198" y="838199"/>
                </a:lnTo>
                <a:lnTo>
                  <a:pt x="0" y="838199"/>
                </a:lnTo>
                <a:lnTo>
                  <a:pt x="0" y="0"/>
                </a:lnTo>
                <a:close/>
              </a:path>
            </a:pathLst>
          </a:custGeom>
          <a:solidFill>
            <a:srgbClr val="6065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67578" y="5463540"/>
            <a:ext cx="25292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4E5255"/>
                </a:solidFill>
                <a:latin typeface="Arial"/>
                <a:cs typeface="Arial"/>
              </a:rPr>
              <a:t>Can </a:t>
            </a:r>
            <a:r>
              <a:rPr sz="1800" b="1" spc="-15" dirty="0" smtClean="0">
                <a:solidFill>
                  <a:srgbClr val="4E5255"/>
                </a:solidFill>
                <a:latin typeface="Arial"/>
                <a:cs typeface="Arial"/>
              </a:rPr>
              <a:t>you read me now?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52998" y="5181600"/>
            <a:ext cx="3124200" cy="838199"/>
          </a:xfrm>
          <a:custGeom>
            <a:avLst/>
            <a:gdLst/>
            <a:ahLst/>
            <a:cxnLst/>
            <a:rect l="l" t="t" r="r" b="b"/>
            <a:pathLst>
              <a:path w="3124200" h="838199">
                <a:moveTo>
                  <a:pt x="0" y="0"/>
                </a:moveTo>
                <a:lnTo>
                  <a:pt x="3124200" y="0"/>
                </a:lnTo>
                <a:lnTo>
                  <a:pt x="3124200" y="838199"/>
                </a:lnTo>
                <a:lnTo>
                  <a:pt x="0" y="838199"/>
                </a:lnTo>
                <a:lnTo>
                  <a:pt x="0" y="0"/>
                </a:lnTo>
                <a:close/>
              </a:path>
            </a:pathLst>
          </a:custGeom>
          <a:solidFill>
            <a:srgbClr val="6065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53777" y="5463540"/>
            <a:ext cx="25292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800" b="1" spc="-15" dirty="0" smtClean="0">
                <a:solidFill>
                  <a:srgbClr val="FFFFFF"/>
                </a:solidFill>
                <a:latin typeface="Arial"/>
                <a:cs typeface="Arial"/>
              </a:rPr>
              <a:t>you read me now?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62960">
              <a:lnSpc>
                <a:spcPct val="100000"/>
              </a:lnSpc>
            </a:pPr>
            <a:r>
              <a:rPr sz="3600" spc="-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orking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539" y="1879549"/>
            <a:ext cx="4331335" cy="154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650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pply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SBCH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lette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Excel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harts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graphs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ta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bles: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/>
          </a:p>
          <a:p>
            <a:pPr marL="355600" indent="-34290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Double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click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</a:t>
            </a:r>
            <a:endParaRPr sz="1800">
              <a:latin typeface="Arial"/>
              <a:cs typeface="Arial"/>
            </a:endParaRPr>
          </a:p>
          <a:p>
            <a:pPr marL="355600" marR="671830">
              <a:lnSpc>
                <a:spcPct val="106500"/>
              </a:lnSpc>
              <a:spcBef>
                <a:spcPts val="110"/>
              </a:spcBef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Home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tab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Colors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and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choose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us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tom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2654" y="5378334"/>
            <a:ext cx="3424843" cy="72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4837" y="5410200"/>
            <a:ext cx="3306761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9726" y="4696690"/>
            <a:ext cx="290945" cy="110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5198" y="4724400"/>
            <a:ext cx="0" cy="889195"/>
          </a:xfrm>
          <a:custGeom>
            <a:avLst/>
            <a:gdLst/>
            <a:ahLst/>
            <a:cxnLst/>
            <a:rect l="l" t="t" r="r" b="b"/>
            <a:pathLst>
              <a:path h="889195">
                <a:moveTo>
                  <a:pt x="0" y="0"/>
                </a:moveTo>
                <a:lnTo>
                  <a:pt x="0" y="889195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6245" y="5522890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3" y="0"/>
                </a:moveTo>
                <a:lnTo>
                  <a:pt x="2045" y="7068"/>
                </a:lnTo>
                <a:lnTo>
                  <a:pt x="0" y="14845"/>
                </a:lnTo>
                <a:lnTo>
                  <a:pt x="58953" y="115909"/>
                </a:lnTo>
                <a:lnTo>
                  <a:pt x="88359" y="65499"/>
                </a:lnTo>
                <a:lnTo>
                  <a:pt x="58953" y="65499"/>
                </a:lnTo>
                <a:lnTo>
                  <a:pt x="21939" y="2045"/>
                </a:lnTo>
                <a:lnTo>
                  <a:pt x="14163" y="0"/>
                </a:lnTo>
                <a:close/>
              </a:path>
              <a:path w="117908" h="115909">
                <a:moveTo>
                  <a:pt x="103743" y="0"/>
                </a:moveTo>
                <a:lnTo>
                  <a:pt x="95967" y="2045"/>
                </a:lnTo>
                <a:lnTo>
                  <a:pt x="58953" y="65499"/>
                </a:lnTo>
                <a:lnTo>
                  <a:pt x="88359" y="65499"/>
                </a:lnTo>
                <a:lnTo>
                  <a:pt x="117908" y="14845"/>
                </a:lnTo>
                <a:lnTo>
                  <a:pt x="115860" y="7068"/>
                </a:lnTo>
                <a:lnTo>
                  <a:pt x="103743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86267"/>
            <a:ext cx="5560476" cy="2744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4755" y="4077392"/>
            <a:ext cx="1192876" cy="814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4464" y="4114800"/>
            <a:ext cx="969133" cy="596390"/>
          </a:xfrm>
          <a:custGeom>
            <a:avLst/>
            <a:gdLst/>
            <a:ahLst/>
            <a:cxnLst/>
            <a:rect l="l" t="t" r="r" b="b"/>
            <a:pathLst>
              <a:path w="969133" h="596390">
                <a:moveTo>
                  <a:pt x="969133" y="0"/>
                </a:moveTo>
                <a:lnTo>
                  <a:pt x="0" y="596390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0" y="4618890"/>
            <a:ext cx="122519" cy="105509"/>
          </a:xfrm>
          <a:custGeom>
            <a:avLst/>
            <a:gdLst/>
            <a:ahLst/>
            <a:cxnLst/>
            <a:rect l="l" t="t" r="r" b="b"/>
            <a:pathLst>
              <a:path w="122519" h="105509">
                <a:moveTo>
                  <a:pt x="62868" y="0"/>
                </a:moveTo>
                <a:lnTo>
                  <a:pt x="55173" y="2332"/>
                </a:lnTo>
                <a:lnTo>
                  <a:pt x="0" y="105509"/>
                </a:lnTo>
                <a:lnTo>
                  <a:pt x="116969" y="102750"/>
                </a:lnTo>
                <a:lnTo>
                  <a:pt x="122519" y="96931"/>
                </a:lnTo>
                <a:lnTo>
                  <a:pt x="122189" y="82908"/>
                </a:lnTo>
                <a:lnTo>
                  <a:pt x="118186" y="79089"/>
                </a:lnTo>
                <a:lnTo>
                  <a:pt x="42931" y="79089"/>
                </a:lnTo>
                <a:lnTo>
                  <a:pt x="77572" y="14310"/>
                </a:lnTo>
                <a:lnTo>
                  <a:pt x="75239" y="6615"/>
                </a:lnTo>
                <a:lnTo>
                  <a:pt x="62868" y="0"/>
                </a:lnTo>
                <a:close/>
              </a:path>
              <a:path w="122519" h="105509">
                <a:moveTo>
                  <a:pt x="116370" y="77356"/>
                </a:moveTo>
                <a:lnTo>
                  <a:pt x="42931" y="79089"/>
                </a:lnTo>
                <a:lnTo>
                  <a:pt x="118186" y="79089"/>
                </a:lnTo>
                <a:lnTo>
                  <a:pt x="116370" y="77356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4217" y="2568632"/>
            <a:ext cx="3183774" cy="2211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62960">
              <a:lnSpc>
                <a:spcPct val="100000"/>
              </a:lnSpc>
            </a:pPr>
            <a:r>
              <a:rPr sz="3600" spc="-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orking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873239"/>
            <a:ext cx="1931035" cy="915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880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Exce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file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has been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upplie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for refere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nce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3134583"/>
            <a:ext cx="2071370" cy="936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1400"/>
              </a:lnSpc>
            </a:pP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File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name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: SBCH_Excel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ster Sample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.xlsx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8300" y="2209773"/>
            <a:ext cx="1236822" cy="97251"/>
          </a:xfrm>
          <a:custGeom>
            <a:avLst/>
            <a:gdLst/>
            <a:ahLst/>
            <a:cxnLst/>
            <a:rect l="l" t="t" r="r" b="b"/>
            <a:pathLst>
              <a:path w="1236822" h="97251">
                <a:moveTo>
                  <a:pt x="0" y="97251"/>
                </a:moveTo>
                <a:lnTo>
                  <a:pt x="1236822" y="97251"/>
                </a:lnTo>
                <a:lnTo>
                  <a:pt x="1236822" y="0"/>
                </a:lnTo>
                <a:lnTo>
                  <a:pt x="0" y="0"/>
                </a:lnTo>
                <a:lnTo>
                  <a:pt x="0" y="97251"/>
                </a:lnTo>
                <a:close/>
              </a:path>
            </a:pathLst>
          </a:custGeom>
          <a:solidFill>
            <a:srgbClr val="5599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8300" y="2305505"/>
            <a:ext cx="1236822" cy="97251"/>
          </a:xfrm>
          <a:custGeom>
            <a:avLst/>
            <a:gdLst/>
            <a:ahLst/>
            <a:cxnLst/>
            <a:rect l="l" t="t" r="r" b="b"/>
            <a:pathLst>
              <a:path w="1236822" h="97251">
                <a:moveTo>
                  <a:pt x="0" y="97251"/>
                </a:moveTo>
                <a:lnTo>
                  <a:pt x="1236822" y="97251"/>
                </a:lnTo>
                <a:lnTo>
                  <a:pt x="1236822" y="0"/>
                </a:lnTo>
                <a:lnTo>
                  <a:pt x="0" y="0"/>
                </a:lnTo>
                <a:lnTo>
                  <a:pt x="0" y="97251"/>
                </a:lnTo>
                <a:close/>
              </a:path>
            </a:pathLst>
          </a:custGeom>
          <a:solidFill>
            <a:srgbClr val="DBEB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8300" y="2784163"/>
            <a:ext cx="1236822" cy="97251"/>
          </a:xfrm>
          <a:custGeom>
            <a:avLst/>
            <a:gdLst/>
            <a:ahLst/>
            <a:cxnLst/>
            <a:rect l="l" t="t" r="r" b="b"/>
            <a:pathLst>
              <a:path w="1236822" h="97251">
                <a:moveTo>
                  <a:pt x="0" y="97251"/>
                </a:moveTo>
                <a:lnTo>
                  <a:pt x="1236822" y="97251"/>
                </a:lnTo>
                <a:lnTo>
                  <a:pt x="1236822" y="0"/>
                </a:lnTo>
                <a:lnTo>
                  <a:pt x="0" y="0"/>
                </a:lnTo>
                <a:lnTo>
                  <a:pt x="0" y="97251"/>
                </a:lnTo>
                <a:close/>
              </a:path>
            </a:pathLst>
          </a:custGeom>
          <a:solidFill>
            <a:srgbClr val="5599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8300" y="2879893"/>
            <a:ext cx="1236822" cy="97251"/>
          </a:xfrm>
          <a:custGeom>
            <a:avLst/>
            <a:gdLst/>
            <a:ahLst/>
            <a:cxnLst/>
            <a:rect l="l" t="t" r="r" b="b"/>
            <a:pathLst>
              <a:path w="1236822" h="97251">
                <a:moveTo>
                  <a:pt x="0" y="97251"/>
                </a:moveTo>
                <a:lnTo>
                  <a:pt x="1236822" y="97251"/>
                </a:lnTo>
                <a:lnTo>
                  <a:pt x="1236822" y="0"/>
                </a:lnTo>
                <a:lnTo>
                  <a:pt x="0" y="0"/>
                </a:lnTo>
                <a:lnTo>
                  <a:pt x="0" y="97251"/>
                </a:lnTo>
                <a:close/>
              </a:path>
            </a:pathLst>
          </a:custGeom>
          <a:solidFill>
            <a:srgbClr val="DBEB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8299" y="2206733"/>
            <a:ext cx="0" cy="197541"/>
          </a:xfrm>
          <a:custGeom>
            <a:avLst/>
            <a:gdLst/>
            <a:ahLst/>
            <a:cxnLst/>
            <a:rect l="l" t="t" r="r" b="b"/>
            <a:pathLst>
              <a:path h="197541">
                <a:moveTo>
                  <a:pt x="0" y="0"/>
                </a:moveTo>
                <a:lnTo>
                  <a:pt x="0" y="197541"/>
                </a:lnTo>
              </a:path>
            </a:pathLst>
          </a:custGeom>
          <a:ln w="6077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3602" y="2212812"/>
            <a:ext cx="0" cy="191462"/>
          </a:xfrm>
          <a:custGeom>
            <a:avLst/>
            <a:gdLst/>
            <a:ahLst/>
            <a:cxnLst/>
            <a:rect l="l" t="t" r="r" b="b"/>
            <a:pathLst>
              <a:path h="191462">
                <a:moveTo>
                  <a:pt x="0" y="0"/>
                </a:moveTo>
                <a:lnTo>
                  <a:pt x="0" y="191462"/>
                </a:lnTo>
              </a:path>
            </a:pathLst>
          </a:custGeom>
          <a:ln w="6077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8299" y="2781122"/>
            <a:ext cx="0" cy="197541"/>
          </a:xfrm>
          <a:custGeom>
            <a:avLst/>
            <a:gdLst/>
            <a:ahLst/>
            <a:cxnLst/>
            <a:rect l="l" t="t" r="r" b="b"/>
            <a:pathLst>
              <a:path h="197541">
                <a:moveTo>
                  <a:pt x="0" y="0"/>
                </a:moveTo>
                <a:lnTo>
                  <a:pt x="0" y="197541"/>
                </a:lnTo>
              </a:path>
            </a:pathLst>
          </a:custGeom>
          <a:ln w="6077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7057" y="2144433"/>
            <a:ext cx="0" cy="1662384"/>
          </a:xfrm>
          <a:custGeom>
            <a:avLst/>
            <a:gdLst/>
            <a:ahLst/>
            <a:cxnLst/>
            <a:rect l="l" t="t" r="r" b="b"/>
            <a:pathLst>
              <a:path h="1662384">
                <a:moveTo>
                  <a:pt x="0" y="0"/>
                </a:moveTo>
                <a:lnTo>
                  <a:pt x="0" y="1662384"/>
                </a:lnTo>
              </a:path>
            </a:pathLst>
          </a:custGeom>
          <a:ln w="19503">
            <a:solidFill>
              <a:srgbClr val="5599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3602" y="2787200"/>
            <a:ext cx="0" cy="191462"/>
          </a:xfrm>
          <a:custGeom>
            <a:avLst/>
            <a:gdLst/>
            <a:ahLst/>
            <a:cxnLst/>
            <a:rect l="l" t="t" r="r" b="b"/>
            <a:pathLst>
              <a:path h="191462">
                <a:moveTo>
                  <a:pt x="0" y="0"/>
                </a:moveTo>
                <a:lnTo>
                  <a:pt x="0" y="191462"/>
                </a:lnTo>
              </a:path>
            </a:pathLst>
          </a:custGeom>
          <a:ln w="6077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7419" y="2162667"/>
            <a:ext cx="0" cy="1644149"/>
          </a:xfrm>
          <a:custGeom>
            <a:avLst/>
            <a:gdLst/>
            <a:ahLst/>
            <a:cxnLst/>
            <a:rect l="l" t="t" r="r" b="b"/>
            <a:pathLst>
              <a:path h="1644149">
                <a:moveTo>
                  <a:pt x="0" y="0"/>
                </a:moveTo>
                <a:lnTo>
                  <a:pt x="0" y="1644149"/>
                </a:lnTo>
              </a:path>
            </a:pathLst>
          </a:custGeom>
          <a:ln w="19503">
            <a:solidFill>
              <a:srgbClr val="5599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6174" y="2153550"/>
            <a:ext cx="3780362" cy="0"/>
          </a:xfrm>
          <a:custGeom>
            <a:avLst/>
            <a:gdLst/>
            <a:ahLst/>
            <a:cxnLst/>
            <a:rect l="l" t="t" r="r" b="b"/>
            <a:pathLst>
              <a:path w="3780362">
                <a:moveTo>
                  <a:pt x="0" y="0"/>
                </a:moveTo>
                <a:lnTo>
                  <a:pt x="3780362" y="0"/>
                </a:lnTo>
              </a:path>
            </a:pathLst>
          </a:custGeom>
          <a:ln w="19504">
            <a:solidFill>
              <a:srgbClr val="5599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1338" y="2209773"/>
            <a:ext cx="1235303" cy="0"/>
          </a:xfrm>
          <a:custGeom>
            <a:avLst/>
            <a:gdLst/>
            <a:ahLst/>
            <a:cxnLst/>
            <a:rect l="l" t="t" r="r" b="b"/>
            <a:pathLst>
              <a:path w="1235303">
                <a:moveTo>
                  <a:pt x="0" y="0"/>
                </a:moveTo>
                <a:lnTo>
                  <a:pt x="1235303" y="0"/>
                </a:lnTo>
              </a:path>
            </a:pathLst>
          </a:custGeom>
          <a:ln w="6078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1338" y="2305504"/>
            <a:ext cx="1235303" cy="0"/>
          </a:xfrm>
          <a:custGeom>
            <a:avLst/>
            <a:gdLst/>
            <a:ahLst/>
            <a:cxnLst/>
            <a:rect l="l" t="t" r="r" b="b"/>
            <a:pathLst>
              <a:path w="1235303">
                <a:moveTo>
                  <a:pt x="0" y="0"/>
                </a:moveTo>
                <a:lnTo>
                  <a:pt x="1235303" y="0"/>
                </a:lnTo>
              </a:path>
            </a:pathLst>
          </a:custGeom>
          <a:ln w="6078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1338" y="2401235"/>
            <a:ext cx="1235303" cy="0"/>
          </a:xfrm>
          <a:custGeom>
            <a:avLst/>
            <a:gdLst/>
            <a:ahLst/>
            <a:cxnLst/>
            <a:rect l="l" t="t" r="r" b="b"/>
            <a:pathLst>
              <a:path w="1235303">
                <a:moveTo>
                  <a:pt x="0" y="0"/>
                </a:moveTo>
                <a:lnTo>
                  <a:pt x="1235303" y="0"/>
                </a:lnTo>
              </a:path>
            </a:pathLst>
          </a:custGeom>
          <a:ln w="6078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1338" y="2784162"/>
            <a:ext cx="1235303" cy="0"/>
          </a:xfrm>
          <a:custGeom>
            <a:avLst/>
            <a:gdLst/>
            <a:ahLst/>
            <a:cxnLst/>
            <a:rect l="l" t="t" r="r" b="b"/>
            <a:pathLst>
              <a:path w="1235303">
                <a:moveTo>
                  <a:pt x="0" y="0"/>
                </a:moveTo>
                <a:lnTo>
                  <a:pt x="1235303" y="0"/>
                </a:lnTo>
              </a:path>
            </a:pathLst>
          </a:custGeom>
          <a:ln w="6078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1338" y="2879893"/>
            <a:ext cx="1235303" cy="0"/>
          </a:xfrm>
          <a:custGeom>
            <a:avLst/>
            <a:gdLst/>
            <a:ahLst/>
            <a:cxnLst/>
            <a:rect l="l" t="t" r="r" b="b"/>
            <a:pathLst>
              <a:path w="1235303">
                <a:moveTo>
                  <a:pt x="0" y="0"/>
                </a:moveTo>
                <a:lnTo>
                  <a:pt x="1235303" y="0"/>
                </a:lnTo>
              </a:path>
            </a:pathLst>
          </a:custGeom>
          <a:ln w="6078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1338" y="2975624"/>
            <a:ext cx="1235303" cy="0"/>
          </a:xfrm>
          <a:custGeom>
            <a:avLst/>
            <a:gdLst/>
            <a:ahLst/>
            <a:cxnLst/>
            <a:rect l="l" t="t" r="r" b="b"/>
            <a:pathLst>
              <a:path w="1235303">
                <a:moveTo>
                  <a:pt x="0" y="0"/>
                </a:moveTo>
                <a:lnTo>
                  <a:pt x="1235303" y="0"/>
                </a:lnTo>
              </a:path>
            </a:pathLst>
          </a:custGeom>
          <a:ln w="6078">
            <a:solidFill>
              <a:srgbClr val="96C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6174" y="3797699"/>
            <a:ext cx="3780362" cy="0"/>
          </a:xfrm>
          <a:custGeom>
            <a:avLst/>
            <a:gdLst/>
            <a:ahLst/>
            <a:cxnLst/>
            <a:rect l="l" t="t" r="r" b="b"/>
            <a:pathLst>
              <a:path w="3780362">
                <a:moveTo>
                  <a:pt x="0" y="0"/>
                </a:moveTo>
                <a:lnTo>
                  <a:pt x="3780362" y="0"/>
                </a:lnTo>
              </a:path>
            </a:pathLst>
          </a:custGeom>
          <a:ln w="19504">
            <a:solidFill>
              <a:srgbClr val="5599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25629" y="1946013"/>
            <a:ext cx="1069975" cy="168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504B4B"/>
                </a:solidFill>
                <a:latin typeface="Arial"/>
                <a:cs typeface="Arial"/>
              </a:rPr>
              <a:t>Budget</a:t>
            </a:r>
            <a:r>
              <a:rPr sz="1000" b="1" spc="-5" dirty="0" smtClean="0">
                <a:solidFill>
                  <a:srgbClr val="504B4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504B4B"/>
                </a:solidFill>
                <a:latin typeface="Arial"/>
                <a:cs typeface="Arial"/>
              </a:rPr>
              <a:t>Summary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99274" y="2206511"/>
            <a:ext cx="923290" cy="106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Projected Monthly Expenses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17403" y="2302242"/>
            <a:ext cx="203200" cy="106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 smtClean="0">
                <a:solidFill>
                  <a:srgbClr val="141313"/>
                </a:solidFill>
                <a:latin typeface="Calibri"/>
                <a:cs typeface="Calibri"/>
              </a:rPr>
              <a:t>#REF!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9274" y="2780900"/>
            <a:ext cx="821690" cy="106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Actual Monthly Expenses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17403" y="2876631"/>
            <a:ext cx="203200" cy="106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 smtClean="0">
                <a:solidFill>
                  <a:srgbClr val="141313"/>
                </a:solidFill>
                <a:latin typeface="Calibri"/>
                <a:cs typeface="Calibri"/>
              </a:rPr>
              <a:t>#REF!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04358" y="3950136"/>
            <a:ext cx="3807460" cy="130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94125" algn="l"/>
              </a:tabLst>
            </a:pPr>
            <a:r>
              <a:rPr sz="750" b="1" u="heavy" spc="-80" dirty="0" smtClean="0">
                <a:solidFill>
                  <a:srgbClr val="504B4B"/>
                </a:solidFill>
                <a:latin typeface="Arial"/>
                <a:cs typeface="Arial"/>
              </a:rPr>
              <a:t> </a:t>
            </a:r>
            <a:r>
              <a:rPr sz="750" b="1" u="heavy" spc="0" dirty="0" smtClean="0">
                <a:solidFill>
                  <a:srgbClr val="504B4B"/>
                </a:solidFill>
                <a:latin typeface="Arial"/>
                <a:cs typeface="Arial"/>
              </a:rPr>
              <a:t>Expense Overview 	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14804" y="4554435"/>
            <a:ext cx="887351" cy="92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4804" y="5186567"/>
            <a:ext cx="887351" cy="288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14804" y="5186566"/>
            <a:ext cx="920779" cy="1027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6358" y="5423615"/>
            <a:ext cx="815938" cy="920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5190" y="5423615"/>
            <a:ext cx="879754" cy="864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45685" y="4963193"/>
            <a:ext cx="919260" cy="770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77876" y="4583307"/>
            <a:ext cx="787068" cy="891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94484" y="4558994"/>
            <a:ext cx="270459" cy="9162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23637" y="4554435"/>
            <a:ext cx="141308" cy="9208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0078" y="4569554"/>
            <a:ext cx="836776" cy="870017"/>
          </a:xfrm>
          <a:custGeom>
            <a:avLst/>
            <a:gdLst/>
            <a:ahLst/>
            <a:cxnLst/>
            <a:rect l="l" t="t" r="r" b="b"/>
            <a:pathLst>
              <a:path w="836776" h="870017">
                <a:moveTo>
                  <a:pt x="0" y="0"/>
                </a:moveTo>
                <a:lnTo>
                  <a:pt x="0" y="870017"/>
                </a:lnTo>
                <a:lnTo>
                  <a:pt x="836776" y="632032"/>
                </a:lnTo>
                <a:lnTo>
                  <a:pt x="819081" y="576818"/>
                </a:lnTo>
                <a:lnTo>
                  <a:pt x="797999" y="523450"/>
                </a:lnTo>
                <a:lnTo>
                  <a:pt x="773670" y="472035"/>
                </a:lnTo>
                <a:lnTo>
                  <a:pt x="746236" y="422680"/>
                </a:lnTo>
                <a:lnTo>
                  <a:pt x="715837" y="375491"/>
                </a:lnTo>
                <a:lnTo>
                  <a:pt x="682614" y="330574"/>
                </a:lnTo>
                <a:lnTo>
                  <a:pt x="646709" y="288036"/>
                </a:lnTo>
                <a:lnTo>
                  <a:pt x="608262" y="247983"/>
                </a:lnTo>
                <a:lnTo>
                  <a:pt x="567415" y="210523"/>
                </a:lnTo>
                <a:lnTo>
                  <a:pt x="524309" y="175761"/>
                </a:lnTo>
                <a:lnTo>
                  <a:pt x="479083" y="143805"/>
                </a:lnTo>
                <a:lnTo>
                  <a:pt x="431881" y="114760"/>
                </a:lnTo>
                <a:lnTo>
                  <a:pt x="382842" y="88733"/>
                </a:lnTo>
                <a:lnTo>
                  <a:pt x="332108" y="65830"/>
                </a:lnTo>
                <a:lnTo>
                  <a:pt x="279820" y="46159"/>
                </a:lnTo>
                <a:lnTo>
                  <a:pt x="226118" y="29826"/>
                </a:lnTo>
                <a:lnTo>
                  <a:pt x="171144" y="16937"/>
                </a:lnTo>
                <a:lnTo>
                  <a:pt x="115039" y="7598"/>
                </a:lnTo>
                <a:lnTo>
                  <a:pt x="57944" y="1917"/>
                </a:lnTo>
                <a:lnTo>
                  <a:pt x="0" y="0"/>
                </a:lnTo>
                <a:close/>
              </a:path>
            </a:pathLst>
          </a:custGeom>
          <a:solidFill>
            <a:srgbClr val="5590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0077" y="4569553"/>
            <a:ext cx="836776" cy="870018"/>
          </a:xfrm>
          <a:custGeom>
            <a:avLst/>
            <a:gdLst/>
            <a:ahLst/>
            <a:cxnLst/>
            <a:rect l="l" t="t" r="r" b="b"/>
            <a:pathLst>
              <a:path w="836776" h="870018">
                <a:moveTo>
                  <a:pt x="0" y="0"/>
                </a:moveTo>
                <a:lnTo>
                  <a:pt x="57944" y="1917"/>
                </a:lnTo>
                <a:lnTo>
                  <a:pt x="115040" y="7598"/>
                </a:lnTo>
                <a:lnTo>
                  <a:pt x="171145" y="16937"/>
                </a:lnTo>
                <a:lnTo>
                  <a:pt x="226119" y="29826"/>
                </a:lnTo>
                <a:lnTo>
                  <a:pt x="279821" y="46159"/>
                </a:lnTo>
                <a:lnTo>
                  <a:pt x="332109" y="65830"/>
                </a:lnTo>
                <a:lnTo>
                  <a:pt x="382843" y="88733"/>
                </a:lnTo>
                <a:lnTo>
                  <a:pt x="431882" y="114760"/>
                </a:lnTo>
                <a:lnTo>
                  <a:pt x="479085" y="143805"/>
                </a:lnTo>
                <a:lnTo>
                  <a:pt x="524310" y="175761"/>
                </a:lnTo>
                <a:lnTo>
                  <a:pt x="567416" y="210523"/>
                </a:lnTo>
                <a:lnTo>
                  <a:pt x="608263" y="247983"/>
                </a:lnTo>
                <a:lnTo>
                  <a:pt x="646710" y="288036"/>
                </a:lnTo>
                <a:lnTo>
                  <a:pt x="682615" y="330574"/>
                </a:lnTo>
                <a:lnTo>
                  <a:pt x="715837" y="375491"/>
                </a:lnTo>
                <a:lnTo>
                  <a:pt x="746236" y="422680"/>
                </a:lnTo>
                <a:lnTo>
                  <a:pt x="773671" y="472035"/>
                </a:lnTo>
                <a:lnTo>
                  <a:pt x="797999" y="523450"/>
                </a:lnTo>
                <a:lnTo>
                  <a:pt x="819081" y="576818"/>
                </a:lnTo>
                <a:lnTo>
                  <a:pt x="836776" y="632032"/>
                </a:lnTo>
                <a:lnTo>
                  <a:pt x="0" y="870018"/>
                </a:lnTo>
                <a:lnTo>
                  <a:pt x="0" y="0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40077" y="5201586"/>
            <a:ext cx="836776" cy="237985"/>
          </a:xfrm>
          <a:custGeom>
            <a:avLst/>
            <a:gdLst/>
            <a:ahLst/>
            <a:cxnLst/>
            <a:rect l="l" t="t" r="r" b="b"/>
            <a:pathLst>
              <a:path w="836776" h="237985">
                <a:moveTo>
                  <a:pt x="836776" y="0"/>
                </a:moveTo>
                <a:lnTo>
                  <a:pt x="0" y="237985"/>
                </a:lnTo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40078" y="5201585"/>
            <a:ext cx="869941" cy="977805"/>
          </a:xfrm>
          <a:custGeom>
            <a:avLst/>
            <a:gdLst/>
            <a:ahLst/>
            <a:cxnLst/>
            <a:rect l="l" t="t" r="r" b="b"/>
            <a:pathLst>
              <a:path w="869941" h="977805">
                <a:moveTo>
                  <a:pt x="836776" y="0"/>
                </a:moveTo>
                <a:lnTo>
                  <a:pt x="0" y="237985"/>
                </a:lnTo>
                <a:lnTo>
                  <a:pt x="457785" y="977805"/>
                </a:lnTo>
                <a:lnTo>
                  <a:pt x="506049" y="945681"/>
                </a:lnTo>
                <a:lnTo>
                  <a:pt x="551611" y="910804"/>
                </a:lnTo>
                <a:lnTo>
                  <a:pt x="594406" y="873337"/>
                </a:lnTo>
                <a:lnTo>
                  <a:pt x="634371" y="833446"/>
                </a:lnTo>
                <a:lnTo>
                  <a:pt x="671442" y="791296"/>
                </a:lnTo>
                <a:lnTo>
                  <a:pt x="705554" y="747052"/>
                </a:lnTo>
                <a:lnTo>
                  <a:pt x="736645" y="700878"/>
                </a:lnTo>
                <a:lnTo>
                  <a:pt x="764651" y="652939"/>
                </a:lnTo>
                <a:lnTo>
                  <a:pt x="789506" y="603400"/>
                </a:lnTo>
                <a:lnTo>
                  <a:pt x="811149" y="552426"/>
                </a:lnTo>
                <a:lnTo>
                  <a:pt x="829513" y="500181"/>
                </a:lnTo>
                <a:lnTo>
                  <a:pt x="844537" y="446831"/>
                </a:lnTo>
                <a:lnTo>
                  <a:pt x="856155" y="392540"/>
                </a:lnTo>
                <a:lnTo>
                  <a:pt x="864305" y="337472"/>
                </a:lnTo>
                <a:lnTo>
                  <a:pt x="868921" y="281794"/>
                </a:lnTo>
                <a:lnTo>
                  <a:pt x="869941" y="225669"/>
                </a:lnTo>
                <a:lnTo>
                  <a:pt x="867300" y="169262"/>
                </a:lnTo>
                <a:lnTo>
                  <a:pt x="860935" y="112738"/>
                </a:lnTo>
                <a:lnTo>
                  <a:pt x="850782" y="56262"/>
                </a:lnTo>
                <a:lnTo>
                  <a:pt x="836776" y="0"/>
                </a:lnTo>
                <a:close/>
              </a:path>
            </a:pathLst>
          </a:custGeom>
          <a:solidFill>
            <a:srgbClr val="B4BA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40077" y="5201586"/>
            <a:ext cx="869942" cy="977806"/>
          </a:xfrm>
          <a:custGeom>
            <a:avLst/>
            <a:gdLst/>
            <a:ahLst/>
            <a:cxnLst/>
            <a:rect l="l" t="t" r="r" b="b"/>
            <a:pathLst>
              <a:path w="869942" h="977806">
                <a:moveTo>
                  <a:pt x="836776" y="0"/>
                </a:moveTo>
                <a:lnTo>
                  <a:pt x="850782" y="56263"/>
                </a:lnTo>
                <a:lnTo>
                  <a:pt x="860936" y="112738"/>
                </a:lnTo>
                <a:lnTo>
                  <a:pt x="867301" y="169262"/>
                </a:lnTo>
                <a:lnTo>
                  <a:pt x="869942" y="225669"/>
                </a:lnTo>
                <a:lnTo>
                  <a:pt x="868922" y="281794"/>
                </a:lnTo>
                <a:lnTo>
                  <a:pt x="864306" y="337472"/>
                </a:lnTo>
                <a:lnTo>
                  <a:pt x="856156" y="392540"/>
                </a:lnTo>
                <a:lnTo>
                  <a:pt x="844538" y="446831"/>
                </a:lnTo>
                <a:lnTo>
                  <a:pt x="829514" y="500181"/>
                </a:lnTo>
                <a:lnTo>
                  <a:pt x="811150" y="552426"/>
                </a:lnTo>
                <a:lnTo>
                  <a:pt x="789507" y="603400"/>
                </a:lnTo>
                <a:lnTo>
                  <a:pt x="764652" y="652939"/>
                </a:lnTo>
                <a:lnTo>
                  <a:pt x="736647" y="700878"/>
                </a:lnTo>
                <a:lnTo>
                  <a:pt x="705555" y="747052"/>
                </a:lnTo>
                <a:lnTo>
                  <a:pt x="671443" y="791297"/>
                </a:lnTo>
                <a:lnTo>
                  <a:pt x="634372" y="833447"/>
                </a:lnTo>
                <a:lnTo>
                  <a:pt x="594406" y="873337"/>
                </a:lnTo>
                <a:lnTo>
                  <a:pt x="551611" y="910804"/>
                </a:lnTo>
                <a:lnTo>
                  <a:pt x="506049" y="945682"/>
                </a:lnTo>
                <a:lnTo>
                  <a:pt x="457785" y="977806"/>
                </a:lnTo>
                <a:lnTo>
                  <a:pt x="0" y="237985"/>
                </a:lnTo>
                <a:lnTo>
                  <a:pt x="836776" y="0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1789" y="5439571"/>
            <a:ext cx="766074" cy="870008"/>
          </a:xfrm>
          <a:custGeom>
            <a:avLst/>
            <a:gdLst/>
            <a:ahLst/>
            <a:cxnLst/>
            <a:rect l="l" t="t" r="r" b="b"/>
            <a:pathLst>
              <a:path w="766074" h="870008">
                <a:moveTo>
                  <a:pt x="308288" y="0"/>
                </a:moveTo>
                <a:lnTo>
                  <a:pt x="0" y="813557"/>
                </a:lnTo>
                <a:lnTo>
                  <a:pt x="38156" y="827014"/>
                </a:lnTo>
                <a:lnTo>
                  <a:pt x="76702" y="838630"/>
                </a:lnTo>
                <a:lnTo>
                  <a:pt x="115577" y="848411"/>
                </a:lnTo>
                <a:lnTo>
                  <a:pt x="154717" y="856364"/>
                </a:lnTo>
                <a:lnTo>
                  <a:pt x="194060" y="862494"/>
                </a:lnTo>
                <a:lnTo>
                  <a:pt x="233544" y="866807"/>
                </a:lnTo>
                <a:lnTo>
                  <a:pt x="273105" y="869310"/>
                </a:lnTo>
                <a:lnTo>
                  <a:pt x="312682" y="870008"/>
                </a:lnTo>
                <a:lnTo>
                  <a:pt x="352212" y="868908"/>
                </a:lnTo>
                <a:lnTo>
                  <a:pt x="391633" y="866015"/>
                </a:lnTo>
                <a:lnTo>
                  <a:pt x="430882" y="861336"/>
                </a:lnTo>
                <a:lnTo>
                  <a:pt x="469896" y="854876"/>
                </a:lnTo>
                <a:lnTo>
                  <a:pt x="508613" y="846642"/>
                </a:lnTo>
                <a:lnTo>
                  <a:pt x="546971" y="836639"/>
                </a:lnTo>
                <a:lnTo>
                  <a:pt x="584908" y="824873"/>
                </a:lnTo>
                <a:lnTo>
                  <a:pt x="622359" y="811351"/>
                </a:lnTo>
                <a:lnTo>
                  <a:pt x="659264" y="796079"/>
                </a:lnTo>
                <a:lnTo>
                  <a:pt x="695560" y="779062"/>
                </a:lnTo>
                <a:lnTo>
                  <a:pt x="731184" y="760307"/>
                </a:lnTo>
                <a:lnTo>
                  <a:pt x="766074" y="739820"/>
                </a:lnTo>
                <a:lnTo>
                  <a:pt x="308288" y="0"/>
                </a:lnTo>
                <a:close/>
              </a:path>
            </a:pathLst>
          </a:custGeom>
          <a:solidFill>
            <a:srgbClr val="BF3B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1789" y="5439572"/>
            <a:ext cx="766072" cy="870009"/>
          </a:xfrm>
          <a:custGeom>
            <a:avLst/>
            <a:gdLst/>
            <a:ahLst/>
            <a:cxnLst/>
            <a:rect l="l" t="t" r="r" b="b"/>
            <a:pathLst>
              <a:path w="766072" h="870009">
                <a:moveTo>
                  <a:pt x="766072" y="739820"/>
                </a:moveTo>
                <a:lnTo>
                  <a:pt x="731183" y="760307"/>
                </a:lnTo>
                <a:lnTo>
                  <a:pt x="695559" y="779062"/>
                </a:lnTo>
                <a:lnTo>
                  <a:pt x="659264" y="796079"/>
                </a:lnTo>
                <a:lnTo>
                  <a:pt x="622359" y="811352"/>
                </a:lnTo>
                <a:lnTo>
                  <a:pt x="584907" y="824873"/>
                </a:lnTo>
                <a:lnTo>
                  <a:pt x="546971" y="836639"/>
                </a:lnTo>
                <a:lnTo>
                  <a:pt x="508613" y="846642"/>
                </a:lnTo>
                <a:lnTo>
                  <a:pt x="469896" y="854876"/>
                </a:lnTo>
                <a:lnTo>
                  <a:pt x="430881" y="861336"/>
                </a:lnTo>
                <a:lnTo>
                  <a:pt x="391633" y="866015"/>
                </a:lnTo>
                <a:lnTo>
                  <a:pt x="352212" y="868908"/>
                </a:lnTo>
                <a:lnTo>
                  <a:pt x="312682" y="870009"/>
                </a:lnTo>
                <a:lnTo>
                  <a:pt x="273105" y="869310"/>
                </a:lnTo>
                <a:lnTo>
                  <a:pt x="233543" y="866807"/>
                </a:lnTo>
                <a:lnTo>
                  <a:pt x="194060" y="862494"/>
                </a:lnTo>
                <a:lnTo>
                  <a:pt x="154717" y="856364"/>
                </a:lnTo>
                <a:lnTo>
                  <a:pt x="115577" y="848411"/>
                </a:lnTo>
                <a:lnTo>
                  <a:pt x="76702" y="838630"/>
                </a:lnTo>
                <a:lnTo>
                  <a:pt x="38156" y="827014"/>
                </a:lnTo>
                <a:lnTo>
                  <a:pt x="0" y="813557"/>
                </a:lnTo>
                <a:lnTo>
                  <a:pt x="308287" y="0"/>
                </a:lnTo>
                <a:lnTo>
                  <a:pt x="766072" y="739820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09738" y="5439571"/>
            <a:ext cx="830339" cy="813558"/>
          </a:xfrm>
          <a:custGeom>
            <a:avLst/>
            <a:gdLst/>
            <a:ahLst/>
            <a:cxnLst/>
            <a:rect l="l" t="t" r="r" b="b"/>
            <a:pathLst>
              <a:path w="830339" h="813558">
                <a:moveTo>
                  <a:pt x="830339" y="0"/>
                </a:moveTo>
                <a:lnTo>
                  <a:pt x="0" y="259556"/>
                </a:lnTo>
                <a:lnTo>
                  <a:pt x="12795" y="297424"/>
                </a:lnTo>
                <a:lnTo>
                  <a:pt x="27241" y="334487"/>
                </a:lnTo>
                <a:lnTo>
                  <a:pt x="43296" y="370700"/>
                </a:lnTo>
                <a:lnTo>
                  <a:pt x="60917" y="406018"/>
                </a:lnTo>
                <a:lnTo>
                  <a:pt x="80064" y="440399"/>
                </a:lnTo>
                <a:lnTo>
                  <a:pt x="100694" y="473798"/>
                </a:lnTo>
                <a:lnTo>
                  <a:pt x="122767" y="506170"/>
                </a:lnTo>
                <a:lnTo>
                  <a:pt x="146240" y="537472"/>
                </a:lnTo>
                <a:lnTo>
                  <a:pt x="171073" y="567660"/>
                </a:lnTo>
                <a:lnTo>
                  <a:pt x="197223" y="596689"/>
                </a:lnTo>
                <a:lnTo>
                  <a:pt x="224649" y="624515"/>
                </a:lnTo>
                <a:lnTo>
                  <a:pt x="253310" y="651094"/>
                </a:lnTo>
                <a:lnTo>
                  <a:pt x="283163" y="676383"/>
                </a:lnTo>
                <a:lnTo>
                  <a:pt x="314168" y="700337"/>
                </a:lnTo>
                <a:lnTo>
                  <a:pt x="346283" y="722912"/>
                </a:lnTo>
                <a:lnTo>
                  <a:pt x="379466" y="744064"/>
                </a:lnTo>
                <a:lnTo>
                  <a:pt x="413676" y="763748"/>
                </a:lnTo>
                <a:lnTo>
                  <a:pt x="448871" y="781921"/>
                </a:lnTo>
                <a:lnTo>
                  <a:pt x="485010" y="798539"/>
                </a:lnTo>
                <a:lnTo>
                  <a:pt x="522051" y="813558"/>
                </a:lnTo>
                <a:lnTo>
                  <a:pt x="830339" y="0"/>
                </a:lnTo>
                <a:close/>
              </a:path>
            </a:pathLst>
          </a:custGeom>
          <a:solidFill>
            <a:srgbClr val="CBBF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9738" y="5439572"/>
            <a:ext cx="830338" cy="813558"/>
          </a:xfrm>
          <a:custGeom>
            <a:avLst/>
            <a:gdLst/>
            <a:ahLst/>
            <a:cxnLst/>
            <a:rect l="l" t="t" r="r" b="b"/>
            <a:pathLst>
              <a:path w="830338" h="813558">
                <a:moveTo>
                  <a:pt x="522051" y="813558"/>
                </a:moveTo>
                <a:lnTo>
                  <a:pt x="485010" y="798539"/>
                </a:lnTo>
                <a:lnTo>
                  <a:pt x="448871" y="781921"/>
                </a:lnTo>
                <a:lnTo>
                  <a:pt x="413676" y="763748"/>
                </a:lnTo>
                <a:lnTo>
                  <a:pt x="379466" y="744063"/>
                </a:lnTo>
                <a:lnTo>
                  <a:pt x="346283" y="722912"/>
                </a:lnTo>
                <a:lnTo>
                  <a:pt x="314168" y="700337"/>
                </a:lnTo>
                <a:lnTo>
                  <a:pt x="283163" y="676383"/>
                </a:lnTo>
                <a:lnTo>
                  <a:pt x="253309" y="651094"/>
                </a:lnTo>
                <a:lnTo>
                  <a:pt x="224649" y="624515"/>
                </a:lnTo>
                <a:lnTo>
                  <a:pt x="197222" y="596688"/>
                </a:lnTo>
                <a:lnTo>
                  <a:pt x="171072" y="567659"/>
                </a:lnTo>
                <a:lnTo>
                  <a:pt x="146240" y="537472"/>
                </a:lnTo>
                <a:lnTo>
                  <a:pt x="122766" y="506170"/>
                </a:lnTo>
                <a:lnTo>
                  <a:pt x="100694" y="473798"/>
                </a:lnTo>
                <a:lnTo>
                  <a:pt x="80063" y="440399"/>
                </a:lnTo>
                <a:lnTo>
                  <a:pt x="60917" y="406019"/>
                </a:lnTo>
                <a:lnTo>
                  <a:pt x="43296" y="370700"/>
                </a:lnTo>
                <a:lnTo>
                  <a:pt x="27241" y="334487"/>
                </a:lnTo>
                <a:lnTo>
                  <a:pt x="12795" y="297424"/>
                </a:lnTo>
                <a:lnTo>
                  <a:pt x="0" y="259556"/>
                </a:lnTo>
                <a:lnTo>
                  <a:pt x="830338" y="0"/>
                </a:lnTo>
                <a:lnTo>
                  <a:pt x="522051" y="813558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70119" y="4977771"/>
            <a:ext cx="869959" cy="721356"/>
          </a:xfrm>
          <a:custGeom>
            <a:avLst/>
            <a:gdLst/>
            <a:ahLst/>
            <a:cxnLst/>
            <a:rect l="l" t="t" r="r" b="b"/>
            <a:pathLst>
              <a:path w="869959" h="721356">
                <a:moveTo>
                  <a:pt x="132669" y="0"/>
                </a:moveTo>
                <a:lnTo>
                  <a:pt x="95249" y="65975"/>
                </a:lnTo>
                <a:lnTo>
                  <a:pt x="63933" y="134427"/>
                </a:lnTo>
                <a:lnTo>
                  <a:pt x="38776" y="204939"/>
                </a:lnTo>
                <a:lnTo>
                  <a:pt x="19831" y="277098"/>
                </a:lnTo>
                <a:lnTo>
                  <a:pt x="7152" y="350487"/>
                </a:lnTo>
                <a:lnTo>
                  <a:pt x="793" y="424691"/>
                </a:lnTo>
                <a:lnTo>
                  <a:pt x="0" y="461969"/>
                </a:lnTo>
                <a:lnTo>
                  <a:pt x="806" y="499295"/>
                </a:lnTo>
                <a:lnTo>
                  <a:pt x="7246" y="573884"/>
                </a:lnTo>
                <a:lnTo>
                  <a:pt x="20166" y="648043"/>
                </a:lnTo>
                <a:lnTo>
                  <a:pt x="39619" y="721356"/>
                </a:lnTo>
                <a:lnTo>
                  <a:pt x="869959" y="461799"/>
                </a:lnTo>
                <a:lnTo>
                  <a:pt x="132669" y="0"/>
                </a:lnTo>
                <a:close/>
              </a:path>
            </a:pathLst>
          </a:custGeom>
          <a:solidFill>
            <a:srgbClr val="8B14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70119" y="4977772"/>
            <a:ext cx="869958" cy="721355"/>
          </a:xfrm>
          <a:custGeom>
            <a:avLst/>
            <a:gdLst/>
            <a:ahLst/>
            <a:cxnLst/>
            <a:rect l="l" t="t" r="r" b="b"/>
            <a:pathLst>
              <a:path w="869958" h="721355">
                <a:moveTo>
                  <a:pt x="39619" y="721355"/>
                </a:moveTo>
                <a:lnTo>
                  <a:pt x="20166" y="648043"/>
                </a:lnTo>
                <a:lnTo>
                  <a:pt x="7246" y="573884"/>
                </a:lnTo>
                <a:lnTo>
                  <a:pt x="806" y="499295"/>
                </a:lnTo>
                <a:lnTo>
                  <a:pt x="0" y="461969"/>
                </a:lnTo>
                <a:lnTo>
                  <a:pt x="793" y="424691"/>
                </a:lnTo>
                <a:lnTo>
                  <a:pt x="7152" y="350486"/>
                </a:lnTo>
                <a:lnTo>
                  <a:pt x="19831" y="277097"/>
                </a:lnTo>
                <a:lnTo>
                  <a:pt x="38776" y="204939"/>
                </a:lnTo>
                <a:lnTo>
                  <a:pt x="63933" y="134426"/>
                </a:lnTo>
                <a:lnTo>
                  <a:pt x="95249" y="65975"/>
                </a:lnTo>
                <a:lnTo>
                  <a:pt x="132669" y="0"/>
                </a:lnTo>
                <a:lnTo>
                  <a:pt x="869958" y="461799"/>
                </a:lnTo>
                <a:lnTo>
                  <a:pt x="39619" y="721355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2789" y="4598036"/>
            <a:ext cx="737289" cy="841535"/>
          </a:xfrm>
          <a:custGeom>
            <a:avLst/>
            <a:gdLst/>
            <a:ahLst/>
            <a:cxnLst/>
            <a:rect l="l" t="t" r="r" b="b"/>
            <a:pathLst>
              <a:path w="737289" h="841535">
                <a:moveTo>
                  <a:pt x="516510" y="0"/>
                </a:moveTo>
                <a:lnTo>
                  <a:pt x="453164" y="19223"/>
                </a:lnTo>
                <a:lnTo>
                  <a:pt x="391815" y="43056"/>
                </a:lnTo>
                <a:lnTo>
                  <a:pt x="332688" y="71333"/>
                </a:lnTo>
                <a:lnTo>
                  <a:pt x="276009" y="103887"/>
                </a:lnTo>
                <a:lnTo>
                  <a:pt x="222004" y="140553"/>
                </a:lnTo>
                <a:lnTo>
                  <a:pt x="170899" y="181163"/>
                </a:lnTo>
                <a:lnTo>
                  <a:pt x="122920" y="225553"/>
                </a:lnTo>
                <a:lnTo>
                  <a:pt x="78293" y="273555"/>
                </a:lnTo>
                <a:lnTo>
                  <a:pt x="37244" y="325005"/>
                </a:lnTo>
                <a:lnTo>
                  <a:pt x="0" y="379735"/>
                </a:lnTo>
                <a:lnTo>
                  <a:pt x="737289" y="841535"/>
                </a:lnTo>
                <a:lnTo>
                  <a:pt x="516510" y="0"/>
                </a:lnTo>
                <a:close/>
              </a:path>
            </a:pathLst>
          </a:custGeom>
          <a:solidFill>
            <a:srgbClr val="66A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02789" y="4598036"/>
            <a:ext cx="737288" cy="841535"/>
          </a:xfrm>
          <a:custGeom>
            <a:avLst/>
            <a:gdLst/>
            <a:ahLst/>
            <a:cxnLst/>
            <a:rect l="l" t="t" r="r" b="b"/>
            <a:pathLst>
              <a:path w="737288" h="841535">
                <a:moveTo>
                  <a:pt x="0" y="379735"/>
                </a:moveTo>
                <a:lnTo>
                  <a:pt x="37244" y="325005"/>
                </a:lnTo>
                <a:lnTo>
                  <a:pt x="78293" y="273556"/>
                </a:lnTo>
                <a:lnTo>
                  <a:pt x="122920" y="225554"/>
                </a:lnTo>
                <a:lnTo>
                  <a:pt x="170899" y="181164"/>
                </a:lnTo>
                <a:lnTo>
                  <a:pt x="222004" y="140553"/>
                </a:lnTo>
                <a:lnTo>
                  <a:pt x="276008" y="103888"/>
                </a:lnTo>
                <a:lnTo>
                  <a:pt x="332687" y="71333"/>
                </a:lnTo>
                <a:lnTo>
                  <a:pt x="391814" y="43056"/>
                </a:lnTo>
                <a:lnTo>
                  <a:pt x="453163" y="19223"/>
                </a:lnTo>
                <a:lnTo>
                  <a:pt x="516509" y="0"/>
                </a:lnTo>
                <a:lnTo>
                  <a:pt x="737288" y="841535"/>
                </a:lnTo>
                <a:lnTo>
                  <a:pt x="0" y="379735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19299" y="4574855"/>
            <a:ext cx="220779" cy="864715"/>
          </a:xfrm>
          <a:custGeom>
            <a:avLst/>
            <a:gdLst/>
            <a:ahLst/>
            <a:cxnLst/>
            <a:rect l="l" t="t" r="r" b="b"/>
            <a:pathLst>
              <a:path w="220779" h="864715">
                <a:moveTo>
                  <a:pt x="124872" y="0"/>
                </a:moveTo>
                <a:lnTo>
                  <a:pt x="87070" y="5034"/>
                </a:lnTo>
                <a:lnTo>
                  <a:pt x="49535" y="11719"/>
                </a:lnTo>
                <a:lnTo>
                  <a:pt x="12323" y="20043"/>
                </a:lnTo>
                <a:lnTo>
                  <a:pt x="0" y="23180"/>
                </a:lnTo>
                <a:lnTo>
                  <a:pt x="220779" y="864715"/>
                </a:lnTo>
                <a:lnTo>
                  <a:pt x="124872" y="0"/>
                </a:lnTo>
                <a:close/>
              </a:path>
            </a:pathLst>
          </a:custGeom>
          <a:solidFill>
            <a:srgbClr val="6065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9298" y="4574856"/>
            <a:ext cx="220779" cy="864715"/>
          </a:xfrm>
          <a:custGeom>
            <a:avLst/>
            <a:gdLst/>
            <a:ahLst/>
            <a:cxnLst/>
            <a:rect l="l" t="t" r="r" b="b"/>
            <a:pathLst>
              <a:path w="220779" h="864715">
                <a:moveTo>
                  <a:pt x="0" y="23180"/>
                </a:moveTo>
                <a:lnTo>
                  <a:pt x="37093" y="14311"/>
                </a:lnTo>
                <a:lnTo>
                  <a:pt x="74526" y="7079"/>
                </a:lnTo>
                <a:lnTo>
                  <a:pt x="112245" y="1494"/>
                </a:lnTo>
                <a:lnTo>
                  <a:pt x="124872" y="0"/>
                </a:lnTo>
                <a:lnTo>
                  <a:pt x="220779" y="864715"/>
                </a:lnTo>
                <a:lnTo>
                  <a:pt x="0" y="23180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48335" y="4569559"/>
            <a:ext cx="91743" cy="870012"/>
          </a:xfrm>
          <a:custGeom>
            <a:avLst/>
            <a:gdLst/>
            <a:ahLst/>
            <a:cxnLst/>
            <a:rect l="l" t="t" r="r" b="b"/>
            <a:pathLst>
              <a:path w="91743" h="870012">
                <a:moveTo>
                  <a:pt x="88769" y="0"/>
                </a:moveTo>
                <a:lnTo>
                  <a:pt x="50667" y="964"/>
                </a:lnTo>
                <a:lnTo>
                  <a:pt x="12646" y="3597"/>
                </a:lnTo>
                <a:lnTo>
                  <a:pt x="0" y="4845"/>
                </a:lnTo>
                <a:lnTo>
                  <a:pt x="91743" y="870012"/>
                </a:lnTo>
                <a:lnTo>
                  <a:pt x="88769" y="0"/>
                </a:lnTo>
                <a:close/>
              </a:path>
            </a:pathLst>
          </a:custGeom>
          <a:solidFill>
            <a:srgbClr val="D2D9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48334" y="4569558"/>
            <a:ext cx="91743" cy="870013"/>
          </a:xfrm>
          <a:custGeom>
            <a:avLst/>
            <a:gdLst/>
            <a:ahLst/>
            <a:cxnLst/>
            <a:rect l="l" t="t" r="r" b="b"/>
            <a:pathLst>
              <a:path w="91743" h="870013">
                <a:moveTo>
                  <a:pt x="0" y="4846"/>
                </a:moveTo>
                <a:lnTo>
                  <a:pt x="37981" y="1657"/>
                </a:lnTo>
                <a:lnTo>
                  <a:pt x="76063" y="136"/>
                </a:lnTo>
                <a:lnTo>
                  <a:pt x="88769" y="0"/>
                </a:lnTo>
                <a:lnTo>
                  <a:pt x="91743" y="870013"/>
                </a:lnTo>
                <a:lnTo>
                  <a:pt x="0" y="4846"/>
                </a:lnTo>
                <a:close/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40078" y="4569554"/>
            <a:ext cx="0" cy="870017"/>
          </a:xfrm>
          <a:custGeom>
            <a:avLst/>
            <a:gdLst/>
            <a:ahLst/>
            <a:cxnLst/>
            <a:rect l="l" t="t" r="r" b="b"/>
            <a:pathLst>
              <a:path h="870017">
                <a:moveTo>
                  <a:pt x="-6340078" y="2288446"/>
                </a:moveTo>
                <a:lnTo>
                  <a:pt x="-6340078" y="2288446"/>
                </a:lnTo>
              </a:path>
            </a:pathLst>
          </a:custGeom>
          <a:ln w="3175">
            <a:solidFill>
              <a:srgbClr val="DE49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40077" y="4569553"/>
            <a:ext cx="0" cy="870018"/>
          </a:xfrm>
          <a:custGeom>
            <a:avLst/>
            <a:gdLst/>
            <a:ahLst/>
            <a:cxnLst/>
            <a:rect l="l" t="t" r="r" b="b"/>
            <a:pathLst>
              <a:path h="870018">
                <a:moveTo>
                  <a:pt x="0" y="870018"/>
                </a:moveTo>
                <a:lnTo>
                  <a:pt x="0" y="0"/>
                </a:lnTo>
              </a:path>
            </a:pathLst>
          </a:custGeom>
          <a:ln w="4748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40078" y="4569554"/>
            <a:ext cx="0" cy="870017"/>
          </a:xfrm>
          <a:custGeom>
            <a:avLst/>
            <a:gdLst/>
            <a:ahLst/>
            <a:cxnLst/>
            <a:rect l="l" t="t" r="r" b="b"/>
            <a:pathLst>
              <a:path h="870017">
                <a:moveTo>
                  <a:pt x="-6340078" y="2288446"/>
                </a:moveTo>
                <a:lnTo>
                  <a:pt x="-6340078" y="2288446"/>
                </a:lnTo>
              </a:path>
            </a:pathLst>
          </a:custGeom>
          <a:ln w="3175">
            <a:solidFill>
              <a:srgbClr val="ECD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40078" y="4569554"/>
            <a:ext cx="0" cy="870017"/>
          </a:xfrm>
          <a:custGeom>
            <a:avLst/>
            <a:gdLst/>
            <a:ahLst/>
            <a:cxnLst/>
            <a:rect l="l" t="t" r="r" b="b"/>
            <a:pathLst>
              <a:path h="870017">
                <a:moveTo>
                  <a:pt x="-6340078" y="2288446"/>
                </a:moveTo>
                <a:lnTo>
                  <a:pt x="-6340078" y="2288446"/>
                </a:lnTo>
              </a:path>
            </a:pathLst>
          </a:custGeom>
          <a:ln w="3175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81094" y="456404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55909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81094" y="4564044"/>
            <a:ext cx="34173" cy="34176"/>
          </a:xfrm>
          <a:custGeom>
            <a:avLst/>
            <a:gdLst/>
            <a:ahLst/>
            <a:cxnLst/>
            <a:rect l="l" t="t" r="r" b="b"/>
            <a:pathLst>
              <a:path w="34173" h="34176">
                <a:moveTo>
                  <a:pt x="-2374" y="17088"/>
                </a:moveTo>
                <a:lnTo>
                  <a:pt x="36548" y="17088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81094" y="4729405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5054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81094" y="4729405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81094" y="4894765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B4BA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81094" y="4894765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81094" y="5060124"/>
            <a:ext cx="34173" cy="34176"/>
          </a:xfrm>
          <a:custGeom>
            <a:avLst/>
            <a:gdLst/>
            <a:ahLst/>
            <a:cxnLst/>
            <a:rect l="l" t="t" r="r" b="b"/>
            <a:pathLst>
              <a:path w="34173" h="34176">
                <a:moveTo>
                  <a:pt x="0" y="17088"/>
                </a:moveTo>
                <a:lnTo>
                  <a:pt x="34173" y="17088"/>
                </a:lnTo>
              </a:path>
            </a:pathLst>
          </a:custGeom>
          <a:ln w="35446">
            <a:solidFill>
              <a:srgbClr val="BF3B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81094" y="506012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81094" y="522548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CBBF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81094" y="522548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81094" y="5390845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8B14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81094" y="5390845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81094" y="5556204"/>
            <a:ext cx="34173" cy="34176"/>
          </a:xfrm>
          <a:custGeom>
            <a:avLst/>
            <a:gdLst/>
            <a:ahLst/>
            <a:cxnLst/>
            <a:rect l="l" t="t" r="r" b="b"/>
            <a:pathLst>
              <a:path w="34173" h="34176">
                <a:moveTo>
                  <a:pt x="0" y="17088"/>
                </a:moveTo>
                <a:lnTo>
                  <a:pt x="34173" y="17088"/>
                </a:lnTo>
              </a:path>
            </a:pathLst>
          </a:custGeom>
          <a:ln w="35446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81094" y="555620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81094" y="572156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6065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81094" y="572156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81094" y="588692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D2D9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81094" y="588692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81094" y="6052284"/>
            <a:ext cx="34173" cy="34176"/>
          </a:xfrm>
          <a:custGeom>
            <a:avLst/>
            <a:gdLst/>
            <a:ahLst/>
            <a:cxnLst/>
            <a:rect l="l" t="t" r="r" b="b"/>
            <a:pathLst>
              <a:path w="34173" h="34176">
                <a:moveTo>
                  <a:pt x="0" y="17088"/>
                </a:moveTo>
                <a:lnTo>
                  <a:pt x="34173" y="17088"/>
                </a:lnTo>
              </a:path>
            </a:pathLst>
          </a:custGeom>
          <a:ln w="35446">
            <a:solidFill>
              <a:srgbClr val="DE49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1094" y="605228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81094" y="621764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ECD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81094" y="621764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316490" y="4487058"/>
            <a:ext cx="591185" cy="181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90805">
              <a:lnSpc>
                <a:spcPts val="1300"/>
              </a:lnSpc>
            </a:pPr>
            <a:r>
              <a:rPr sz="600" spc="-10" dirty="0" smtClean="0">
                <a:solidFill>
                  <a:srgbClr val="141313"/>
                </a:solidFill>
                <a:latin typeface="Arial"/>
                <a:cs typeface="Arial"/>
              </a:rPr>
              <a:t>Food </a:t>
            </a:r>
            <a:r>
              <a:rPr sz="600" spc="-5" dirty="0" smtClean="0">
                <a:solidFill>
                  <a:srgbClr val="141313"/>
                </a:solidFill>
                <a:latin typeface="Arial"/>
                <a:cs typeface="Arial"/>
              </a:rPr>
              <a:t>Groceries Dining Out </a:t>
            </a:r>
            <a:r>
              <a:rPr sz="600" spc="-3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600" spc="-5" dirty="0" smtClean="0">
                <a:solidFill>
                  <a:srgbClr val="141313"/>
                </a:solidFill>
                <a:latin typeface="Arial"/>
                <a:cs typeface="Arial"/>
              </a:rPr>
              <a:t>ransportation Housing Insurance</a:t>
            </a:r>
            <a:endParaRPr sz="600">
              <a:latin typeface="Arial"/>
              <a:cs typeface="Arial"/>
            </a:endParaRPr>
          </a:p>
          <a:p>
            <a:pPr marL="12700" marR="12700">
              <a:lnSpc>
                <a:spcPts val="1300"/>
              </a:lnSpc>
            </a:pPr>
            <a:r>
              <a:rPr sz="600" spc="-5" dirty="0" smtClean="0">
                <a:solidFill>
                  <a:srgbClr val="141313"/>
                </a:solidFill>
                <a:latin typeface="Arial"/>
                <a:cs typeface="Arial"/>
              </a:rPr>
              <a:t>Gifts and Charity Personal Care Entertainment Loans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600" spc="-5" dirty="0" smtClean="0">
                <a:solidFill>
                  <a:srgbClr val="141313"/>
                </a:solidFill>
                <a:latin typeface="Arial"/>
                <a:cs typeface="Arial"/>
              </a:rPr>
              <a:t>Pets</a:t>
            </a:r>
            <a:endParaRPr sz="6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281094" y="638300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0" y="17087"/>
                </a:moveTo>
                <a:lnTo>
                  <a:pt x="34173" y="17087"/>
                </a:lnTo>
              </a:path>
            </a:pathLst>
          </a:custGeom>
          <a:ln w="35445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81094" y="6383004"/>
            <a:ext cx="34173" cy="34175"/>
          </a:xfrm>
          <a:custGeom>
            <a:avLst/>
            <a:gdLst/>
            <a:ahLst/>
            <a:cxnLst/>
            <a:rect l="l" t="t" r="r" b="b"/>
            <a:pathLst>
              <a:path w="34173" h="34175">
                <a:moveTo>
                  <a:pt x="-2374" y="17087"/>
                </a:moveTo>
                <a:lnTo>
                  <a:pt x="36548" y="17087"/>
                </a:lnTo>
              </a:path>
            </a:pathLst>
          </a:custGeom>
          <a:ln w="40194">
            <a:solidFill>
              <a:srgbClr val="FAFA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316490" y="6361897"/>
            <a:ext cx="308610" cy="106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 smtClean="0">
                <a:solidFill>
                  <a:srgbClr val="141313"/>
                </a:solidFill>
                <a:latin typeface="Arial"/>
                <a:cs typeface="Arial"/>
              </a:rPr>
              <a:t>Children</a:t>
            </a:r>
            <a:endParaRPr sz="6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387820" y="4173028"/>
            <a:ext cx="2643948" cy="2303634"/>
          </a:xfrm>
          <a:custGeom>
            <a:avLst/>
            <a:gdLst/>
            <a:ahLst/>
            <a:cxnLst/>
            <a:rect l="l" t="t" r="r" b="b"/>
            <a:pathLst>
              <a:path w="2643948" h="2303634">
                <a:moveTo>
                  <a:pt x="0" y="0"/>
                </a:moveTo>
                <a:lnTo>
                  <a:pt x="2643948" y="0"/>
                </a:lnTo>
                <a:lnTo>
                  <a:pt x="2643948" y="2303634"/>
                </a:lnTo>
              </a:path>
            </a:pathLst>
          </a:custGeom>
          <a:ln w="4748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87820" y="4173028"/>
            <a:ext cx="0" cy="2303634"/>
          </a:xfrm>
          <a:custGeom>
            <a:avLst/>
            <a:gdLst/>
            <a:ahLst/>
            <a:cxnLst/>
            <a:rect l="l" t="t" r="r" b="b"/>
            <a:pathLst>
              <a:path h="2303634">
                <a:moveTo>
                  <a:pt x="0" y="2303634"/>
                </a:moveTo>
                <a:lnTo>
                  <a:pt x="0" y="0"/>
                </a:lnTo>
              </a:path>
            </a:pathLst>
          </a:custGeom>
          <a:ln w="4748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9600" y="6324599"/>
            <a:ext cx="1676399" cy="276224"/>
          </a:xfrm>
          <a:custGeom>
            <a:avLst/>
            <a:gdLst/>
            <a:ahLst/>
            <a:cxnLst/>
            <a:rect l="l" t="t" r="r" b="b"/>
            <a:pathLst>
              <a:path w="1676399" h="276224">
                <a:moveTo>
                  <a:pt x="0" y="0"/>
                </a:moveTo>
                <a:lnTo>
                  <a:pt x="1676399" y="0"/>
                </a:lnTo>
                <a:lnTo>
                  <a:pt x="1676399" y="276224"/>
                </a:lnTo>
                <a:lnTo>
                  <a:pt x="0" y="276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823537" y="6370319"/>
            <a:ext cx="125412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Excel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file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36740" y="1876165"/>
            <a:ext cx="1728470" cy="964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8800"/>
              </a:lnSpc>
            </a:pPr>
            <a:r>
              <a:rPr sz="900" dirty="0" smtClean="0">
                <a:latin typeface="Arial"/>
                <a:cs typeface="Arial"/>
              </a:rPr>
              <a:t>Easily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apply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your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own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colors</a:t>
            </a:r>
            <a:r>
              <a:rPr sz="900" spc="-5" dirty="0" smtClean="0">
                <a:latin typeface="Arial"/>
                <a:cs typeface="Arial"/>
              </a:rPr>
              <a:t> to this template.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10" dirty="0" smtClean="0">
                <a:latin typeface="Arial"/>
                <a:cs typeface="Arial"/>
              </a:rPr>
              <a:t>This</a:t>
            </a:r>
            <a:r>
              <a:rPr sz="900" spc="-5" dirty="0" smtClean="0">
                <a:latin typeface="Arial"/>
                <a:cs typeface="Arial"/>
              </a:rPr>
              <a:t> template </a:t>
            </a:r>
            <a:r>
              <a:rPr sz="900" spc="0" dirty="0" smtClean="0">
                <a:latin typeface="Arial"/>
                <a:cs typeface="Arial"/>
              </a:rPr>
              <a:t>is </a:t>
            </a:r>
            <a:r>
              <a:rPr sz="900" spc="-5" dirty="0" smtClean="0">
                <a:latin typeface="Arial"/>
                <a:cs typeface="Arial"/>
              </a:rPr>
              <a:t>formatted </a:t>
            </a:r>
            <a:r>
              <a:rPr sz="900" spc="0" dirty="0" smtClean="0">
                <a:latin typeface="Arial"/>
                <a:cs typeface="Arial"/>
              </a:rPr>
              <a:t>using</a:t>
            </a:r>
            <a:r>
              <a:rPr sz="900" spc="-5" dirty="0" smtClean="0">
                <a:latin typeface="Arial"/>
                <a:cs typeface="Arial"/>
              </a:rPr>
              <a:t> themes that enable </a:t>
            </a:r>
            <a:r>
              <a:rPr sz="900" spc="0" dirty="0" smtClean="0">
                <a:latin typeface="Arial"/>
                <a:cs typeface="Arial"/>
              </a:rPr>
              <a:t>you</a:t>
            </a:r>
            <a:r>
              <a:rPr sz="900" spc="-5" dirty="0" smtClean="0">
                <a:latin typeface="Arial"/>
                <a:cs typeface="Arial"/>
              </a:rPr>
              <a:t> to </a:t>
            </a:r>
            <a:r>
              <a:rPr sz="900" spc="0" dirty="0" smtClean="0">
                <a:latin typeface="Arial"/>
                <a:cs typeface="Arial"/>
              </a:rPr>
              <a:t>apply</a:t>
            </a:r>
            <a:r>
              <a:rPr sz="900" spc="-5" dirty="0" smtClean="0">
                <a:latin typeface="Arial"/>
                <a:cs typeface="Arial"/>
              </a:rPr>
              <a:t> fonts, </a:t>
            </a:r>
            <a:r>
              <a:rPr sz="900" spc="0" dirty="0" smtClean="0">
                <a:latin typeface="Arial"/>
                <a:cs typeface="Arial"/>
              </a:rPr>
              <a:t>colors and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graphic</a:t>
            </a:r>
            <a:r>
              <a:rPr sz="900" spc="-5" dirty="0" smtClean="0">
                <a:latin typeface="Arial"/>
                <a:cs typeface="Arial"/>
              </a:rPr>
              <a:t> formatting </a:t>
            </a:r>
            <a:r>
              <a:rPr sz="900" spc="0" dirty="0" smtClean="0">
                <a:latin typeface="Arial"/>
                <a:cs typeface="Arial"/>
              </a:rPr>
              <a:t>e</a:t>
            </a:r>
            <a:r>
              <a:rPr sz="900" spc="-25" dirty="0" smtClean="0">
                <a:latin typeface="Arial"/>
                <a:cs typeface="Arial"/>
              </a:rPr>
              <a:t>f</a:t>
            </a:r>
            <a:r>
              <a:rPr sz="900" spc="-5" dirty="0" smtClean="0">
                <a:latin typeface="Arial"/>
                <a:cs typeface="Arial"/>
              </a:rPr>
              <a:t>fects throughout the </a:t>
            </a:r>
            <a:r>
              <a:rPr sz="900" spc="0" dirty="0" smtClean="0">
                <a:latin typeface="Arial"/>
                <a:cs typeface="Arial"/>
              </a:rPr>
              <a:t>workbook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wi</a:t>
            </a:r>
            <a:r>
              <a:rPr sz="900" spc="-5" dirty="0" smtClean="0">
                <a:latin typeface="Arial"/>
                <a:cs typeface="Arial"/>
              </a:rPr>
              <a:t>th </a:t>
            </a:r>
            <a:r>
              <a:rPr sz="900" spc="0" dirty="0" smtClean="0">
                <a:latin typeface="Arial"/>
                <a:cs typeface="Arial"/>
              </a:rPr>
              <a:t>ju</a:t>
            </a:r>
            <a:r>
              <a:rPr sz="900" spc="-5" dirty="0" smtClean="0">
                <a:latin typeface="Arial"/>
                <a:cs typeface="Arial"/>
              </a:rPr>
              <a:t>st a </a:t>
            </a:r>
            <a:r>
              <a:rPr sz="900" spc="0" dirty="0" smtClean="0">
                <a:latin typeface="Arial"/>
                <a:cs typeface="Arial"/>
              </a:rPr>
              <a:t>cli</a:t>
            </a:r>
            <a:r>
              <a:rPr sz="900" spc="-5" dirty="0" smtClean="0">
                <a:latin typeface="Arial"/>
                <a:cs typeface="Arial"/>
              </a:rPr>
              <a:t>ck.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936740" y="2964114"/>
            <a:ext cx="1200785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900" b="1" dirty="0" smtClean="0">
                <a:latin typeface="Arial"/>
                <a:cs typeface="Arial"/>
              </a:rPr>
              <a:t>Se</a:t>
            </a:r>
            <a:r>
              <a:rPr sz="900" b="1" spc="-5" dirty="0" smtClean="0">
                <a:latin typeface="Arial"/>
                <a:cs typeface="Arial"/>
              </a:rPr>
              <a:t>lect </a:t>
            </a:r>
            <a:r>
              <a:rPr sz="900" b="1" spc="-10" dirty="0" smtClean="0">
                <a:latin typeface="Arial"/>
                <a:cs typeface="Arial"/>
              </a:rPr>
              <a:t>Themes</a:t>
            </a:r>
            <a:r>
              <a:rPr sz="900" b="1" spc="-5" dirty="0" smtClean="0">
                <a:latin typeface="Arial"/>
                <a:cs typeface="Arial"/>
              </a:rPr>
              <a:t> </a:t>
            </a:r>
            <a:r>
              <a:rPr sz="900" b="1" spc="-10" dirty="0" smtClean="0">
                <a:latin typeface="Arial"/>
                <a:cs typeface="Arial"/>
              </a:rPr>
              <a:t>on</a:t>
            </a:r>
            <a:r>
              <a:rPr sz="900" b="1" spc="-5" dirty="0" smtClean="0">
                <a:latin typeface="Arial"/>
                <a:cs typeface="Arial"/>
              </a:rPr>
              <a:t> the H</a:t>
            </a:r>
            <a:r>
              <a:rPr sz="900" b="1" spc="-10" dirty="0" smtClean="0">
                <a:latin typeface="Arial"/>
                <a:cs typeface="Arial"/>
              </a:rPr>
              <a:t>ome</a:t>
            </a:r>
            <a:r>
              <a:rPr sz="900" b="1" spc="-5" dirty="0" smtClean="0">
                <a:latin typeface="Arial"/>
                <a:cs typeface="Arial"/>
              </a:rPr>
              <a:t> </a:t>
            </a:r>
            <a:r>
              <a:rPr sz="900" b="1" spc="0" dirty="0" smtClean="0">
                <a:latin typeface="Arial"/>
                <a:cs typeface="Arial"/>
              </a:rPr>
              <a:t>ta</a:t>
            </a:r>
            <a:r>
              <a:rPr sz="900" b="1" spc="-5" dirty="0" smtClean="0">
                <a:latin typeface="Arial"/>
                <a:cs typeface="Arial"/>
              </a:rPr>
              <a:t>b.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936740" y="3370514"/>
            <a:ext cx="1613535" cy="4356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900" dirty="0" smtClean="0">
                <a:latin typeface="Arial"/>
                <a:cs typeface="Arial"/>
              </a:rPr>
              <a:t>Choose</a:t>
            </a:r>
            <a:r>
              <a:rPr sz="900" spc="-5" dirty="0" smtClean="0">
                <a:latin typeface="Arial"/>
                <a:cs typeface="Arial"/>
              </a:rPr>
              <a:t> the four-square </a:t>
            </a:r>
            <a:r>
              <a:rPr sz="900" spc="0" dirty="0" smtClean="0">
                <a:latin typeface="Arial"/>
                <a:cs typeface="Arial"/>
              </a:rPr>
              <a:t>icon on</a:t>
            </a:r>
            <a:r>
              <a:rPr sz="900" spc="-5" dirty="0" smtClean="0">
                <a:latin typeface="Arial"/>
                <a:cs typeface="Arial"/>
              </a:rPr>
              <a:t> the </a:t>
            </a:r>
            <a:r>
              <a:rPr sz="900" spc="0" dirty="0" smtClean="0">
                <a:latin typeface="Arial"/>
                <a:cs typeface="Arial"/>
              </a:rPr>
              <a:t>righ</a:t>
            </a:r>
            <a:r>
              <a:rPr sz="900" spc="-5" dirty="0" smtClean="0">
                <a:latin typeface="Arial"/>
                <a:cs typeface="Arial"/>
              </a:rPr>
              <a:t>t </a:t>
            </a:r>
            <a:r>
              <a:rPr sz="900" spc="0" dirty="0" smtClean="0">
                <a:latin typeface="Arial"/>
                <a:cs typeface="Arial"/>
              </a:rPr>
              <a:t>and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click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on </a:t>
            </a:r>
            <a:r>
              <a:rPr sz="900" b="1" spc="0" dirty="0" smtClean="0">
                <a:latin typeface="Arial"/>
                <a:cs typeface="Arial"/>
              </a:rPr>
              <a:t>C</a:t>
            </a:r>
            <a:r>
              <a:rPr sz="900" b="1" spc="-10" dirty="0" smtClean="0">
                <a:latin typeface="Arial"/>
                <a:cs typeface="Arial"/>
              </a:rPr>
              <a:t>us</a:t>
            </a:r>
            <a:r>
              <a:rPr sz="900" b="1" spc="-5" dirty="0" smtClean="0">
                <a:latin typeface="Arial"/>
                <a:cs typeface="Arial"/>
              </a:rPr>
              <a:t>tom </a:t>
            </a:r>
            <a:r>
              <a:rPr sz="900" b="1" spc="0" dirty="0" smtClean="0">
                <a:latin typeface="Arial"/>
                <a:cs typeface="Arial"/>
              </a:rPr>
              <a:t>SBCH</a:t>
            </a:r>
            <a:r>
              <a:rPr sz="900" b="1" spc="-5" dirty="0" smtClean="0">
                <a:latin typeface="Arial"/>
                <a:cs typeface="Arial"/>
              </a:rPr>
              <a:t> </a:t>
            </a:r>
            <a:r>
              <a:rPr sz="900" b="1" spc="0" dirty="0" smtClean="0">
                <a:latin typeface="Arial"/>
                <a:cs typeface="Arial"/>
              </a:rPr>
              <a:t>c</a:t>
            </a:r>
            <a:r>
              <a:rPr sz="900" b="1" spc="-5" dirty="0" smtClean="0">
                <a:latin typeface="Arial"/>
                <a:cs typeface="Arial"/>
              </a:rPr>
              <a:t>olor </a:t>
            </a:r>
            <a:r>
              <a:rPr sz="900" b="1" spc="-10" dirty="0" smtClean="0">
                <a:latin typeface="Arial"/>
                <a:cs typeface="Arial"/>
              </a:rPr>
              <a:t>pa</a:t>
            </a:r>
            <a:r>
              <a:rPr sz="900" b="1" spc="-5" dirty="0" smtClean="0">
                <a:latin typeface="Arial"/>
                <a:cs typeface="Arial"/>
              </a:rPr>
              <a:t>lette1.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877834" y="2206733"/>
          <a:ext cx="1911452" cy="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243"/>
                <a:gridCol w="863209"/>
              </a:tblGrid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Projected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$6,000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$1,000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Extra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$2,500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spc="-7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otal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$9,500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877834" y="2781122"/>
          <a:ext cx="1911452" cy="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243"/>
                <a:gridCol w="863209"/>
              </a:tblGrid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$5,800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$2,000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Extra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$1,500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spc="-7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otal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$9,300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877834" y="3355511"/>
          <a:ext cx="1911452" cy="470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878"/>
                <a:gridCol w="855574"/>
              </a:tblGrid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Balance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(income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expenses)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Projected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Balance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#REF!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Balance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#REF!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600" spc="-1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ference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96C4C7"/>
                      </a:solidFill>
                      <a:prstDash val="solid"/>
                    </a:lnL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#REF!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77">
                      <a:solidFill>
                        <a:srgbClr val="96C4C7"/>
                      </a:solidFill>
                      <a:prstDash val="solid"/>
                    </a:lnR>
                    <a:lnT w="6078">
                      <a:solidFill>
                        <a:srgbClr val="96C4C7"/>
                      </a:solidFill>
                      <a:prstDash val="solid"/>
                    </a:lnT>
                    <a:lnB w="6078">
                      <a:solidFill>
                        <a:srgbClr val="96C4C7"/>
                      </a:solidFill>
                      <a:prstDash val="solid"/>
                    </a:lnB>
                    <a:solidFill>
                      <a:srgbClr val="DBEB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877834" y="4173028"/>
          <a:ext cx="2417425" cy="1627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692"/>
                <a:gridCol w="645761"/>
                <a:gridCol w="505972"/>
              </a:tblGrid>
              <a:tr h="95731">
                <a:tc rowSpan="2"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Budget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T w="6078">
                      <a:solidFill>
                        <a:srgbClr val="000000"/>
                      </a:solidFill>
                      <a:prstDash val="solid"/>
                    </a:lnT>
                    <a:solidFill>
                      <a:srgbClr val="55999E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078">
                      <a:solidFill>
                        <a:srgbClr val="000000"/>
                      </a:solidFill>
                      <a:prstDash val="solid"/>
                    </a:lnT>
                    <a:lnB w="6078">
                      <a:solidFill>
                        <a:srgbClr val="000000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077">
                      <a:solidFill>
                        <a:srgbClr val="000000"/>
                      </a:solidFill>
                      <a:prstDash val="solid"/>
                    </a:lnR>
                    <a:lnT w="6078">
                      <a:solidFill>
                        <a:srgbClr val="000000"/>
                      </a:solidFill>
                      <a:prstDash val="solid"/>
                    </a:lnT>
                    <a:lnB w="6078">
                      <a:solidFill>
                        <a:srgbClr val="000000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</a:tr>
              <a:tr h="97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T w="6078">
                      <a:solidFill>
                        <a:srgbClr val="000000"/>
                      </a:solidFill>
                      <a:prstDash val="solid"/>
                    </a:lnT>
                    <a:solidFill>
                      <a:srgbClr val="55999E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b="1" spc="-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otal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  <a:lnT w="6078">
                      <a:solidFill>
                        <a:srgbClr val="000000"/>
                      </a:solidFill>
                      <a:prstDash val="solid"/>
                    </a:lnT>
                    <a:lnB w="6078">
                      <a:solidFill>
                        <a:srgbClr val="000000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Expense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T w="6078">
                      <a:solidFill>
                        <a:srgbClr val="000000"/>
                      </a:solidFill>
                      <a:prstDash val="solid"/>
                    </a:lnT>
                    <a:lnB w="6078">
                      <a:solidFill>
                        <a:srgbClr val="000000"/>
                      </a:solidFill>
                      <a:prstDash val="solid"/>
                    </a:lnB>
                    <a:solidFill>
                      <a:srgbClr val="55999E"/>
                    </a:solidFill>
                  </a:tcPr>
                </a:tc>
              </a:tr>
              <a:tr h="9838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Food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$1,200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T w="6078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25.93%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  <a:lnT w="6078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Calibri"/>
                          <a:cs typeface="Calibri"/>
                        </a:rPr>
                        <a:t>Groceries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0.00%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6110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141313"/>
                          </a:solidFill>
                          <a:latin typeface="Calibri"/>
                          <a:cs typeface="Calibri"/>
                        </a:rPr>
                        <a:t>Dining</a:t>
                      </a:r>
                      <a:r>
                        <a:rPr sz="600" spc="-5" dirty="0" smtClean="0">
                          <a:solidFill>
                            <a:srgbClr val="1413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0" dirty="0" smtClean="0">
                          <a:solidFill>
                            <a:srgbClr val="141313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$1,200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25.93%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spc="-3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ransportation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$850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18.37%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$840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18.15%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$800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17.29%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Gifts</a:t>
                      </a: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Charity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$700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15.13%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$140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3.03%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Entertainment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 rowSpan="6"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$98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2.12%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Loans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0.00%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Pets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0.00%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0.00%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spc="-4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axes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0.00%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1174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Investments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0.00%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  <a:lnB w="6078">
                      <a:solidFill>
                        <a:srgbClr val="959E1F"/>
                      </a:solidFill>
                      <a:prstDash val="solid"/>
                    </a:lnB>
                  </a:tcPr>
                </a:tc>
              </a:tr>
              <a:tr h="9573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Grand</a:t>
                      </a:r>
                      <a:r>
                        <a:rPr sz="600" b="1" spc="-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45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otal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000000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T w="6078">
                      <a:solidFill>
                        <a:srgbClr val="959E1F"/>
                      </a:solidFill>
                      <a:prstDash val="solid"/>
                    </a:lnT>
                    <a:lnB w="60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$4,628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DEE67D"/>
                      </a:solidFill>
                      <a:prstDash val="solid"/>
                    </a:lnR>
                    <a:lnT w="6078">
                      <a:solidFill>
                        <a:srgbClr val="959E1F"/>
                      </a:solidFill>
                      <a:prstDash val="solid"/>
                    </a:lnT>
                    <a:lnB w="60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141313"/>
                          </a:solidFill>
                          <a:latin typeface="Arial"/>
                          <a:cs typeface="Arial"/>
                        </a:rPr>
                        <a:t>100.00%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77">
                      <a:solidFill>
                        <a:srgbClr val="DEE67D"/>
                      </a:solidFill>
                      <a:prstDash val="solid"/>
                    </a:lnL>
                    <a:lnR w="6077">
                      <a:solidFill>
                        <a:srgbClr val="000000"/>
                      </a:solidFill>
                      <a:prstDash val="solid"/>
                    </a:lnR>
                    <a:lnT w="6078">
                      <a:solidFill>
                        <a:srgbClr val="959E1F"/>
                      </a:solidFill>
                      <a:prstDash val="solid"/>
                    </a:lnT>
                    <a:lnB w="60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88489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rts,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raphs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ables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100"/>
              </a:lnSpc>
            </a:pPr>
            <a:r>
              <a:rPr sz="1800" b="1" spc="-150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ou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dapt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font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format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within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 Power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Point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our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Exce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harts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graphs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ta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bles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There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are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two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options: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910A29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Double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click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rt,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Graph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215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able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10A29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Choose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Edit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Ex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ting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onvert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0687" y="4114800"/>
            <a:ext cx="5762622" cy="2084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1780">
              <a:lnSpc>
                <a:spcPct val="100000"/>
              </a:lnSpc>
            </a:pPr>
            <a:r>
              <a:rPr sz="3600"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Exi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Conve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8439" y="1854311"/>
            <a:ext cx="5793740" cy="972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5700"/>
              </a:lnSpc>
            </a:pP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Edit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Ex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ting: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Allows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you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modi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fy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original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Excel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file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 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onvert: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Allows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you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conve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original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Excel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file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PowerPoint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’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theme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pale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tte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op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tion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437" y="3200499"/>
            <a:ext cx="7477123" cy="36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598" y="6324599"/>
            <a:ext cx="1447800" cy="276225"/>
          </a:xfrm>
          <a:custGeom>
            <a:avLst/>
            <a:gdLst/>
            <a:ahLst/>
            <a:cxnLst/>
            <a:rect l="l" t="t" r="r" b="b"/>
            <a:pathLst>
              <a:path w="1447800" h="276225">
                <a:moveTo>
                  <a:pt x="0" y="0"/>
                </a:moveTo>
                <a:lnTo>
                  <a:pt x="1447800" y="0"/>
                </a:lnTo>
                <a:lnTo>
                  <a:pt x="1447800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598" y="6324599"/>
            <a:ext cx="1447799" cy="276224"/>
          </a:xfrm>
          <a:custGeom>
            <a:avLst/>
            <a:gdLst/>
            <a:ahLst/>
            <a:cxnLst/>
            <a:rect l="l" t="t" r="r" b="b"/>
            <a:pathLst>
              <a:path w="1447799" h="276224">
                <a:moveTo>
                  <a:pt x="0" y="0"/>
                </a:moveTo>
                <a:lnTo>
                  <a:pt x="1447799" y="0"/>
                </a:lnTo>
                <a:lnTo>
                  <a:pt x="1447799" y="276224"/>
                </a:lnTo>
                <a:lnTo>
                  <a:pt x="0" y="276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85815" y="6370319"/>
            <a:ext cx="10166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rt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314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Conve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mages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39" y="1879549"/>
            <a:ext cx="2299335" cy="3740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650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us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tom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olor “C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onverted”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ima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ge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2100" marR="79375" indent="-279400">
              <a:lnSpc>
                <a:spcPct val="109100"/>
              </a:lnSpc>
              <a:spcBef>
                <a:spcPts val="330"/>
              </a:spcBef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Click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inner image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ction will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be highlighted.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7"/>
              </a:spcBef>
              <a:buClr>
                <a:srgbClr val="910A29"/>
              </a:buClr>
              <a:buFont typeface="Arial"/>
              <a:buChar char="•"/>
            </a:pPr>
            <a:endParaRPr sz="500"/>
          </a:p>
          <a:p>
            <a:pPr marL="298450" indent="-28575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spc="-20" dirty="0" smtClean="0">
                <a:solidFill>
                  <a:srgbClr val="141313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to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Fil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endParaRPr sz="18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250"/>
              </a:spcBef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(pain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bucke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icon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292100" marR="571500" indent="-279400">
              <a:lnSpc>
                <a:spcPct val="110100"/>
              </a:lnSpc>
              <a:spcBef>
                <a:spcPts val="309"/>
              </a:spcBef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Choose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 Accen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 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from the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Colors palette.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505200"/>
            <a:ext cx="381000" cy="21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1905000"/>
            <a:ext cx="5670548" cy="396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9148" y="2252748"/>
            <a:ext cx="1404849" cy="2402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398" y="2286000"/>
            <a:ext cx="1343025" cy="2286000"/>
          </a:xfrm>
          <a:custGeom>
            <a:avLst/>
            <a:gdLst/>
            <a:ahLst/>
            <a:cxnLst/>
            <a:rect l="l" t="t" r="r" b="b"/>
            <a:pathLst>
              <a:path w="1343025" h="2286000">
                <a:moveTo>
                  <a:pt x="0" y="0"/>
                </a:moveTo>
                <a:lnTo>
                  <a:pt x="1343025" y="0"/>
                </a:lnTo>
                <a:lnTo>
                  <a:pt x="13430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2286000"/>
            <a:ext cx="1343023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2982" y="2693323"/>
            <a:ext cx="2639291" cy="2564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398" y="2836937"/>
            <a:ext cx="2420295" cy="2344662"/>
          </a:xfrm>
          <a:custGeom>
            <a:avLst/>
            <a:gdLst/>
            <a:ahLst/>
            <a:cxnLst/>
            <a:rect l="l" t="t" r="r" b="b"/>
            <a:pathLst>
              <a:path w="2420295" h="2344662">
                <a:moveTo>
                  <a:pt x="0" y="2344662"/>
                </a:moveTo>
                <a:lnTo>
                  <a:pt x="2420295" y="0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9028" y="2819400"/>
            <a:ext cx="107941" cy="116605"/>
          </a:xfrm>
          <a:custGeom>
            <a:avLst/>
            <a:gdLst/>
            <a:ahLst/>
            <a:cxnLst/>
            <a:rect l="l" t="t" r="r" b="b"/>
            <a:pathLst>
              <a:path w="107941" h="116605">
                <a:moveTo>
                  <a:pt x="107941" y="35074"/>
                </a:moveTo>
                <a:lnTo>
                  <a:pt x="81563" y="35074"/>
                </a:lnTo>
                <a:lnTo>
                  <a:pt x="61743" y="105810"/>
                </a:lnTo>
                <a:lnTo>
                  <a:pt x="65684" y="112819"/>
                </a:lnTo>
                <a:lnTo>
                  <a:pt x="79192" y="116605"/>
                </a:lnTo>
                <a:lnTo>
                  <a:pt x="86201" y="112664"/>
                </a:lnTo>
                <a:lnTo>
                  <a:pt x="107941" y="35074"/>
                </a:lnTo>
                <a:close/>
              </a:path>
              <a:path w="107941" h="116605">
                <a:moveTo>
                  <a:pt x="117769" y="0"/>
                </a:moveTo>
                <a:lnTo>
                  <a:pt x="4161" y="27976"/>
                </a:lnTo>
                <a:lnTo>
                  <a:pt x="0" y="34857"/>
                </a:lnTo>
                <a:lnTo>
                  <a:pt x="3354" y="48478"/>
                </a:lnTo>
                <a:lnTo>
                  <a:pt x="10234" y="52640"/>
                </a:lnTo>
                <a:lnTo>
                  <a:pt x="81563" y="35074"/>
                </a:lnTo>
                <a:lnTo>
                  <a:pt x="107941" y="35074"/>
                </a:lnTo>
                <a:lnTo>
                  <a:pt x="117769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9109" y="1878676"/>
            <a:ext cx="935181" cy="710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598" y="1905000"/>
            <a:ext cx="838199" cy="609599"/>
          </a:xfrm>
          <a:custGeom>
            <a:avLst/>
            <a:gdLst/>
            <a:ahLst/>
            <a:cxnLst/>
            <a:rect l="l" t="t" r="r" b="b"/>
            <a:pathLst>
              <a:path w="838199" h="609599">
                <a:moveTo>
                  <a:pt x="0" y="304799"/>
                </a:moveTo>
                <a:lnTo>
                  <a:pt x="5485" y="255359"/>
                </a:lnTo>
                <a:lnTo>
                  <a:pt x="21365" y="208459"/>
                </a:lnTo>
                <a:lnTo>
                  <a:pt x="46779" y="164726"/>
                </a:lnTo>
                <a:lnTo>
                  <a:pt x="80861" y="124789"/>
                </a:lnTo>
                <a:lnTo>
                  <a:pt x="122751" y="89273"/>
                </a:lnTo>
                <a:lnTo>
                  <a:pt x="171584" y="58808"/>
                </a:lnTo>
                <a:lnTo>
                  <a:pt x="226499" y="34021"/>
                </a:lnTo>
                <a:lnTo>
                  <a:pt x="286631" y="15538"/>
                </a:lnTo>
                <a:lnTo>
                  <a:pt x="351119" y="3989"/>
                </a:lnTo>
                <a:lnTo>
                  <a:pt x="419099" y="0"/>
                </a:lnTo>
                <a:lnTo>
                  <a:pt x="453472" y="1010"/>
                </a:lnTo>
                <a:lnTo>
                  <a:pt x="519814" y="8858"/>
                </a:lnTo>
                <a:lnTo>
                  <a:pt x="582232" y="23952"/>
                </a:lnTo>
                <a:lnTo>
                  <a:pt x="639863" y="45666"/>
                </a:lnTo>
                <a:lnTo>
                  <a:pt x="691845" y="73370"/>
                </a:lnTo>
                <a:lnTo>
                  <a:pt x="737315" y="106439"/>
                </a:lnTo>
                <a:lnTo>
                  <a:pt x="775409" y="144244"/>
                </a:lnTo>
                <a:lnTo>
                  <a:pt x="805264" y="186158"/>
                </a:lnTo>
                <a:lnTo>
                  <a:pt x="826019" y="231553"/>
                </a:lnTo>
                <a:lnTo>
                  <a:pt x="836810" y="279801"/>
                </a:lnTo>
                <a:lnTo>
                  <a:pt x="838199" y="304799"/>
                </a:lnTo>
                <a:lnTo>
                  <a:pt x="836810" y="329798"/>
                </a:lnTo>
                <a:lnTo>
                  <a:pt x="826019" y="378046"/>
                </a:lnTo>
                <a:lnTo>
                  <a:pt x="805264" y="423441"/>
                </a:lnTo>
                <a:lnTo>
                  <a:pt x="775409" y="465355"/>
                </a:lnTo>
                <a:lnTo>
                  <a:pt x="737315" y="503160"/>
                </a:lnTo>
                <a:lnTo>
                  <a:pt x="691845" y="536229"/>
                </a:lnTo>
                <a:lnTo>
                  <a:pt x="639863" y="563933"/>
                </a:lnTo>
                <a:lnTo>
                  <a:pt x="582232" y="585647"/>
                </a:lnTo>
                <a:lnTo>
                  <a:pt x="519814" y="600741"/>
                </a:lnTo>
                <a:lnTo>
                  <a:pt x="453472" y="608589"/>
                </a:lnTo>
                <a:lnTo>
                  <a:pt x="419099" y="609599"/>
                </a:lnTo>
                <a:lnTo>
                  <a:pt x="384727" y="608589"/>
                </a:lnTo>
                <a:lnTo>
                  <a:pt x="318385" y="600741"/>
                </a:lnTo>
                <a:lnTo>
                  <a:pt x="255967" y="585647"/>
                </a:lnTo>
                <a:lnTo>
                  <a:pt x="198335" y="563933"/>
                </a:lnTo>
                <a:lnTo>
                  <a:pt x="146354" y="536229"/>
                </a:lnTo>
                <a:lnTo>
                  <a:pt x="100884" y="503160"/>
                </a:lnTo>
                <a:lnTo>
                  <a:pt x="62790" y="465355"/>
                </a:lnTo>
                <a:lnTo>
                  <a:pt x="32934" y="423441"/>
                </a:lnTo>
                <a:lnTo>
                  <a:pt x="12180" y="378046"/>
                </a:lnTo>
                <a:lnTo>
                  <a:pt x="1389" y="329798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7598" y="6324599"/>
            <a:ext cx="1447799" cy="276224"/>
          </a:xfrm>
          <a:custGeom>
            <a:avLst/>
            <a:gdLst/>
            <a:ahLst/>
            <a:cxnLst/>
            <a:rect l="l" t="t" r="r" b="b"/>
            <a:pathLst>
              <a:path w="1447799" h="276224">
                <a:moveTo>
                  <a:pt x="0" y="0"/>
                </a:moveTo>
                <a:lnTo>
                  <a:pt x="1447799" y="0"/>
                </a:lnTo>
                <a:lnTo>
                  <a:pt x="1447799" y="276224"/>
                </a:lnTo>
                <a:lnTo>
                  <a:pt x="0" y="276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85815" y="6370319"/>
            <a:ext cx="10166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rt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878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Conve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mages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Styles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9700" y="3352800"/>
            <a:ext cx="6324598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2945" y="3682537"/>
            <a:ext cx="1683327" cy="223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8075" y="3830360"/>
            <a:ext cx="1467867" cy="2011639"/>
          </a:xfrm>
          <a:custGeom>
            <a:avLst/>
            <a:gdLst/>
            <a:ahLst/>
            <a:cxnLst/>
            <a:rect l="l" t="t" r="r" b="b"/>
            <a:pathLst>
              <a:path w="1467867" h="2011639">
                <a:moveTo>
                  <a:pt x="0" y="2011639"/>
                </a:moveTo>
                <a:lnTo>
                  <a:pt x="1467867" y="0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0673" y="3810000"/>
            <a:ext cx="105946" cy="121466"/>
          </a:xfrm>
          <a:custGeom>
            <a:avLst/>
            <a:gdLst/>
            <a:ahLst/>
            <a:cxnLst/>
            <a:rect l="l" t="t" r="r" b="b"/>
            <a:pathLst>
              <a:path w="105946" h="121466">
                <a:moveTo>
                  <a:pt x="105946" y="40721"/>
                </a:moveTo>
                <a:lnTo>
                  <a:pt x="80412" y="40721"/>
                </a:lnTo>
                <a:lnTo>
                  <a:pt x="72910" y="113797"/>
                </a:lnTo>
                <a:lnTo>
                  <a:pt x="77986" y="120034"/>
                </a:lnTo>
                <a:lnTo>
                  <a:pt x="91941" y="121466"/>
                </a:lnTo>
                <a:lnTo>
                  <a:pt x="98177" y="116390"/>
                </a:lnTo>
                <a:lnTo>
                  <a:pt x="105946" y="40721"/>
                </a:lnTo>
                <a:close/>
              </a:path>
              <a:path w="105946" h="121466">
                <a:moveTo>
                  <a:pt x="110126" y="0"/>
                </a:moveTo>
                <a:lnTo>
                  <a:pt x="2931" y="46889"/>
                </a:lnTo>
                <a:lnTo>
                  <a:pt x="0" y="54377"/>
                </a:lnTo>
                <a:lnTo>
                  <a:pt x="5622" y="67229"/>
                </a:lnTo>
                <a:lnTo>
                  <a:pt x="13110" y="70161"/>
                </a:lnTo>
                <a:lnTo>
                  <a:pt x="80412" y="40721"/>
                </a:lnTo>
                <a:lnTo>
                  <a:pt x="105946" y="40721"/>
                </a:lnTo>
                <a:lnTo>
                  <a:pt x="110126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2239" y="1897379"/>
            <a:ext cx="6215380" cy="1308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us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tom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olor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“C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onverted”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ima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ge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25"/>
              </a:spcBef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Click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graph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ction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will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highligh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ted.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9"/>
              </a:spcBef>
              <a:buClr>
                <a:srgbClr val="910A29"/>
              </a:buClr>
              <a:buFont typeface="Arial"/>
              <a:buChar char="•"/>
            </a:pPr>
            <a:endParaRPr sz="500"/>
          </a:p>
          <a:p>
            <a:pPr marL="298450" indent="-28575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spc="-20" dirty="0" smtClean="0">
                <a:solidFill>
                  <a:srgbClr val="141313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to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hart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Lay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out,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Forma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t,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hart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Sty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les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9"/>
              </a:spcBef>
              <a:buClr>
                <a:srgbClr val="910A29"/>
              </a:buClr>
              <a:buFont typeface="Arial"/>
              <a:buChar char="•"/>
            </a:pPr>
            <a:endParaRPr sz="500"/>
          </a:p>
          <a:p>
            <a:pPr marL="298450" indent="-28575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Choose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style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from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SBCH</a:t>
            </a:r>
            <a:r>
              <a:rPr sz="1800" spc="-3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5" dirty="0" smtClean="0">
                <a:solidFill>
                  <a:srgbClr val="141313"/>
                </a:solidFill>
                <a:latin typeface="Arial"/>
                <a:cs typeface="Arial"/>
              </a:rPr>
              <a:t>Theme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Color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Pale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7598" y="6324599"/>
            <a:ext cx="1447800" cy="276225"/>
          </a:xfrm>
          <a:custGeom>
            <a:avLst/>
            <a:gdLst/>
            <a:ahLst/>
            <a:cxnLst/>
            <a:rect l="l" t="t" r="r" b="b"/>
            <a:pathLst>
              <a:path w="1447800" h="276225">
                <a:moveTo>
                  <a:pt x="0" y="0"/>
                </a:moveTo>
                <a:lnTo>
                  <a:pt x="1447800" y="0"/>
                </a:lnTo>
                <a:lnTo>
                  <a:pt x="1447800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598" y="6324599"/>
            <a:ext cx="1447799" cy="276224"/>
          </a:xfrm>
          <a:custGeom>
            <a:avLst/>
            <a:gdLst/>
            <a:ahLst/>
            <a:cxnLst/>
            <a:rect l="l" t="t" r="r" b="b"/>
            <a:pathLst>
              <a:path w="1447799" h="276224">
                <a:moveTo>
                  <a:pt x="0" y="0"/>
                </a:moveTo>
                <a:lnTo>
                  <a:pt x="1447799" y="0"/>
                </a:lnTo>
                <a:lnTo>
                  <a:pt x="1447799" y="276224"/>
                </a:lnTo>
                <a:lnTo>
                  <a:pt x="0" y="276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85815" y="6370319"/>
            <a:ext cx="10166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rt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5489">
              <a:lnSpc>
                <a:spcPct val="100000"/>
              </a:lnSpc>
            </a:pPr>
            <a:r>
              <a:rPr sz="3600" spc="-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Coun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words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239" y="1899920"/>
            <a:ext cx="7037705" cy="2509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260" algn="ctr">
              <a:lnSpc>
                <a:spcPct val="100000"/>
              </a:lnSpc>
            </a:pPr>
            <a:r>
              <a:rPr sz="2000" b="1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b="1" spc="-7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poster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i="1" spc="-20" dirty="0" smtClean="0">
                <a:solidFill>
                  <a:srgbClr val="1A1818"/>
                </a:solidFill>
                <a:latin typeface="Arial"/>
                <a:cs typeface="Arial"/>
              </a:rPr>
              <a:t>no</a:t>
            </a:r>
            <a:r>
              <a:rPr sz="2000" b="1" i="1" spc="-10" dirty="0" smtClean="0">
                <a:solidFill>
                  <a:srgbClr val="1A1818"/>
                </a:solidFill>
                <a:latin typeface="Arial"/>
                <a:cs typeface="Arial"/>
              </a:rPr>
              <a:t>t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20" dirty="0" smtClean="0">
                <a:solidFill>
                  <a:srgbClr val="141313"/>
                </a:solidFill>
                <a:latin typeface="Arial"/>
                <a:cs typeface="Arial"/>
              </a:rPr>
              <a:t>pape</a:t>
            </a:r>
            <a:r>
              <a:rPr sz="2000" b="1" spc="-11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87"/>
              </a:spcBef>
            </a:pPr>
            <a:endParaRPr sz="1300" dirty="0"/>
          </a:p>
          <a:p>
            <a:pPr marL="190500" indent="-17780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110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paper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con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structed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independen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learning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00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110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con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trast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has</a:t>
            </a:r>
            <a:r>
              <a:rPr sz="2000" spc="-40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YOU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standing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ne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xt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guide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910A29"/>
              </a:buClr>
              <a:buFont typeface="Arial"/>
              <a:buChar char="•"/>
            </a:pPr>
            <a:endParaRPr sz="600" dirty="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200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our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tire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should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have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20" dirty="0" smtClean="0">
                <a:solidFill>
                  <a:srgbClr val="910A29"/>
                </a:solidFill>
                <a:latin typeface="Arial"/>
                <a:cs typeface="Arial"/>
              </a:rPr>
              <a:t>unde</a:t>
            </a:r>
            <a:r>
              <a:rPr sz="2000" b="1" spc="-10" dirty="0" smtClean="0">
                <a:solidFill>
                  <a:srgbClr val="910A29"/>
                </a:solidFill>
                <a:latin typeface="Arial"/>
                <a:cs typeface="Arial"/>
              </a:rPr>
              <a:t>r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500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words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total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90500" marR="332105" indent="-177800">
              <a:lnSpc>
                <a:spcPct val="108800"/>
              </a:lnSpc>
              <a:spcBef>
                <a:spcPts val="285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If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clear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concise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individual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should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be able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read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under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10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minu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7140" y="5200395"/>
            <a:ext cx="4515485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141313"/>
                </a:solidFill>
                <a:latin typeface="Arial"/>
                <a:cs typeface="Arial"/>
              </a:rPr>
              <a:t>Always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remember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target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audience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8785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9500" y="3378200"/>
            <a:ext cx="3860798" cy="287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800" y="3352800"/>
            <a:ext cx="3860798" cy="287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30127" y="3029268"/>
            <a:ext cx="5848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Good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8665" y="3029268"/>
            <a:ext cx="432434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Bad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1897379"/>
            <a:ext cx="57042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harts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hould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LARGE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im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ple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poss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ible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39" y="2189479"/>
            <a:ext cx="7021195" cy="589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Always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3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poin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t,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gray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rule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ter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box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whi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background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dirty="0" smtClean="0">
                <a:solidFill>
                  <a:srgbClr val="910A2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6990" y="2494279"/>
            <a:ext cx="15246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black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xt.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67598" y="6324599"/>
            <a:ext cx="1447799" cy="276224"/>
          </a:xfrm>
          <a:custGeom>
            <a:avLst/>
            <a:gdLst/>
            <a:ahLst/>
            <a:cxnLst/>
            <a:rect l="l" t="t" r="r" b="b"/>
            <a:pathLst>
              <a:path w="1447799" h="276224">
                <a:moveTo>
                  <a:pt x="0" y="0"/>
                </a:moveTo>
                <a:lnTo>
                  <a:pt x="1447799" y="0"/>
                </a:lnTo>
                <a:lnTo>
                  <a:pt x="1447799" y="276224"/>
                </a:lnTo>
                <a:lnTo>
                  <a:pt x="0" y="276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9356" y="2489661"/>
            <a:ext cx="295101" cy="110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8" y="2514600"/>
            <a:ext cx="0" cy="889194"/>
          </a:xfrm>
          <a:custGeom>
            <a:avLst/>
            <a:gdLst/>
            <a:ahLst/>
            <a:cxnLst/>
            <a:rect l="l" t="t" r="r" b="b"/>
            <a:pathLst>
              <a:path h="889194">
                <a:moveTo>
                  <a:pt x="0" y="0"/>
                </a:moveTo>
                <a:lnTo>
                  <a:pt x="0" y="889194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8643" y="3313090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4" y="0"/>
                </a:moveTo>
                <a:lnTo>
                  <a:pt x="2047" y="7068"/>
                </a:lnTo>
                <a:lnTo>
                  <a:pt x="0" y="14845"/>
                </a:lnTo>
                <a:lnTo>
                  <a:pt x="58954" y="115909"/>
                </a:lnTo>
                <a:lnTo>
                  <a:pt x="88360" y="65498"/>
                </a:lnTo>
                <a:lnTo>
                  <a:pt x="58954" y="65498"/>
                </a:lnTo>
                <a:lnTo>
                  <a:pt x="21940" y="2047"/>
                </a:lnTo>
                <a:lnTo>
                  <a:pt x="14164" y="0"/>
                </a:lnTo>
                <a:close/>
              </a:path>
              <a:path w="117908" h="115909">
                <a:moveTo>
                  <a:pt x="103745" y="0"/>
                </a:moveTo>
                <a:lnTo>
                  <a:pt x="95968" y="2047"/>
                </a:lnTo>
                <a:lnTo>
                  <a:pt x="58954" y="65498"/>
                </a:lnTo>
                <a:lnTo>
                  <a:pt x="88360" y="65498"/>
                </a:lnTo>
                <a:lnTo>
                  <a:pt x="117908" y="14845"/>
                </a:lnTo>
                <a:lnTo>
                  <a:pt x="115862" y="7068"/>
                </a:lnTo>
                <a:lnTo>
                  <a:pt x="103745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85815" y="6370319"/>
            <a:ext cx="10166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rt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299" y="3429000"/>
            <a:ext cx="3733798" cy="2743198"/>
          </a:xfrm>
          <a:custGeom>
            <a:avLst/>
            <a:gdLst/>
            <a:ahLst/>
            <a:cxnLst/>
            <a:rect l="l" t="t" r="r" b="b"/>
            <a:pathLst>
              <a:path w="3733798" h="2743198">
                <a:moveTo>
                  <a:pt x="0" y="0"/>
                </a:moveTo>
                <a:lnTo>
                  <a:pt x="3733798" y="0"/>
                </a:lnTo>
                <a:lnTo>
                  <a:pt x="3733798" y="2743198"/>
                </a:lnTo>
                <a:lnTo>
                  <a:pt x="0" y="2743198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9576" y="551341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9576" y="5494712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9576" y="546561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9576" y="5446914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9576" y="5417819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9576" y="539911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9576" y="5370021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576" y="535131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9576" y="5324301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9576" y="5303519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9576" y="5274425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9576" y="525780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9576" y="5228705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9576" y="5207923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9576" y="517882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9576" y="5162203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576" y="513310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9576" y="5112327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9576" y="508531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9576" y="5066607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9576" y="5037512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9576" y="5018809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9576" y="4989714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9576" y="497101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9576" y="494191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9576" y="4923212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9576" y="489411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59576" y="4875414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9576" y="4846319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59576" y="482761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59576" y="480060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9576" y="477981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9576" y="4750723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9576" y="473409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9576" y="4705003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9576" y="4684221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9576" y="4655127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9576" y="4638501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9576" y="4609407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59576" y="4588625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59576" y="4561609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9576" y="4542905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59576" y="451381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59576" y="4495107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9576" y="4466012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59576" y="444730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9576" y="4418214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59576" y="439951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59576" y="437041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9576" y="4351712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9576" y="432261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59576" y="4303914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21993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59576" y="4276898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59576" y="425611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59576" y="4227021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59576" y="421039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7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59576" y="4181301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9576" y="416052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9576" y="4131425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8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59576" y="411480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17836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22169" y="5478086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22169" y="5432366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22169" y="5386646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22169" y="5336770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22169" y="5291050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22169" y="5241175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22169" y="5195454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22169" y="5145577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2169" y="5099857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22169" y="5049981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2169" y="5004261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22169" y="4954384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22169" y="4908664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22169" y="4862945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22169" y="4813068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22169" y="4767348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59576" y="4717472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59576" y="4671752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59576" y="462187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9576" y="4576155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59576" y="4526279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59576" y="4480559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2169" y="4434839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59576" y="4384963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2169" y="4339244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59576" y="428936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59576" y="4243646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59576" y="4193770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59576" y="4148051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59576" y="4098175"/>
            <a:ext cx="1411253" cy="0"/>
          </a:xfrm>
          <a:custGeom>
            <a:avLst/>
            <a:gdLst/>
            <a:ahLst/>
            <a:cxnLst/>
            <a:rect l="l" t="t" r="r" b="b"/>
            <a:pathLst>
              <a:path w="1411253">
                <a:moveTo>
                  <a:pt x="0" y="0"/>
                </a:moveTo>
                <a:lnTo>
                  <a:pt x="141125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30235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00893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71551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42209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83525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54184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24842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95500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36815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07475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78132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48791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90107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60765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1423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02082" y="4098175"/>
            <a:ext cx="0" cy="1429542"/>
          </a:xfrm>
          <a:custGeom>
            <a:avLst/>
            <a:gdLst/>
            <a:ahLst/>
            <a:cxnLst/>
            <a:rect l="l" t="t" r="r" b="b"/>
            <a:pathLst>
              <a:path h="1429542">
                <a:moveTo>
                  <a:pt x="0" y="0"/>
                </a:moveTo>
                <a:lnTo>
                  <a:pt x="0" y="1429542"/>
                </a:lnTo>
              </a:path>
            </a:pathLst>
          </a:custGeom>
          <a:ln w="9524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51016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38300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25584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12867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00151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91591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78875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66158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53442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40724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32165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19449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06732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94015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781300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70830" y="4098175"/>
            <a:ext cx="0" cy="1469844"/>
          </a:xfrm>
          <a:custGeom>
            <a:avLst/>
            <a:gdLst/>
            <a:ahLst/>
            <a:cxnLst/>
            <a:rect l="l" t="t" r="r" b="b"/>
            <a:pathLst>
              <a:path h="1469844">
                <a:moveTo>
                  <a:pt x="0" y="1469844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60551" y="4099559"/>
            <a:ext cx="0" cy="1468459"/>
          </a:xfrm>
          <a:custGeom>
            <a:avLst/>
            <a:gdLst/>
            <a:ahLst/>
            <a:cxnLst/>
            <a:rect l="l" t="t" r="r" b="b"/>
            <a:pathLst>
              <a:path h="1468459">
                <a:moveTo>
                  <a:pt x="0" y="1468459"/>
                </a:moveTo>
                <a:lnTo>
                  <a:pt x="0" y="0"/>
                </a:lnTo>
              </a:path>
            </a:pathLst>
          </a:custGeom>
          <a:ln w="1147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22169" y="5527718"/>
            <a:ext cx="1448660" cy="0"/>
          </a:xfrm>
          <a:custGeom>
            <a:avLst/>
            <a:gdLst/>
            <a:ahLst/>
            <a:cxnLst/>
            <a:rect l="l" t="t" r="r" b="b"/>
            <a:pathLst>
              <a:path w="1448660">
                <a:moveTo>
                  <a:pt x="0" y="0"/>
                </a:moveTo>
                <a:lnTo>
                  <a:pt x="1448660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22169" y="4717472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22169" y="4671752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22169" y="4621876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22169" y="4576155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22169" y="4526279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22169" y="4480559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22169" y="4384963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22169" y="4289366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22169" y="4243646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22169" y="4193770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22169" y="4148051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22169" y="4098175"/>
            <a:ext cx="37406" cy="0"/>
          </a:xfrm>
          <a:custGeom>
            <a:avLst/>
            <a:gdLst/>
            <a:ahLst/>
            <a:cxnLst/>
            <a:rect l="l" t="t" r="r" b="b"/>
            <a:pathLst>
              <a:path w="37406">
                <a:moveTo>
                  <a:pt x="0" y="0"/>
                </a:moveTo>
                <a:lnTo>
                  <a:pt x="3740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30234" y="5527718"/>
            <a:ext cx="54031" cy="0"/>
          </a:xfrm>
          <a:custGeom>
            <a:avLst/>
            <a:gdLst/>
            <a:ahLst/>
            <a:cxnLst/>
            <a:rect l="l" t="t" r="r" b="b"/>
            <a:pathLst>
              <a:path w="54031">
                <a:moveTo>
                  <a:pt x="0" y="0"/>
                </a:moveTo>
                <a:lnTo>
                  <a:pt x="54031" y="0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84266" y="5486400"/>
            <a:ext cx="54033" cy="41318"/>
          </a:xfrm>
          <a:custGeom>
            <a:avLst/>
            <a:gdLst/>
            <a:ahLst/>
            <a:cxnLst/>
            <a:rect l="l" t="t" r="r" b="b"/>
            <a:pathLst>
              <a:path w="54033" h="41318">
                <a:moveTo>
                  <a:pt x="0" y="41318"/>
                </a:moveTo>
                <a:lnTo>
                  <a:pt x="54033" y="0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38299" y="5486400"/>
            <a:ext cx="191192" cy="29095"/>
          </a:xfrm>
          <a:custGeom>
            <a:avLst/>
            <a:gdLst/>
            <a:ahLst/>
            <a:cxnLst/>
            <a:rect l="l" t="t" r="r" b="b"/>
            <a:pathLst>
              <a:path w="191192" h="29095">
                <a:moveTo>
                  <a:pt x="0" y="0"/>
                </a:moveTo>
                <a:lnTo>
                  <a:pt x="191192" y="29095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29492" y="5133109"/>
            <a:ext cx="108064" cy="382385"/>
          </a:xfrm>
          <a:custGeom>
            <a:avLst/>
            <a:gdLst/>
            <a:ahLst/>
            <a:cxnLst/>
            <a:rect l="l" t="t" r="r" b="b"/>
            <a:pathLst>
              <a:path w="108064" h="382385">
                <a:moveTo>
                  <a:pt x="0" y="382385"/>
                </a:moveTo>
                <a:lnTo>
                  <a:pt x="108064" y="0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37557" y="5120640"/>
            <a:ext cx="228599" cy="12469"/>
          </a:xfrm>
          <a:custGeom>
            <a:avLst/>
            <a:gdLst/>
            <a:ahLst/>
            <a:cxnLst/>
            <a:rect l="l" t="t" r="r" b="b"/>
            <a:pathLst>
              <a:path w="228599" h="12469">
                <a:moveTo>
                  <a:pt x="0" y="12469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66157" y="5120640"/>
            <a:ext cx="157942" cy="0"/>
          </a:xfrm>
          <a:custGeom>
            <a:avLst/>
            <a:gdLst/>
            <a:ahLst/>
            <a:cxnLst/>
            <a:rect l="l" t="t" r="r" b="b"/>
            <a:pathLst>
              <a:path w="157942">
                <a:moveTo>
                  <a:pt x="0" y="0"/>
                </a:moveTo>
                <a:lnTo>
                  <a:pt x="157942" y="0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24099" y="5120640"/>
            <a:ext cx="141315" cy="332508"/>
          </a:xfrm>
          <a:custGeom>
            <a:avLst/>
            <a:gdLst/>
            <a:ahLst/>
            <a:cxnLst/>
            <a:rect l="l" t="t" r="r" b="b"/>
            <a:pathLst>
              <a:path w="141315" h="332508">
                <a:moveTo>
                  <a:pt x="0" y="0"/>
                </a:moveTo>
                <a:lnTo>
                  <a:pt x="141315" y="332508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65415" y="5453148"/>
            <a:ext cx="194017" cy="33250"/>
          </a:xfrm>
          <a:custGeom>
            <a:avLst/>
            <a:gdLst/>
            <a:ahLst/>
            <a:cxnLst/>
            <a:rect l="l" t="t" r="r" b="b"/>
            <a:pathLst>
              <a:path w="194017" h="33250">
                <a:moveTo>
                  <a:pt x="0" y="0"/>
                </a:moveTo>
                <a:lnTo>
                  <a:pt x="194017" y="33250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79665" y="5478087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33697" y="5478087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87731" y="5436523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78923" y="5465618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86988" y="5083232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15588" y="5070764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73531" y="5070764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14846" y="5403272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10196" y="5436523"/>
            <a:ext cx="10390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30234" y="5527717"/>
            <a:ext cx="54031" cy="0"/>
          </a:xfrm>
          <a:custGeom>
            <a:avLst/>
            <a:gdLst/>
            <a:ahLst/>
            <a:cxnLst/>
            <a:rect l="l" t="t" r="r" b="b"/>
            <a:pathLst>
              <a:path w="54031">
                <a:moveTo>
                  <a:pt x="0" y="0"/>
                </a:moveTo>
                <a:lnTo>
                  <a:pt x="54031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84266" y="5498868"/>
            <a:ext cx="54033" cy="28848"/>
          </a:xfrm>
          <a:custGeom>
            <a:avLst/>
            <a:gdLst/>
            <a:ahLst/>
            <a:cxnLst/>
            <a:rect l="l" t="t" r="r" b="b"/>
            <a:pathLst>
              <a:path w="54033" h="28848">
                <a:moveTo>
                  <a:pt x="0" y="28848"/>
                </a:moveTo>
                <a:lnTo>
                  <a:pt x="54033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8299" y="5428210"/>
            <a:ext cx="191192" cy="70657"/>
          </a:xfrm>
          <a:custGeom>
            <a:avLst/>
            <a:gdLst/>
            <a:ahLst/>
            <a:cxnLst/>
            <a:rect l="l" t="t" r="r" b="b"/>
            <a:pathLst>
              <a:path w="191192" h="70657">
                <a:moveTo>
                  <a:pt x="0" y="70657"/>
                </a:moveTo>
                <a:lnTo>
                  <a:pt x="191192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29492" y="5187141"/>
            <a:ext cx="108064" cy="241069"/>
          </a:xfrm>
          <a:custGeom>
            <a:avLst/>
            <a:gdLst/>
            <a:ahLst/>
            <a:cxnLst/>
            <a:rect l="l" t="t" r="r" b="b"/>
            <a:pathLst>
              <a:path w="108064" h="241069">
                <a:moveTo>
                  <a:pt x="0" y="241069"/>
                </a:moveTo>
                <a:lnTo>
                  <a:pt x="108064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37557" y="4842163"/>
            <a:ext cx="228599" cy="344977"/>
          </a:xfrm>
          <a:custGeom>
            <a:avLst/>
            <a:gdLst/>
            <a:ahLst/>
            <a:cxnLst/>
            <a:rect l="l" t="t" r="r" b="b"/>
            <a:pathLst>
              <a:path w="228599" h="344977">
                <a:moveTo>
                  <a:pt x="0" y="344977"/>
                </a:moveTo>
                <a:lnTo>
                  <a:pt x="228599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166157" y="4842163"/>
            <a:ext cx="157942" cy="365760"/>
          </a:xfrm>
          <a:custGeom>
            <a:avLst/>
            <a:gdLst/>
            <a:ahLst/>
            <a:cxnLst/>
            <a:rect l="l" t="t" r="r" b="b"/>
            <a:pathLst>
              <a:path w="157942" h="365760">
                <a:moveTo>
                  <a:pt x="0" y="0"/>
                </a:moveTo>
                <a:lnTo>
                  <a:pt x="157942" y="36576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324099" y="5207923"/>
            <a:ext cx="141315" cy="319793"/>
          </a:xfrm>
          <a:custGeom>
            <a:avLst/>
            <a:gdLst/>
            <a:ahLst/>
            <a:cxnLst/>
            <a:rect l="l" t="t" r="r" b="b"/>
            <a:pathLst>
              <a:path w="141315" h="319793">
                <a:moveTo>
                  <a:pt x="0" y="0"/>
                </a:moveTo>
                <a:lnTo>
                  <a:pt x="141315" y="319793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65415" y="5527717"/>
            <a:ext cx="194017" cy="0"/>
          </a:xfrm>
          <a:custGeom>
            <a:avLst/>
            <a:gdLst/>
            <a:ahLst/>
            <a:cxnLst/>
            <a:rect l="l" t="t" r="r" b="b"/>
            <a:pathLst>
              <a:path w="194017">
                <a:moveTo>
                  <a:pt x="0" y="0"/>
                </a:moveTo>
                <a:lnTo>
                  <a:pt x="194017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79665" y="5478087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33697" y="5478087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587731" y="5448992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778923" y="5378333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86988" y="5137265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15588" y="4792287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73531" y="5158047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14846" y="5478087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10196" y="5478087"/>
            <a:ext cx="10390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1202287" y="5403912"/>
            <a:ext cx="15430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202266" y="5308701"/>
            <a:ext cx="15430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772" baseline="-19444" dirty="0" smtClean="0">
                <a:latin typeface="Calibri"/>
                <a:cs typeface="Calibri"/>
              </a:rPr>
              <a:t>2</a:t>
            </a:r>
            <a:r>
              <a:rPr sz="1000" spc="-5" dirty="0" smtClean="0">
                <a:latin typeface="Calibri"/>
                <a:cs typeface="Calibri"/>
              </a:rPr>
              <a:t>3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202266" y="5213492"/>
            <a:ext cx="15430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772" baseline="-19444" dirty="0" smtClean="0">
                <a:latin typeface="Calibri"/>
                <a:cs typeface="Calibri"/>
              </a:rPr>
              <a:t>4</a:t>
            </a:r>
            <a:r>
              <a:rPr sz="1000" spc="-5" dirty="0" smtClean="0">
                <a:latin typeface="Calibri"/>
                <a:cs typeface="Calibri"/>
              </a:rPr>
              <a:t>5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202266" y="5118281"/>
            <a:ext cx="15430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772" baseline="-19444" dirty="0" smtClean="0">
                <a:latin typeface="Calibri"/>
                <a:cs typeface="Calibri"/>
              </a:rPr>
              <a:t>6</a:t>
            </a:r>
            <a:r>
              <a:rPr sz="1000" spc="-5" dirty="0" smtClean="0">
                <a:latin typeface="Calibri"/>
                <a:cs typeface="Calibri"/>
              </a:rPr>
              <a:t>7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202266" y="5023070"/>
            <a:ext cx="15430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772" baseline="-19444" dirty="0" smtClean="0">
                <a:latin typeface="Calibri"/>
                <a:cs typeface="Calibri"/>
              </a:rPr>
              <a:t>8</a:t>
            </a:r>
            <a:r>
              <a:rPr sz="1000" spc="-5" dirty="0" smtClean="0">
                <a:latin typeface="Calibri"/>
                <a:cs typeface="Calibri"/>
              </a:rPr>
              <a:t>9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137919" y="4927860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11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137919" y="4832649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13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137919" y="4737439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15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137919" y="4642227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17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137919" y="4547017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19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137919" y="4451807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21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137919" y="4356596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23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137919" y="4261386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25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137919" y="4166175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27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137919" y="4070964"/>
            <a:ext cx="21907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29</a:t>
            </a:r>
            <a:r>
              <a:rPr sz="1000" spc="-10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137919" y="4023359"/>
            <a:ext cx="218440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Calibri"/>
                <a:cs typeface="Calibri"/>
              </a:rPr>
              <a:t>300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416643" y="5608319"/>
            <a:ext cx="1531620" cy="397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0</a:t>
            </a:r>
            <a:r>
              <a:rPr sz="1000" spc="-40" dirty="0" smtClean="0">
                <a:latin typeface="Calibri"/>
                <a:cs typeface="Calibri"/>
              </a:rPr>
              <a:t> </a:t>
            </a:r>
            <a:r>
              <a:rPr sz="1000" spc="-75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1</a:t>
            </a:r>
            <a:r>
              <a:rPr sz="1000" spc="-325" dirty="0" smtClean="0">
                <a:latin typeface="Calibri"/>
                <a:cs typeface="Calibri"/>
              </a:rPr>
              <a:t>0</a:t>
            </a:r>
            <a:r>
              <a:rPr sz="1000" spc="-5" dirty="0" smtClean="0">
                <a:latin typeface="Calibri"/>
                <a:cs typeface="Calibri"/>
              </a:rPr>
              <a:t>1</a:t>
            </a:r>
            <a:r>
              <a:rPr sz="1000" spc="-325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2</a:t>
            </a:r>
            <a:r>
              <a:rPr sz="1000" spc="-325" dirty="0" smtClean="0">
                <a:latin typeface="Calibri"/>
                <a:cs typeface="Calibri"/>
              </a:rPr>
              <a:t>0</a:t>
            </a:r>
            <a:r>
              <a:rPr sz="1000" spc="-5" dirty="0" smtClean="0">
                <a:latin typeface="Calibri"/>
                <a:cs typeface="Calibri"/>
              </a:rPr>
              <a:t>2</a:t>
            </a:r>
            <a:r>
              <a:rPr sz="1000" spc="-325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3</a:t>
            </a:r>
            <a:r>
              <a:rPr sz="1000" spc="-325" dirty="0" smtClean="0">
                <a:latin typeface="Calibri"/>
                <a:cs typeface="Calibri"/>
              </a:rPr>
              <a:t>0</a:t>
            </a:r>
            <a:r>
              <a:rPr sz="1000" spc="-5" dirty="0" smtClean="0">
                <a:latin typeface="Calibri"/>
                <a:cs typeface="Calibri"/>
              </a:rPr>
              <a:t>3</a:t>
            </a:r>
            <a:r>
              <a:rPr sz="1000" spc="-325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4</a:t>
            </a:r>
            <a:r>
              <a:rPr sz="1000" spc="-325" dirty="0" smtClean="0">
                <a:latin typeface="Calibri"/>
                <a:cs typeface="Calibri"/>
              </a:rPr>
              <a:t>0</a:t>
            </a:r>
            <a:r>
              <a:rPr sz="1000" spc="-5" dirty="0" smtClean="0">
                <a:latin typeface="Calibri"/>
                <a:cs typeface="Calibri"/>
              </a:rPr>
              <a:t>4</a:t>
            </a:r>
            <a:r>
              <a:rPr sz="1000" spc="-325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5</a:t>
            </a:r>
            <a:r>
              <a:rPr sz="1000" spc="-325" dirty="0" smtClean="0">
                <a:latin typeface="Calibri"/>
                <a:cs typeface="Calibri"/>
              </a:rPr>
              <a:t>0</a:t>
            </a:r>
            <a:r>
              <a:rPr sz="1000" spc="-5" dirty="0" smtClean="0">
                <a:latin typeface="Calibri"/>
                <a:cs typeface="Calibri"/>
              </a:rPr>
              <a:t>5</a:t>
            </a:r>
            <a:r>
              <a:rPr sz="1000" spc="-325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6</a:t>
            </a:r>
            <a:r>
              <a:rPr sz="1000" spc="-325" dirty="0" smtClean="0">
                <a:latin typeface="Calibri"/>
                <a:cs typeface="Calibri"/>
              </a:rPr>
              <a:t>0</a:t>
            </a:r>
            <a:r>
              <a:rPr sz="1000" spc="-5" dirty="0" smtClean="0">
                <a:latin typeface="Calibri"/>
                <a:cs typeface="Calibri"/>
              </a:rPr>
              <a:t>6</a:t>
            </a:r>
            <a:r>
              <a:rPr sz="1000" spc="-325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7</a:t>
            </a:r>
            <a:r>
              <a:rPr sz="1000" spc="-325" dirty="0" smtClean="0">
                <a:latin typeface="Calibri"/>
                <a:cs typeface="Calibri"/>
              </a:rPr>
              <a:t>0</a:t>
            </a:r>
            <a:r>
              <a:rPr sz="1000" spc="-5" dirty="0" smtClean="0">
                <a:latin typeface="Calibri"/>
                <a:cs typeface="Calibri"/>
              </a:rPr>
              <a:t>7</a:t>
            </a:r>
            <a:r>
              <a:rPr sz="1000" spc="-325" dirty="0" smtClean="0">
                <a:latin typeface="Calibri"/>
                <a:cs typeface="Calibri"/>
              </a:rPr>
              <a:t>5</a:t>
            </a:r>
            <a:r>
              <a:rPr sz="1000" spc="-10" dirty="0" smtClean="0">
                <a:latin typeface="Calibri"/>
                <a:cs typeface="Calibri"/>
              </a:rPr>
              <a:t>80</a:t>
            </a:r>
            <a:endParaRPr sz="1000">
              <a:latin typeface="Calibri"/>
              <a:cs typeface="Calibri"/>
            </a:endParaRPr>
          </a:p>
          <a:p>
            <a:pPr marL="48895" algn="ctr">
              <a:lnSpc>
                <a:spcPct val="100000"/>
              </a:lnSpc>
              <a:spcBef>
                <a:spcPts val="350"/>
              </a:spcBef>
            </a:pPr>
            <a:r>
              <a:rPr sz="1200" b="1" dirty="0" smtClean="0">
                <a:latin typeface="Arial"/>
                <a:cs typeface="Arial"/>
              </a:rPr>
              <a:t>Days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-10" dirty="0" smtClean="0">
                <a:latin typeface="Arial"/>
                <a:cs typeface="Arial"/>
              </a:rPr>
              <a:t>Pos</a:t>
            </a:r>
            <a:r>
              <a:rPr sz="1200" b="1" spc="-5" dirty="0" smtClean="0">
                <a:latin typeface="Arial"/>
                <a:cs typeface="Arial"/>
              </a:rPr>
              <a:t>t-Injec</a:t>
            </a:r>
            <a:r>
              <a:rPr sz="1200" b="1" spc="-10" dirty="0" smtClean="0">
                <a:latin typeface="Arial"/>
                <a:cs typeface="Arial"/>
              </a:rPr>
              <a:t>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94690" y="4124955"/>
            <a:ext cx="419734" cy="137604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311785" marR="12700" indent="-299720">
              <a:lnSpc>
                <a:spcPts val="1600"/>
              </a:lnSpc>
            </a:pPr>
            <a:r>
              <a:rPr sz="1400" b="1" spc="-105" dirty="0" smtClean="0">
                <a:latin typeface="Arial"/>
                <a:cs typeface="Arial"/>
              </a:rPr>
              <a:t>T</a:t>
            </a:r>
            <a:r>
              <a:rPr sz="1400" b="1" spc="0" dirty="0" smtClean="0">
                <a:latin typeface="Arial"/>
                <a:cs typeface="Arial"/>
              </a:rPr>
              <a:t>umor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size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(mm squared)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951466" y="3559809"/>
            <a:ext cx="282003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5510" marR="12700" indent="-893444">
              <a:lnSpc>
                <a:spcPts val="1400"/>
              </a:lnSpc>
            </a:pPr>
            <a:r>
              <a:rPr sz="1200" b="1" spc="-10" dirty="0" smtClean="0">
                <a:latin typeface="Arial"/>
                <a:cs typeface="Arial"/>
              </a:rPr>
              <a:t>Mouse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-70" dirty="0" smtClean="0">
                <a:latin typeface="Arial"/>
                <a:cs typeface="Arial"/>
              </a:rPr>
              <a:t>1</a:t>
            </a:r>
            <a:r>
              <a:rPr sz="1200" b="1" spc="0" dirty="0" smtClean="0">
                <a:latin typeface="Arial"/>
                <a:cs typeface="Arial"/>
              </a:rPr>
              <a:t>19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(B</a:t>
            </a:r>
            <a:r>
              <a:rPr sz="1200" b="1" spc="-10" dirty="0" smtClean="0">
                <a:latin typeface="Arial"/>
                <a:cs typeface="Arial"/>
              </a:rPr>
              <a:t>oth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-10" dirty="0" smtClean="0">
                <a:latin typeface="Arial"/>
                <a:cs typeface="Arial"/>
              </a:rPr>
              <a:t>Flanks: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SK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(J</a:t>
            </a:r>
            <a:r>
              <a:rPr sz="1200" b="1" spc="-10" dirty="0" smtClean="0">
                <a:latin typeface="Arial"/>
                <a:cs typeface="Arial"/>
              </a:rPr>
              <a:t>ob)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spc="-10" dirty="0" smtClean="0">
                <a:latin typeface="Arial"/>
                <a:cs typeface="Arial"/>
              </a:rPr>
              <a:t>LCL</a:t>
            </a:r>
            <a:r>
              <a:rPr sz="1200" b="1" spc="-5" dirty="0" smtClean="0">
                <a:latin typeface="Arial"/>
                <a:cs typeface="Arial"/>
              </a:rPr>
              <a:t> c</a:t>
            </a:r>
            <a:r>
              <a:rPr sz="1200" b="1" spc="-10" dirty="0" smtClean="0">
                <a:latin typeface="Arial"/>
                <a:cs typeface="Arial"/>
              </a:rPr>
              <a:t>oncentrated)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164168" y="4918165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246813" y="4879571"/>
            <a:ext cx="77374" cy="74814"/>
          </a:xfrm>
          <a:custGeom>
            <a:avLst/>
            <a:gdLst/>
            <a:ahLst/>
            <a:cxnLst/>
            <a:rect l="l" t="t" r="r" b="b"/>
            <a:pathLst>
              <a:path w="77374" h="74814">
                <a:moveTo>
                  <a:pt x="37406" y="0"/>
                </a:moveTo>
                <a:lnTo>
                  <a:pt x="0" y="37406"/>
                </a:lnTo>
                <a:lnTo>
                  <a:pt x="37406" y="74814"/>
                </a:lnTo>
                <a:lnTo>
                  <a:pt x="77374" y="37406"/>
                </a:lnTo>
                <a:lnTo>
                  <a:pt x="3740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46813" y="4879571"/>
            <a:ext cx="77374" cy="74814"/>
          </a:xfrm>
          <a:custGeom>
            <a:avLst/>
            <a:gdLst/>
            <a:ahLst/>
            <a:cxnLst/>
            <a:rect l="l" t="t" r="r" b="b"/>
            <a:pathLst>
              <a:path w="77374" h="74814">
                <a:moveTo>
                  <a:pt x="37406" y="0"/>
                </a:moveTo>
                <a:lnTo>
                  <a:pt x="77374" y="37407"/>
                </a:lnTo>
                <a:lnTo>
                  <a:pt x="37406" y="74814"/>
                </a:lnTo>
                <a:lnTo>
                  <a:pt x="0" y="37407"/>
                </a:lnTo>
                <a:lnTo>
                  <a:pt x="37406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24188" y="5188494"/>
            <a:ext cx="83819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819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164168" y="5188494"/>
            <a:ext cx="82645" cy="0"/>
          </a:xfrm>
          <a:custGeom>
            <a:avLst/>
            <a:gdLst/>
            <a:ahLst/>
            <a:cxnLst/>
            <a:rect l="l" t="t" r="r" b="b"/>
            <a:pathLst>
              <a:path w="82645">
                <a:moveTo>
                  <a:pt x="0" y="0"/>
                </a:moveTo>
                <a:lnTo>
                  <a:pt x="82645" y="0"/>
                </a:lnTo>
              </a:path>
            </a:pathLst>
          </a:custGeom>
          <a:ln w="2857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246813" y="5149734"/>
            <a:ext cx="77374" cy="74814"/>
          </a:xfrm>
          <a:custGeom>
            <a:avLst/>
            <a:gdLst/>
            <a:ahLst/>
            <a:cxnLst/>
            <a:rect l="l" t="t" r="r" b="b"/>
            <a:pathLst>
              <a:path w="77374" h="74814">
                <a:moveTo>
                  <a:pt x="0" y="0"/>
                </a:moveTo>
                <a:lnTo>
                  <a:pt x="77374" y="0"/>
                </a:lnTo>
                <a:lnTo>
                  <a:pt x="77374" y="74814"/>
                </a:lnTo>
                <a:lnTo>
                  <a:pt x="0" y="74814"/>
                </a:lnTo>
                <a:lnTo>
                  <a:pt x="0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246813" y="5149734"/>
            <a:ext cx="77374" cy="74814"/>
          </a:xfrm>
          <a:custGeom>
            <a:avLst/>
            <a:gdLst/>
            <a:ahLst/>
            <a:cxnLst/>
            <a:rect l="l" t="t" r="r" b="b"/>
            <a:pathLst>
              <a:path w="77374" h="74814">
                <a:moveTo>
                  <a:pt x="0" y="0"/>
                </a:moveTo>
                <a:lnTo>
                  <a:pt x="77374" y="0"/>
                </a:lnTo>
                <a:lnTo>
                  <a:pt x="77374" y="74814"/>
                </a:lnTo>
                <a:lnTo>
                  <a:pt x="0" y="7481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3419438" y="4730184"/>
            <a:ext cx="651510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61300"/>
              </a:lnSpc>
            </a:pPr>
            <a:r>
              <a:rPr sz="1100" dirty="0" smtClean="0">
                <a:latin typeface="Calibri"/>
                <a:cs typeface="Calibri"/>
              </a:rPr>
              <a:t>L</a:t>
            </a:r>
            <a:r>
              <a:rPr sz="1100" spc="-10" dirty="0" smtClean="0">
                <a:latin typeface="Calibri"/>
                <a:cs typeface="Calibri"/>
              </a:rPr>
              <a:t>e</a:t>
            </a:r>
            <a:r>
              <a:rPr sz="1100" spc="395" dirty="0" smtClean="0">
                <a:latin typeface="Calibri"/>
                <a:cs typeface="Calibri"/>
              </a:rPr>
              <a:t>. ﬂan</a:t>
            </a:r>
            <a:r>
              <a:rPr sz="1100" spc="-5" dirty="0" smtClean="0">
                <a:latin typeface="Calibri"/>
                <a:cs typeface="Calibri"/>
              </a:rPr>
              <a:t>k Ri</a:t>
            </a:r>
            <a:r>
              <a:rPr sz="1100" spc="-10" dirty="0" smtClean="0">
                <a:latin typeface="Calibri"/>
                <a:cs typeface="Calibri"/>
              </a:rPr>
              <a:t>gh</a:t>
            </a:r>
            <a:r>
              <a:rPr sz="1100" spc="-5" dirty="0" smtClean="0">
                <a:latin typeface="Calibri"/>
                <a:cs typeface="Calibri"/>
              </a:rPr>
              <a:t>t Flank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918251" y="4221479"/>
            <a:ext cx="0" cy="1314795"/>
          </a:xfrm>
          <a:custGeom>
            <a:avLst/>
            <a:gdLst/>
            <a:ahLst/>
            <a:cxnLst/>
            <a:rect l="l" t="t" r="r" b="b"/>
            <a:pathLst>
              <a:path h="1314795">
                <a:moveTo>
                  <a:pt x="0" y="1314795"/>
                </a:moveTo>
                <a:lnTo>
                  <a:pt x="0" y="0"/>
                </a:lnTo>
              </a:path>
            </a:pathLst>
          </a:custGeom>
          <a:ln w="1147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79869" y="5497238"/>
            <a:ext cx="1391796" cy="0"/>
          </a:xfrm>
          <a:custGeom>
            <a:avLst/>
            <a:gdLst/>
            <a:ahLst/>
            <a:cxnLst/>
            <a:rect l="l" t="t" r="r" b="b"/>
            <a:pathLst>
              <a:path w="1391796">
                <a:moveTo>
                  <a:pt x="0" y="0"/>
                </a:moveTo>
                <a:lnTo>
                  <a:pt x="1391796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79869" y="5070764"/>
            <a:ext cx="37407" cy="0"/>
          </a:xfrm>
          <a:custGeom>
            <a:avLst/>
            <a:gdLst/>
            <a:ahLst/>
            <a:cxnLst/>
            <a:rect l="l" t="t" r="r" b="b"/>
            <a:pathLst>
              <a:path w="37407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79869" y="4646814"/>
            <a:ext cx="37407" cy="0"/>
          </a:xfrm>
          <a:custGeom>
            <a:avLst/>
            <a:gdLst/>
            <a:ahLst/>
            <a:cxnLst/>
            <a:rect l="l" t="t" r="r" b="b"/>
            <a:pathLst>
              <a:path w="37407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879869" y="4222865"/>
            <a:ext cx="37407" cy="0"/>
          </a:xfrm>
          <a:custGeom>
            <a:avLst/>
            <a:gdLst/>
            <a:ahLst/>
            <a:cxnLst/>
            <a:rect l="l" t="t" r="r" b="b"/>
            <a:pathLst>
              <a:path w="37407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58097" y="5498868"/>
            <a:ext cx="0" cy="37406"/>
          </a:xfrm>
          <a:custGeom>
            <a:avLst/>
            <a:gdLst/>
            <a:ahLst/>
            <a:cxnLst/>
            <a:rect l="l" t="t" r="r" b="b"/>
            <a:pathLst>
              <a:path h="37406">
                <a:moveTo>
                  <a:pt x="0" y="0"/>
                </a:moveTo>
                <a:lnTo>
                  <a:pt x="0" y="37406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94764" y="5498868"/>
            <a:ext cx="0" cy="37406"/>
          </a:xfrm>
          <a:custGeom>
            <a:avLst/>
            <a:gdLst/>
            <a:ahLst/>
            <a:cxnLst/>
            <a:rect l="l" t="t" r="r" b="b"/>
            <a:pathLst>
              <a:path h="37406">
                <a:moveTo>
                  <a:pt x="0" y="0"/>
                </a:moveTo>
                <a:lnTo>
                  <a:pt x="0" y="37406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935585" y="5498868"/>
            <a:ext cx="0" cy="37406"/>
          </a:xfrm>
          <a:custGeom>
            <a:avLst/>
            <a:gdLst/>
            <a:ahLst/>
            <a:cxnLst/>
            <a:rect l="l" t="t" r="r" b="b"/>
            <a:pathLst>
              <a:path h="37406">
                <a:moveTo>
                  <a:pt x="0" y="0"/>
                </a:moveTo>
                <a:lnTo>
                  <a:pt x="0" y="37406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271666" y="5498868"/>
            <a:ext cx="0" cy="37406"/>
          </a:xfrm>
          <a:custGeom>
            <a:avLst/>
            <a:gdLst/>
            <a:ahLst/>
            <a:cxnLst/>
            <a:rect l="l" t="t" r="r" b="b"/>
            <a:pathLst>
              <a:path h="37406">
                <a:moveTo>
                  <a:pt x="0" y="0"/>
                </a:moveTo>
                <a:lnTo>
                  <a:pt x="0" y="37406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12872" y="5468663"/>
            <a:ext cx="0" cy="34360"/>
          </a:xfrm>
          <a:custGeom>
            <a:avLst/>
            <a:gdLst/>
            <a:ahLst/>
            <a:cxnLst/>
            <a:rect l="l" t="t" r="r" b="b"/>
            <a:pathLst>
              <a:path h="34360">
                <a:moveTo>
                  <a:pt x="0" y="0"/>
                </a:moveTo>
                <a:lnTo>
                  <a:pt x="0" y="34360"/>
                </a:lnTo>
              </a:path>
            </a:pathLst>
          </a:custGeom>
          <a:ln w="49876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037810" y="5419897"/>
            <a:ext cx="49875" cy="77340"/>
          </a:xfrm>
          <a:custGeom>
            <a:avLst/>
            <a:gdLst/>
            <a:ahLst/>
            <a:cxnLst/>
            <a:rect l="l" t="t" r="r" b="b"/>
            <a:pathLst>
              <a:path w="49875" h="77340">
                <a:moveTo>
                  <a:pt x="0" y="77340"/>
                </a:moveTo>
                <a:lnTo>
                  <a:pt x="49875" y="0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87686" y="5419897"/>
            <a:ext cx="187037" cy="58189"/>
          </a:xfrm>
          <a:custGeom>
            <a:avLst/>
            <a:gdLst/>
            <a:ahLst/>
            <a:cxnLst/>
            <a:rect l="l" t="t" r="r" b="b"/>
            <a:pathLst>
              <a:path w="187037" h="58189">
                <a:moveTo>
                  <a:pt x="0" y="0"/>
                </a:moveTo>
                <a:lnTo>
                  <a:pt x="187037" y="58189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274723" y="4788130"/>
            <a:ext cx="99751" cy="689955"/>
          </a:xfrm>
          <a:custGeom>
            <a:avLst/>
            <a:gdLst/>
            <a:ahLst/>
            <a:cxnLst/>
            <a:rect l="l" t="t" r="r" b="b"/>
            <a:pathLst>
              <a:path w="99751" h="689955">
                <a:moveTo>
                  <a:pt x="0" y="689955"/>
                </a:moveTo>
                <a:lnTo>
                  <a:pt x="99751" y="0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74475" y="4771504"/>
            <a:ext cx="220287" cy="16626"/>
          </a:xfrm>
          <a:custGeom>
            <a:avLst/>
            <a:gdLst/>
            <a:ahLst/>
            <a:cxnLst/>
            <a:rect l="l" t="t" r="r" b="b"/>
            <a:pathLst>
              <a:path w="220287" h="16626">
                <a:moveTo>
                  <a:pt x="0" y="16626"/>
                </a:moveTo>
                <a:lnTo>
                  <a:pt x="220287" y="0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94763" y="4767348"/>
            <a:ext cx="153785" cy="4155"/>
          </a:xfrm>
          <a:custGeom>
            <a:avLst/>
            <a:gdLst/>
            <a:ahLst/>
            <a:cxnLst/>
            <a:rect l="l" t="t" r="r" b="b"/>
            <a:pathLst>
              <a:path w="153785" h="4155">
                <a:moveTo>
                  <a:pt x="0" y="4155"/>
                </a:moveTo>
                <a:lnTo>
                  <a:pt x="153785" y="0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748548" y="4767348"/>
            <a:ext cx="133004" cy="594359"/>
          </a:xfrm>
          <a:custGeom>
            <a:avLst/>
            <a:gdLst/>
            <a:ahLst/>
            <a:cxnLst/>
            <a:rect l="l" t="t" r="r" b="b"/>
            <a:pathLst>
              <a:path w="133004" h="594359">
                <a:moveTo>
                  <a:pt x="0" y="0"/>
                </a:moveTo>
                <a:lnTo>
                  <a:pt x="133004" y="594359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81552" y="5361708"/>
            <a:ext cx="187035" cy="58188"/>
          </a:xfrm>
          <a:custGeom>
            <a:avLst/>
            <a:gdLst/>
            <a:ahLst/>
            <a:cxnLst/>
            <a:rect l="l" t="t" r="r" b="b"/>
            <a:pathLst>
              <a:path w="187035" h="58188">
                <a:moveTo>
                  <a:pt x="0" y="0"/>
                </a:moveTo>
                <a:lnTo>
                  <a:pt x="187035" y="58188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012872" y="5468663"/>
            <a:ext cx="0" cy="34360"/>
          </a:xfrm>
          <a:custGeom>
            <a:avLst/>
            <a:gdLst/>
            <a:ahLst/>
            <a:cxnLst/>
            <a:rect l="l" t="t" r="r" b="b"/>
            <a:pathLst>
              <a:path h="34360">
                <a:moveTo>
                  <a:pt x="0" y="0"/>
                </a:moveTo>
                <a:lnTo>
                  <a:pt x="0" y="34360"/>
                </a:lnTo>
              </a:path>
            </a:pathLst>
          </a:custGeom>
          <a:ln w="49876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037810" y="5444835"/>
            <a:ext cx="49875" cy="52402"/>
          </a:xfrm>
          <a:custGeom>
            <a:avLst/>
            <a:gdLst/>
            <a:ahLst/>
            <a:cxnLst/>
            <a:rect l="l" t="t" r="r" b="b"/>
            <a:pathLst>
              <a:path w="49875" h="52402">
                <a:moveTo>
                  <a:pt x="0" y="52402"/>
                </a:moveTo>
                <a:lnTo>
                  <a:pt x="49875" y="0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087686" y="5320144"/>
            <a:ext cx="187037" cy="124690"/>
          </a:xfrm>
          <a:custGeom>
            <a:avLst/>
            <a:gdLst/>
            <a:ahLst/>
            <a:cxnLst/>
            <a:rect l="l" t="t" r="r" b="b"/>
            <a:pathLst>
              <a:path w="187037" h="124690">
                <a:moveTo>
                  <a:pt x="0" y="124690"/>
                </a:moveTo>
                <a:lnTo>
                  <a:pt x="187037" y="0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274723" y="4892039"/>
            <a:ext cx="99751" cy="428104"/>
          </a:xfrm>
          <a:custGeom>
            <a:avLst/>
            <a:gdLst/>
            <a:ahLst/>
            <a:cxnLst/>
            <a:rect l="l" t="t" r="r" b="b"/>
            <a:pathLst>
              <a:path w="99751" h="428104">
                <a:moveTo>
                  <a:pt x="0" y="428104"/>
                </a:moveTo>
                <a:lnTo>
                  <a:pt x="99751" y="0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74475" y="4272741"/>
            <a:ext cx="220287" cy="619298"/>
          </a:xfrm>
          <a:custGeom>
            <a:avLst/>
            <a:gdLst/>
            <a:ahLst/>
            <a:cxnLst/>
            <a:rect l="l" t="t" r="r" b="b"/>
            <a:pathLst>
              <a:path w="220287" h="619298">
                <a:moveTo>
                  <a:pt x="0" y="619298"/>
                </a:moveTo>
                <a:lnTo>
                  <a:pt x="220287" y="0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594763" y="4272741"/>
            <a:ext cx="153785" cy="656705"/>
          </a:xfrm>
          <a:custGeom>
            <a:avLst/>
            <a:gdLst/>
            <a:ahLst/>
            <a:cxnLst/>
            <a:rect l="l" t="t" r="r" b="b"/>
            <a:pathLst>
              <a:path w="153785" h="656705">
                <a:moveTo>
                  <a:pt x="0" y="0"/>
                </a:moveTo>
                <a:lnTo>
                  <a:pt x="153785" y="656705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48548" y="4929446"/>
            <a:ext cx="133004" cy="567791"/>
          </a:xfrm>
          <a:custGeom>
            <a:avLst/>
            <a:gdLst/>
            <a:ahLst/>
            <a:cxnLst/>
            <a:rect l="l" t="t" r="r" b="b"/>
            <a:pathLst>
              <a:path w="133004" h="567791">
                <a:moveTo>
                  <a:pt x="0" y="0"/>
                </a:moveTo>
                <a:lnTo>
                  <a:pt x="133004" y="567791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81552" y="5497238"/>
            <a:ext cx="187035" cy="0"/>
          </a:xfrm>
          <a:custGeom>
            <a:avLst/>
            <a:gdLst/>
            <a:ahLst/>
            <a:cxnLst/>
            <a:rect l="l" t="t" r="r" b="b"/>
            <a:pathLst>
              <a:path w="187035">
                <a:moveTo>
                  <a:pt x="0" y="0"/>
                </a:moveTo>
                <a:lnTo>
                  <a:pt x="187035" y="0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5724356" y="5421038"/>
            <a:ext cx="90170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5659987" y="4995786"/>
            <a:ext cx="15430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Calibri"/>
                <a:cs typeface="Calibri"/>
              </a:rPr>
              <a:t>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5595618" y="4570533"/>
            <a:ext cx="218440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Calibri"/>
                <a:cs typeface="Calibri"/>
              </a:rPr>
              <a:t>100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595618" y="4145279"/>
            <a:ext cx="218440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Calibri"/>
                <a:cs typeface="Calibri"/>
              </a:rPr>
              <a:t>150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874342" y="5577841"/>
            <a:ext cx="1746250" cy="42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8135" algn="l"/>
                <a:tab pos="656590" algn="l"/>
                <a:tab pos="994410" algn="l"/>
                <a:tab pos="1332865" algn="l"/>
              </a:tabLst>
            </a:pPr>
            <a:r>
              <a:rPr sz="1000" spc="-5" dirty="0" smtClean="0">
                <a:latin typeface="Calibri"/>
                <a:cs typeface="Calibri"/>
              </a:rPr>
              <a:t>0	</a:t>
            </a:r>
            <a:r>
              <a:rPr sz="1000" spc="-10" dirty="0" smtClean="0">
                <a:latin typeface="Calibri"/>
                <a:cs typeface="Calibri"/>
              </a:rPr>
              <a:t>2</a:t>
            </a:r>
            <a:r>
              <a:rPr sz="1000" spc="-5" dirty="0" smtClean="0">
                <a:latin typeface="Calibri"/>
                <a:cs typeface="Calibri"/>
              </a:rPr>
              <a:t>0	</a:t>
            </a:r>
            <a:r>
              <a:rPr sz="1000" spc="-10" dirty="0" smtClean="0">
                <a:latin typeface="Calibri"/>
                <a:cs typeface="Calibri"/>
              </a:rPr>
              <a:t>4</a:t>
            </a:r>
            <a:r>
              <a:rPr sz="1000" spc="-5" dirty="0" smtClean="0">
                <a:latin typeface="Calibri"/>
                <a:cs typeface="Calibri"/>
              </a:rPr>
              <a:t>0	</a:t>
            </a:r>
            <a:r>
              <a:rPr sz="1000" spc="-10" dirty="0" smtClean="0">
                <a:latin typeface="Calibri"/>
                <a:cs typeface="Calibri"/>
              </a:rPr>
              <a:t>6</a:t>
            </a:r>
            <a:r>
              <a:rPr sz="1000" spc="-5" dirty="0" smtClean="0">
                <a:latin typeface="Calibri"/>
                <a:cs typeface="Calibri"/>
              </a:rPr>
              <a:t>0	</a:t>
            </a:r>
            <a:r>
              <a:rPr sz="1000" spc="-10" dirty="0" smtClean="0">
                <a:latin typeface="Calibri"/>
                <a:cs typeface="Calibri"/>
              </a:rPr>
              <a:t>80</a:t>
            </a:r>
            <a:endParaRPr sz="10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350"/>
              </a:spcBef>
            </a:pPr>
            <a:r>
              <a:rPr sz="1400" b="1" dirty="0" smtClean="0">
                <a:latin typeface="Arial"/>
                <a:cs typeface="Arial"/>
              </a:rPr>
              <a:t>Days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10" dirty="0" smtClean="0">
                <a:latin typeface="Arial"/>
                <a:cs typeface="Arial"/>
              </a:rPr>
              <a:t>Pos</a:t>
            </a:r>
            <a:r>
              <a:rPr sz="1400" b="1" spc="-5" dirty="0" smtClean="0">
                <a:latin typeface="Arial"/>
                <a:cs typeface="Arial"/>
              </a:rPr>
              <a:t>t-Injec</a:t>
            </a:r>
            <a:r>
              <a:rPr sz="1400" b="1" spc="-10" dirty="0" smtClean="0">
                <a:latin typeface="Arial"/>
                <a:cs typeface="Arial"/>
              </a:rPr>
              <a:t>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5123064" y="3951453"/>
            <a:ext cx="419734" cy="137604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311785" marR="12700" indent="-299720">
              <a:lnSpc>
                <a:spcPts val="1600"/>
              </a:lnSpc>
            </a:pPr>
            <a:r>
              <a:rPr sz="1400" b="1" spc="-105" dirty="0" smtClean="0">
                <a:latin typeface="Arial"/>
                <a:cs typeface="Arial"/>
              </a:rPr>
              <a:t>T</a:t>
            </a:r>
            <a:r>
              <a:rPr sz="1400" b="1" spc="0" dirty="0" smtClean="0">
                <a:latin typeface="Arial"/>
                <a:cs typeface="Arial"/>
              </a:rPr>
              <a:t>umor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size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(mm squared)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5623569" y="3559811"/>
            <a:ext cx="2392680" cy="494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2620" marR="12700" indent="-630555">
              <a:lnSpc>
                <a:spcPts val="1900"/>
              </a:lnSpc>
            </a:pPr>
            <a:r>
              <a:rPr sz="1600" b="1" spc="-13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umor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Deve</a:t>
            </a:r>
            <a:r>
              <a:rPr sz="1600" b="1" spc="-10" dirty="0" smtClean="0">
                <a:latin typeface="Arial"/>
                <a:cs typeface="Arial"/>
              </a:rPr>
              <a:t>lopment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r>
              <a:rPr sz="1600" b="1" spc="-10" dirty="0" smtClean="0">
                <a:latin typeface="Arial"/>
                <a:cs typeface="Arial"/>
              </a:rPr>
              <a:t>nd</a:t>
            </a:r>
            <a:r>
              <a:rPr sz="1600" b="1" spc="-5" dirty="0" smtClean="0">
                <a:latin typeface="Arial"/>
                <a:cs typeface="Arial"/>
              </a:rPr>
              <a:t> Regression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565004" y="497142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7149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65004" y="525715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7149">
            <a:solidFill>
              <a:srgbClr val="A41B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7820273" y="4775649"/>
            <a:ext cx="708025" cy="587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56200"/>
              </a:lnSpc>
            </a:pPr>
            <a:r>
              <a:rPr sz="1200" dirty="0" smtClean="0">
                <a:latin typeface="Calibri"/>
                <a:cs typeface="Calibri"/>
              </a:rPr>
              <a:t>L</a:t>
            </a:r>
            <a:r>
              <a:rPr sz="1200" spc="-10" dirty="0" smtClean="0">
                <a:latin typeface="Calibri"/>
                <a:cs typeface="Calibri"/>
              </a:rPr>
              <a:t>e</a:t>
            </a:r>
            <a:r>
              <a:rPr sz="1200" spc="434" dirty="0" smtClean="0">
                <a:latin typeface="Calibri"/>
                <a:cs typeface="Calibri"/>
              </a:rPr>
              <a:t>. ﬂan</a:t>
            </a:r>
            <a:r>
              <a:rPr sz="1200" spc="-10" dirty="0" smtClean="0">
                <a:latin typeface="Calibri"/>
                <a:cs typeface="Calibri"/>
              </a:rPr>
              <a:t>k</a:t>
            </a:r>
            <a:r>
              <a:rPr sz="1200" spc="-5" dirty="0" smtClean="0">
                <a:latin typeface="Calibri"/>
                <a:cs typeface="Calibri"/>
              </a:rPr>
              <a:t> Ri</a:t>
            </a:r>
            <a:r>
              <a:rPr sz="1200" spc="-10" dirty="0" smtClean="0">
                <a:latin typeface="Calibri"/>
                <a:cs typeface="Calibri"/>
              </a:rPr>
              <a:t>gh</a:t>
            </a:r>
            <a:r>
              <a:rPr sz="1200" spc="-5" dirty="0" smtClean="0">
                <a:latin typeface="Calibri"/>
                <a:cs typeface="Calibri"/>
              </a:rPr>
              <a:t>t Flan</a:t>
            </a:r>
            <a:r>
              <a:rPr sz="1200" spc="-10" dirty="0" smtClean="0"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952998" y="3429000"/>
            <a:ext cx="3733798" cy="2743198"/>
          </a:xfrm>
          <a:custGeom>
            <a:avLst/>
            <a:gdLst/>
            <a:ahLst/>
            <a:cxnLst/>
            <a:rect l="l" t="t" r="r" b="b"/>
            <a:pathLst>
              <a:path w="3733798" h="2743198">
                <a:moveTo>
                  <a:pt x="0" y="0"/>
                </a:moveTo>
                <a:lnTo>
                  <a:pt x="3733798" y="0"/>
                </a:lnTo>
                <a:lnTo>
                  <a:pt x="3733798" y="2743198"/>
                </a:lnTo>
                <a:lnTo>
                  <a:pt x="0" y="2743198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1650">
              <a:lnSpc>
                <a:spcPct val="100000"/>
              </a:lnSpc>
            </a:pP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raphs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031239" y="1897379"/>
            <a:ext cx="57804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Graphs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hould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LARGE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im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ple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as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poss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ible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031239" y="2166620"/>
            <a:ext cx="1810385" cy="573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910A2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0"/>
              </a:spcBef>
              <a:buClr>
                <a:srgbClr val="910A29"/>
              </a:buClr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black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xt.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316990" y="2166620"/>
            <a:ext cx="673544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Always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3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poin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t,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gray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rule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ter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box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whi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background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467598" y="6324599"/>
            <a:ext cx="1447799" cy="276224"/>
          </a:xfrm>
          <a:custGeom>
            <a:avLst/>
            <a:gdLst/>
            <a:ahLst/>
            <a:cxnLst/>
            <a:rect l="l" t="t" r="r" b="b"/>
            <a:pathLst>
              <a:path w="1447799" h="276224">
                <a:moveTo>
                  <a:pt x="0" y="0"/>
                </a:moveTo>
                <a:lnTo>
                  <a:pt x="1447799" y="0"/>
                </a:lnTo>
                <a:lnTo>
                  <a:pt x="1447799" y="276224"/>
                </a:lnTo>
                <a:lnTo>
                  <a:pt x="0" y="276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6530127" y="3029268"/>
            <a:ext cx="5848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Good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2148665" y="3029268"/>
            <a:ext cx="432434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Bad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7319356" y="2489661"/>
            <a:ext cx="295101" cy="110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67598" y="2514600"/>
            <a:ext cx="0" cy="889194"/>
          </a:xfrm>
          <a:custGeom>
            <a:avLst/>
            <a:gdLst/>
            <a:ahLst/>
            <a:cxnLst/>
            <a:rect l="l" t="t" r="r" b="b"/>
            <a:pathLst>
              <a:path h="889194">
                <a:moveTo>
                  <a:pt x="0" y="0"/>
                </a:moveTo>
                <a:lnTo>
                  <a:pt x="0" y="889194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408643" y="3313090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4" y="0"/>
                </a:moveTo>
                <a:lnTo>
                  <a:pt x="2047" y="7068"/>
                </a:lnTo>
                <a:lnTo>
                  <a:pt x="0" y="14845"/>
                </a:lnTo>
                <a:lnTo>
                  <a:pt x="58954" y="115909"/>
                </a:lnTo>
                <a:lnTo>
                  <a:pt x="88360" y="65498"/>
                </a:lnTo>
                <a:lnTo>
                  <a:pt x="58954" y="65498"/>
                </a:lnTo>
                <a:lnTo>
                  <a:pt x="21940" y="2047"/>
                </a:lnTo>
                <a:lnTo>
                  <a:pt x="14164" y="0"/>
                </a:lnTo>
                <a:close/>
              </a:path>
              <a:path w="117908" h="115909">
                <a:moveTo>
                  <a:pt x="103745" y="0"/>
                </a:moveTo>
                <a:lnTo>
                  <a:pt x="95968" y="2047"/>
                </a:lnTo>
                <a:lnTo>
                  <a:pt x="58954" y="65498"/>
                </a:lnTo>
                <a:lnTo>
                  <a:pt x="88360" y="65498"/>
                </a:lnTo>
                <a:lnTo>
                  <a:pt x="117908" y="14845"/>
                </a:lnTo>
                <a:lnTo>
                  <a:pt x="115862" y="7068"/>
                </a:lnTo>
                <a:lnTo>
                  <a:pt x="103745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 txBox="1"/>
          <p:nvPr/>
        </p:nvSpPr>
        <p:spPr>
          <a:xfrm>
            <a:off x="7660365" y="6370319"/>
            <a:ext cx="10674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141313"/>
                </a:solidFill>
                <a:latin typeface="Arial"/>
                <a:cs typeface="Arial"/>
              </a:rPr>
              <a:t>Graph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98950">
              <a:lnSpc>
                <a:spcPct val="100000"/>
              </a:lnSpc>
            </a:pPr>
            <a:r>
              <a:rPr sz="360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igures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2027021"/>
            <a:ext cx="6574155" cy="247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8300"/>
              </a:lnSpc>
            </a:pPr>
            <a:r>
              <a:rPr sz="2000" b="1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ure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include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br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ief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ca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ption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our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figures,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 explicitly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refer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figure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tex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87"/>
              </a:spcBef>
            </a:pPr>
            <a:endParaRPr sz="140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20" dirty="0" smtClean="0">
                <a:solidFill>
                  <a:srgbClr val="141313"/>
                </a:solidFill>
                <a:latin typeface="Arial"/>
                <a:cs typeface="Arial"/>
              </a:rPr>
              <a:t>When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adding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image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ste</a:t>
            </a:r>
            <a:r>
              <a:rPr sz="2000" spc="-11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90500" marR="413384">
              <a:lnSpc>
                <a:spcPct val="108300"/>
              </a:lnSpc>
              <a:spcBef>
                <a:spcPts val="10"/>
              </a:spcBef>
            </a:pPr>
            <a:r>
              <a:rPr sz="2000" b="1" dirty="0" smtClean="0">
                <a:solidFill>
                  <a:srgbClr val="141313"/>
                </a:solidFill>
                <a:latin typeface="Arial"/>
                <a:cs typeface="Arial"/>
              </a:rPr>
              <a:t>3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point,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gray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ule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border 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wit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h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white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background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 This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will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give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image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clean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“framed”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loo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k.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All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text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associa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ted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th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figure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image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mu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bla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ck.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5289295"/>
            <a:ext cx="581406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141313"/>
                </a:solidFill>
                <a:latin typeface="Arial"/>
                <a:cs typeface="Arial"/>
              </a:rPr>
              <a:t>Black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text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thin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figures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reads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st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from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di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stance.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43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Crop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mage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1897379"/>
            <a:ext cx="7353934" cy="62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Us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ing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cr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op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tool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will </a:t>
            </a:r>
            <a:r>
              <a:rPr sz="1800" b="1" i="1" spc="-20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1800" b="1" i="1" spc="-10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distort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(stretc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h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longate)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our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ima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ge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61950" indent="-349250">
              <a:lnSpc>
                <a:spcPct val="100000"/>
              </a:lnSpc>
              <a:spcBef>
                <a:spcPts val="425"/>
              </a:spcBef>
              <a:buClr>
                <a:srgbClr val="910A29"/>
              </a:buClr>
              <a:buFont typeface="Arial"/>
              <a:buChar char="•"/>
              <a:tabLst>
                <a:tab pos="361315" algn="l"/>
              </a:tabLst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H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ighlight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ima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ge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go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Ribbon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area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Format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Picture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Cro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p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3048000"/>
            <a:ext cx="3581398" cy="247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200400"/>
            <a:ext cx="36449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7727" y="2630977"/>
            <a:ext cx="4006734" cy="1346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7341" y="2667000"/>
            <a:ext cx="3785856" cy="1135756"/>
          </a:xfrm>
          <a:custGeom>
            <a:avLst/>
            <a:gdLst/>
            <a:ahLst/>
            <a:cxnLst/>
            <a:rect l="l" t="t" r="r" b="b"/>
            <a:pathLst>
              <a:path w="3785856" h="1135756">
                <a:moveTo>
                  <a:pt x="3785856" y="0"/>
                </a:moveTo>
                <a:lnTo>
                  <a:pt x="0" y="1135756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0" y="3724218"/>
            <a:ext cx="123891" cy="113209"/>
          </a:xfrm>
          <a:custGeom>
            <a:avLst/>
            <a:gdLst/>
            <a:ahLst/>
            <a:cxnLst/>
            <a:rect l="l" t="t" r="r" b="b"/>
            <a:pathLst>
              <a:path w="123891" h="113209">
                <a:moveTo>
                  <a:pt x="87897" y="0"/>
                </a:moveTo>
                <a:lnTo>
                  <a:pt x="79861" y="274"/>
                </a:lnTo>
                <a:lnTo>
                  <a:pt x="0" y="85782"/>
                </a:lnTo>
                <a:lnTo>
                  <a:pt x="113742" y="113209"/>
                </a:lnTo>
                <a:lnTo>
                  <a:pt x="120603" y="109014"/>
                </a:lnTo>
                <a:lnTo>
                  <a:pt x="123891" y="95378"/>
                </a:lnTo>
                <a:lnTo>
                  <a:pt x="119696" y="88517"/>
                </a:lnTo>
                <a:lnTo>
                  <a:pt x="48284" y="71297"/>
                </a:lnTo>
                <a:lnTo>
                  <a:pt x="98425" y="17611"/>
                </a:lnTo>
                <a:lnTo>
                  <a:pt x="98150" y="9574"/>
                </a:lnTo>
                <a:lnTo>
                  <a:pt x="87897" y="0"/>
                </a:lnTo>
                <a:close/>
              </a:path>
            </a:pathLst>
          </a:custGeom>
          <a:solidFill>
            <a:srgbClr val="1A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3323" y="3857105"/>
            <a:ext cx="1167938" cy="1018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886200"/>
            <a:ext cx="1066799" cy="914399"/>
          </a:xfrm>
          <a:custGeom>
            <a:avLst/>
            <a:gdLst/>
            <a:ahLst/>
            <a:cxnLst/>
            <a:rect l="l" t="t" r="r" b="b"/>
            <a:pathLst>
              <a:path w="1066799" h="914399">
                <a:moveTo>
                  <a:pt x="0" y="457199"/>
                </a:moveTo>
                <a:lnTo>
                  <a:pt x="6981" y="383039"/>
                </a:lnTo>
                <a:lnTo>
                  <a:pt x="27193" y="312689"/>
                </a:lnTo>
                <a:lnTo>
                  <a:pt x="59537" y="247090"/>
                </a:lnTo>
                <a:lnTo>
                  <a:pt x="102915" y="187183"/>
                </a:lnTo>
                <a:lnTo>
                  <a:pt x="156229" y="133910"/>
                </a:lnTo>
                <a:lnTo>
                  <a:pt x="186268" y="110056"/>
                </a:lnTo>
                <a:lnTo>
                  <a:pt x="218380" y="88213"/>
                </a:lnTo>
                <a:lnTo>
                  <a:pt x="252427" y="68499"/>
                </a:lnTo>
                <a:lnTo>
                  <a:pt x="288271" y="51031"/>
                </a:lnTo>
                <a:lnTo>
                  <a:pt x="325776" y="35929"/>
                </a:lnTo>
                <a:lnTo>
                  <a:pt x="364804" y="23308"/>
                </a:lnTo>
                <a:lnTo>
                  <a:pt x="405217" y="13287"/>
                </a:lnTo>
                <a:lnTo>
                  <a:pt x="446879" y="5983"/>
                </a:lnTo>
                <a:lnTo>
                  <a:pt x="489652" y="1515"/>
                </a:lnTo>
                <a:lnTo>
                  <a:pt x="533399" y="0"/>
                </a:lnTo>
                <a:lnTo>
                  <a:pt x="577147" y="1515"/>
                </a:lnTo>
                <a:lnTo>
                  <a:pt x="619920" y="5983"/>
                </a:lnTo>
                <a:lnTo>
                  <a:pt x="661582" y="13287"/>
                </a:lnTo>
                <a:lnTo>
                  <a:pt x="701995" y="23308"/>
                </a:lnTo>
                <a:lnTo>
                  <a:pt x="741023" y="35929"/>
                </a:lnTo>
                <a:lnTo>
                  <a:pt x="778527" y="51031"/>
                </a:lnTo>
                <a:lnTo>
                  <a:pt x="814372" y="68499"/>
                </a:lnTo>
                <a:lnTo>
                  <a:pt x="848418" y="88213"/>
                </a:lnTo>
                <a:lnTo>
                  <a:pt x="880530" y="110056"/>
                </a:lnTo>
                <a:lnTo>
                  <a:pt x="910570" y="133910"/>
                </a:lnTo>
                <a:lnTo>
                  <a:pt x="963884" y="187183"/>
                </a:lnTo>
                <a:lnTo>
                  <a:pt x="1007262" y="247090"/>
                </a:lnTo>
                <a:lnTo>
                  <a:pt x="1039606" y="312689"/>
                </a:lnTo>
                <a:lnTo>
                  <a:pt x="1059818" y="383039"/>
                </a:lnTo>
                <a:lnTo>
                  <a:pt x="1066799" y="457199"/>
                </a:lnTo>
                <a:lnTo>
                  <a:pt x="1065031" y="494697"/>
                </a:lnTo>
                <a:lnTo>
                  <a:pt x="1051297" y="567070"/>
                </a:lnTo>
                <a:lnTo>
                  <a:pt x="1024882" y="635162"/>
                </a:lnTo>
                <a:lnTo>
                  <a:pt x="986884" y="698033"/>
                </a:lnTo>
                <a:lnTo>
                  <a:pt x="938400" y="754740"/>
                </a:lnTo>
                <a:lnTo>
                  <a:pt x="880530" y="804343"/>
                </a:lnTo>
                <a:lnTo>
                  <a:pt x="848418" y="826186"/>
                </a:lnTo>
                <a:lnTo>
                  <a:pt x="814372" y="845900"/>
                </a:lnTo>
                <a:lnTo>
                  <a:pt x="778527" y="863367"/>
                </a:lnTo>
                <a:lnTo>
                  <a:pt x="741023" y="878470"/>
                </a:lnTo>
                <a:lnTo>
                  <a:pt x="701995" y="891091"/>
                </a:lnTo>
                <a:lnTo>
                  <a:pt x="661582" y="901112"/>
                </a:lnTo>
                <a:lnTo>
                  <a:pt x="619920" y="908415"/>
                </a:lnTo>
                <a:lnTo>
                  <a:pt x="577147" y="912884"/>
                </a:lnTo>
                <a:lnTo>
                  <a:pt x="533399" y="914399"/>
                </a:lnTo>
                <a:lnTo>
                  <a:pt x="489652" y="912884"/>
                </a:lnTo>
                <a:lnTo>
                  <a:pt x="446879" y="908415"/>
                </a:lnTo>
                <a:lnTo>
                  <a:pt x="405217" y="901112"/>
                </a:lnTo>
                <a:lnTo>
                  <a:pt x="364804" y="891091"/>
                </a:lnTo>
                <a:lnTo>
                  <a:pt x="325776" y="878470"/>
                </a:lnTo>
                <a:lnTo>
                  <a:pt x="288271" y="863367"/>
                </a:lnTo>
                <a:lnTo>
                  <a:pt x="252427" y="845900"/>
                </a:lnTo>
                <a:lnTo>
                  <a:pt x="218380" y="826186"/>
                </a:lnTo>
                <a:lnTo>
                  <a:pt x="186268" y="804343"/>
                </a:lnTo>
                <a:lnTo>
                  <a:pt x="156229" y="780488"/>
                </a:lnTo>
                <a:lnTo>
                  <a:pt x="102915" y="727216"/>
                </a:lnTo>
                <a:lnTo>
                  <a:pt x="59537" y="667309"/>
                </a:lnTo>
                <a:lnTo>
                  <a:pt x="27193" y="601710"/>
                </a:lnTo>
                <a:lnTo>
                  <a:pt x="6981" y="53136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598" y="6324599"/>
            <a:ext cx="1447799" cy="276224"/>
          </a:xfrm>
          <a:custGeom>
            <a:avLst/>
            <a:gdLst/>
            <a:ahLst/>
            <a:cxnLst/>
            <a:rect l="l" t="t" r="r" b="b"/>
            <a:pathLst>
              <a:path w="1447799" h="276224">
                <a:moveTo>
                  <a:pt x="0" y="0"/>
                </a:moveTo>
                <a:lnTo>
                  <a:pt x="1447799" y="0"/>
                </a:lnTo>
                <a:lnTo>
                  <a:pt x="1447799" y="276224"/>
                </a:lnTo>
                <a:lnTo>
                  <a:pt x="0" y="276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E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73016" y="6370319"/>
            <a:ext cx="1042669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Pho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to </a:t>
            </a:r>
            <a:r>
              <a:rPr sz="1200" spc="0" dirty="0" smtClean="0">
                <a:solidFill>
                  <a:srgbClr val="141313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828800" y="228600"/>
            <a:ext cx="8593855" cy="575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46550">
              <a:lnSpc>
                <a:spcPct val="10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As You’re Putting It All Together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327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?"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Tips for Good Writing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1. Create sentences that use </a:t>
            </a:r>
            <a:r>
              <a:rPr lang="en-US" sz="1100" b="1" dirty="0">
                <a:latin typeface="Tahoma" panose="020B0604030504040204" pitchFamily="34" charset="0"/>
                <a:ea typeface="Times New Roman" panose="02020603050405020304" pitchFamily="18" charset="0"/>
              </a:rPr>
              <a:t>carefully chosen subjects</a:t>
            </a: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 and </a:t>
            </a:r>
            <a:r>
              <a:rPr lang="en-US" sz="1100" b="1" dirty="0">
                <a:latin typeface="Tahoma" panose="020B0604030504040204" pitchFamily="34" charset="0"/>
                <a:ea typeface="Times New Roman" panose="02020603050405020304" pitchFamily="18" charset="0"/>
              </a:rPr>
              <a:t>vigorous verbs</a:t>
            </a: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 to express your central meaning.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Tahoma" panose="020B0604030504040204" pitchFamily="34" charset="0"/>
                <a:ea typeface="Times New Roman" panose="02020603050405020304" pitchFamily="18" charset="0"/>
              </a:rPr>
              <a:t>2. Omit needless words</a:t>
            </a: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 and empty phrases.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3. Use </a:t>
            </a:r>
            <a:r>
              <a:rPr lang="en-US" sz="1100" b="1" dirty="0">
                <a:latin typeface="Tahoma" panose="020B0604030504040204" pitchFamily="34" charset="0"/>
                <a:ea typeface="Times New Roman" panose="02020603050405020304" pitchFamily="18" charset="0"/>
              </a:rPr>
              <a:t>definite, specific, and concrete language</a:t>
            </a: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, avoiding overuse of abstractions and technical jargon (including abbreviations).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4. Use the </a:t>
            </a:r>
            <a:r>
              <a:rPr lang="en-US" sz="1100" b="1" dirty="0">
                <a:latin typeface="Tahoma" panose="020B0604030504040204" pitchFamily="34" charset="0"/>
                <a:ea typeface="Times New Roman" panose="02020603050405020304" pitchFamily="18" charset="0"/>
              </a:rPr>
              <a:t>active voice and active constructions</a:t>
            </a: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 as much as possible.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5.  Keep </a:t>
            </a:r>
            <a:r>
              <a:rPr lang="en-US" sz="1100" b="1" dirty="0">
                <a:latin typeface="Tahoma" panose="020B0604030504040204" pitchFamily="34" charset="0"/>
                <a:ea typeface="Times New Roman" panose="02020603050405020304" pitchFamily="18" charset="0"/>
              </a:rPr>
              <a:t>related words together</a:t>
            </a: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. Subjects should be close to their verbs, and modifiers close to the words they modify. 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Tahoma" panose="020B0604030504040204" pitchFamily="34" charset="0"/>
                <a:ea typeface="Times New Roman" panose="02020603050405020304" pitchFamily="18" charset="0"/>
              </a:rPr>
              <a:t>6.Express coordinated ideas in a similar form</a:t>
            </a:r>
            <a:r>
              <a:rPr lang="en-US" sz="1100" dirty="0">
                <a:latin typeface="Tahoma" panose="020B0604030504040204" pitchFamily="34" charset="0"/>
                <a:ea typeface="Times New Roman" panose="02020603050405020304" pitchFamily="18" charset="0"/>
              </a:rPr>
              <a:t>. Parallels in meaning are reinforced by parallels in structure.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Taken from Constance Baldwin workshop (2018) “The Nuts and Bolts of Scientific Writing” </a:t>
            </a:r>
          </a:p>
          <a:p>
            <a:endParaRPr lang="en-US" sz="1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4425"/>
              </p:ext>
            </p:extLst>
          </p:nvPr>
        </p:nvGraphicFramePr>
        <p:xfrm>
          <a:off x="5029200" y="1219200"/>
          <a:ext cx="3859930" cy="54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900"/>
                <a:gridCol w="191603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FF0000"/>
                          </a:solidFill>
                          <a:effectLst/>
                        </a:rPr>
                        <a:t>EMPTY PHRASE</a:t>
                      </a:r>
                      <a:endParaRPr lang="en-US" sz="11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FF0000"/>
                          </a:solidFill>
                          <a:effectLst/>
                        </a:rPr>
                        <a:t>EQUIVALENT</a:t>
                      </a:r>
                      <a:endParaRPr lang="en-US" sz="11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 majority of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most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 number of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many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270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accounted for by the fact that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as a consequence 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due to the fact that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 view of the fact that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 the reason that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 account 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 the basis 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 the grounds that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owing to the fact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because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 order of magnitude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ten times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are of the same opinion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agree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272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at the present (moment)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at this point in time                                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now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by means of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by, with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despite the fact that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although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during the course of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during, while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fewer in number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fewer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 the purpose of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has the capability of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having regard to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about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 conditions are such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 all cases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always, invariably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 close proximity to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near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 connection with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about, concerning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 my opinion it is not an unjustifiable assumption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 think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 order to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 the event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it is clear that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clearly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it is often the case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often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it is possible that the cause is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the cause may be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it is worth pointing out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note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it may, however, be noted that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lacked the ability to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could not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large numbers of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many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  <a:tr h="136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prior to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before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90445">
              <a:lnSpc>
                <a:spcPct val="100000"/>
              </a:lnSpc>
            </a:pP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36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6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Prin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8938" y="1837944"/>
            <a:ext cx="7007861" cy="46390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STEM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(I-STEM)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/>
              <a:t>Format posters </a:t>
            </a:r>
            <a:r>
              <a:rPr lang="en-US" sz="1600" dirty="0"/>
              <a:t>as 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 slides: 42w x 36h inches</a:t>
            </a:r>
          </a:p>
          <a:p>
            <a:r>
              <a:rPr lang="en-US" sz="1600" dirty="0" smtClean="0"/>
              <a:t>	Acceptable </a:t>
            </a:r>
            <a:r>
              <a:rPr lang="en-US" sz="1600" dirty="0"/>
              <a:t>formats are PowerPoint and PDF 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Mac </a:t>
            </a:r>
            <a:r>
              <a:rPr lang="en-US" sz="1600" dirty="0"/>
              <a:t>users, please save as pdf if </a:t>
            </a:r>
            <a:r>
              <a:rPr lang="en-US" sz="1600" dirty="0" smtClean="0"/>
              <a:t>possible</a:t>
            </a:r>
          </a:p>
          <a:p>
            <a:endParaRPr lang="en-US" sz="1600" dirty="0"/>
          </a:p>
          <a:p>
            <a:r>
              <a:rPr lang="en-US" sz="1600" dirty="0" smtClean="0"/>
              <a:t>Posters will only be accepted via email (NOT flash drives).  Email file to:</a:t>
            </a:r>
          </a:p>
          <a:p>
            <a:r>
              <a:rPr lang="en-US" sz="1600" dirty="0"/>
              <a:t>	</a:t>
            </a:r>
            <a:r>
              <a:rPr lang="en-US" sz="1600" u="sng" dirty="0">
                <a:hlinkClick r:id="rId2"/>
              </a:rPr>
              <a:t>posterprinting@stonybrook.edu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r>
              <a:rPr lang="en-US" sz="1600" dirty="0" smtClean="0"/>
              <a:t>You do not have to pay for printing.  Your name will be on a list of approved submissions – Indicate </a:t>
            </a:r>
            <a:r>
              <a:rPr lang="en-US" sz="1600" dirty="0"/>
              <a:t>to I-STEM staff </a:t>
            </a:r>
            <a:r>
              <a:rPr lang="en-US" sz="1600" dirty="0" smtClean="0"/>
              <a:t>that you are part of Stony Brook Pediatrics when you submit file for printing.</a:t>
            </a:r>
          </a:p>
          <a:p>
            <a:endParaRPr lang="en-US" sz="1600" dirty="0"/>
          </a:p>
          <a:p>
            <a:r>
              <a:rPr lang="en-US" sz="1600" dirty="0" smtClean="0"/>
              <a:t>For Poster Formatting Instructions, go to:</a:t>
            </a:r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www.stonybrook.edu/istem/poster_printing_services/index.php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Location of I-Stem:  In the </a:t>
            </a:r>
            <a:r>
              <a:rPr lang="en-US" sz="1600" dirty="0"/>
              <a:t>Life Sciences </a:t>
            </a:r>
            <a:r>
              <a:rPr lang="en-US" sz="1600" dirty="0" smtClean="0"/>
              <a:t>Building basement level, </a:t>
            </a:r>
            <a:r>
              <a:rPr lang="en-US" sz="1600" dirty="0"/>
              <a:t>Room 092 </a:t>
            </a:r>
            <a:r>
              <a:rPr lang="en-US" sz="1400" dirty="0"/>
              <a:t>(to the left when you go down the stairs or elevator from the lobby).</a:t>
            </a:r>
            <a:endParaRPr lang="en-US" sz="14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  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92262" y="1585913"/>
            <a:ext cx="5959473" cy="5124449"/>
          </a:xfrm>
          <a:custGeom>
            <a:avLst/>
            <a:gdLst/>
            <a:ahLst/>
            <a:cxnLst/>
            <a:rect l="l" t="t" r="r" b="b"/>
            <a:pathLst>
              <a:path w="5959473" h="5124449">
                <a:moveTo>
                  <a:pt x="0" y="0"/>
                </a:moveTo>
                <a:lnTo>
                  <a:pt x="5959473" y="0"/>
                </a:lnTo>
                <a:lnTo>
                  <a:pt x="5959473" y="5124449"/>
                </a:lnTo>
                <a:lnTo>
                  <a:pt x="0" y="51244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A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219200" y="304800"/>
            <a:ext cx="9525000" cy="5750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82415">
              <a:lnSpc>
                <a:spcPct val="100000"/>
              </a:lnSpc>
            </a:pPr>
            <a:r>
              <a:rPr lang="en-US" sz="3600" spc="-5" dirty="0" smtClean="0">
                <a:solidFill>
                  <a:srgbClr val="FFFFFF"/>
                </a:solidFill>
                <a:latin typeface="Arial"/>
                <a:cs typeface="Arial"/>
              </a:rPr>
              <a:t>Timeline to Research Day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535" y="1981200"/>
            <a:ext cx="579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April 17	     Poster Workshop</a:t>
            </a:r>
          </a:p>
          <a:p>
            <a:r>
              <a:rPr lang="en-US" dirty="0" smtClean="0"/>
              <a:t>April 24	     Two Minute Talk Workshop (10 – 11 am)</a:t>
            </a:r>
          </a:p>
          <a:p>
            <a:r>
              <a:rPr lang="en-US" dirty="0" smtClean="0"/>
              <a:t>May 10	      Send draft of poster to:</a:t>
            </a:r>
          </a:p>
          <a:p>
            <a:r>
              <a:rPr lang="en-US" dirty="0"/>
              <a:t>	</a:t>
            </a:r>
            <a:r>
              <a:rPr lang="en-US" dirty="0" smtClean="0"/>
              <a:t>      	Your Mentor</a:t>
            </a:r>
          </a:p>
          <a:p>
            <a:r>
              <a:rPr lang="en-US" dirty="0"/>
              <a:t>	 </a:t>
            </a:r>
            <a:r>
              <a:rPr lang="en-US" dirty="0" smtClean="0"/>
              <a:t>    	 Your RSOC Liaison</a:t>
            </a:r>
          </a:p>
          <a:p>
            <a:r>
              <a:rPr lang="en-US" dirty="0"/>
              <a:t>	</a:t>
            </a:r>
            <a:r>
              <a:rPr lang="en-US" dirty="0" smtClean="0"/>
              <a:t>       	(MJE)</a:t>
            </a:r>
          </a:p>
          <a:p>
            <a:r>
              <a:rPr lang="en-US" dirty="0" smtClean="0"/>
              <a:t>May 15	     Receive and incorporate edits</a:t>
            </a:r>
          </a:p>
          <a:p>
            <a:r>
              <a:rPr lang="en-US" dirty="0"/>
              <a:t>	</a:t>
            </a:r>
            <a:r>
              <a:rPr lang="en-US" dirty="0" smtClean="0"/>
              <a:t>     Get okay from your Mentor before printing</a:t>
            </a:r>
          </a:p>
          <a:p>
            <a:endParaRPr lang="en-US" dirty="0" smtClean="0"/>
          </a:p>
          <a:p>
            <a:r>
              <a:rPr lang="en-US" dirty="0" smtClean="0"/>
              <a:t>May 20-24   Poster </a:t>
            </a:r>
            <a:r>
              <a:rPr lang="en-US" dirty="0"/>
              <a:t>printing </a:t>
            </a:r>
            <a:r>
              <a:rPr lang="en-US" dirty="0" smtClean="0"/>
              <a:t>at I-STEM (Email file)</a:t>
            </a:r>
          </a:p>
          <a:p>
            <a:r>
              <a:rPr lang="en-US" dirty="0" smtClean="0"/>
              <a:t>May 28         All posters dropped off at T-11-069 (MJE Lab)</a:t>
            </a:r>
          </a:p>
          <a:p>
            <a:r>
              <a:rPr lang="en-US" dirty="0" smtClean="0"/>
              <a:t>May 29	    Research Day -  Present poster to judging panel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066800" y="228600"/>
            <a:ext cx="9677400" cy="5523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96715">
              <a:lnSpc>
                <a:spcPct val="100000"/>
              </a:lnSpc>
            </a:pPr>
            <a:r>
              <a:rPr lang="en-US" sz="3600" spc="-30" dirty="0" smtClean="0">
                <a:solidFill>
                  <a:srgbClr val="FFFFFF"/>
                </a:solidFill>
                <a:latin typeface="Arial"/>
                <a:cs typeface="Arial"/>
              </a:rPr>
              <a:t>What to Expect </a:t>
            </a:r>
            <a:br>
              <a:rPr lang="en-US" sz="3600" spc="-3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400" spc="-30" dirty="0" smtClean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lang="en-US" sz="2400" spc="-30" dirty="0" smtClean="0">
                <a:solidFill>
                  <a:srgbClr val="FFFFFF"/>
                </a:solidFill>
                <a:latin typeface="Arial"/>
                <a:cs typeface="Arial"/>
              </a:rPr>
              <a:t>on 2018 Research Day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295400"/>
            <a:ext cx="769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000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en-US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8:00 – 8:30	</a:t>
            </a:r>
            <a:r>
              <a:rPr lang="en-US" sz="10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Registration and Breakfast</a:t>
            </a: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– Theater Lobby      </a:t>
            </a:r>
          </a:p>
          <a:p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8:30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–-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Dr. Margaret Parker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Chair’s Opening Remark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- Dr. Carolyn Milana– Main Theater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8:40	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Keynote Address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Main Theater 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of Keynote Speaker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Dr. Andrew Lane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8:45– 9:35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Susan Furth, MD, PhD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Lessons Learned from the 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Chronic Kidney Disease in Children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Cohort Study” 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b="1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Platform Presentations</a:t>
            </a:r>
            <a:r>
              <a:rPr lang="en-US" sz="10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– Main Theater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b="1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Session 1 (9:40-10:10) 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9:40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of Invited Judges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Dr. Robert Parker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9:45 -10:10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Residents 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Platform Presentations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(Chair – Dr. Robert Woroniecki)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Joseph Cafone, MD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“US Adult University Rheumatologists Preferences and Knowledge Gaps Regarding the Care of Young Adults with Rheumatic Conditions”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Kathleen Murphy, DO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Rates of Blood Lead Screening and Barriers to Compliance in Stony Brook Primary Care </a:t>
            </a:r>
            <a:r>
              <a:rPr lang="en-US" sz="1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Pediatric 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Offices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10:15 – 10:30 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Coffee Bre</a:t>
            </a:r>
            <a:r>
              <a:rPr lang="en-US" sz="1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ak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  - Theater Lobby</a:t>
            </a:r>
          </a:p>
          <a:p>
            <a:r>
              <a:rPr lang="en-US" sz="1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Session 2 (10:35 – 11:20)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10:35- 10:50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PEDs Talks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(Introduced by Dr. Marian Evinger)   		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Daniela Feitosa, MD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“What Were We Thinking?”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Jennifer Lutz Cifuni, DO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“Dr. Patient: A Warrior”	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10:55 – 11:20 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Fellows Platform Presentations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(Chair – Dr. Janet Fischel)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Aderonke Adefisayo,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MD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“Reception &amp; Barriers to Long Acting Injectable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Antiretrovirals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(LA-ARV) for Pre-Exposure Prophylaxis (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) in Adolescents” 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Laura Stabin, MD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“Regional Tissue Oxygenation in Term Infants with Presumed Sepsis”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11:20 – 12:15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Poster Session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- Theater Lobby (Chair - Dr. Taly Glaubach)   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		Invited Judges plus Drs. Glaubach and Woroniecki   	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12:20 – 1:00	</a:t>
            </a:r>
            <a:r>
              <a:rPr lang="en-US" sz="10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Lunch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Zodiac </a:t>
            </a: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Gallery -Dr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. Furth to discuss her academic career path</a:t>
            </a:r>
          </a:p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Presentation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of Awards and Closing Remarks by Dr. Milana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593855" cy="62854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is how it all sorts out….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88990"/>
              </p:ext>
            </p:extLst>
          </p:nvPr>
        </p:nvGraphicFramePr>
        <p:xfrm>
          <a:off x="457201" y="2181771"/>
          <a:ext cx="8411726" cy="46762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8058"/>
                <a:gridCol w="1026280"/>
                <a:gridCol w="864854"/>
                <a:gridCol w="625591"/>
                <a:gridCol w="757717"/>
                <a:gridCol w="845325"/>
                <a:gridCol w="801376"/>
                <a:gridCol w="672122"/>
                <a:gridCol w="732440"/>
                <a:gridCol w="483921"/>
                <a:gridCol w="834042"/>
              </a:tblGrid>
              <a:tr h="661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TOPIC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Importance of Topic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Hypoth.-Driven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Methodol.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Sound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Meaningful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Results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Conveys Implications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Speaker Presence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Fielding Questions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Comments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RESIDENTS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TEAM 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9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J. Dunahay, MD, PGY-3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Changes in Growth Trajectory Z Scores Predict VLBW Growth Outcomes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9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S. Heathcote, MD, PGY-3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Obesity Ident. &amp; </a:t>
                      </a:r>
                      <a:r>
                        <a:rPr lang="en-US" sz="1000" dirty="0" err="1">
                          <a:effectLst/>
                        </a:rPr>
                        <a:t>Mgt</a:t>
                      </a:r>
                      <a:r>
                        <a:rPr lang="en-US" sz="1000" dirty="0">
                          <a:effectLst/>
                        </a:rPr>
                        <a:t> in the Outpatient Setting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K. Louie, MD, PGY-3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Improving High-Risk Clinic Compliance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9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 Shin, DO, PGY-3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Attrition Factors in Ped. Wt. Mgt. Ctr.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Parents </a:t>
                      </a:r>
                      <a:r>
                        <a:rPr lang="en-US" sz="1000" dirty="0" err="1">
                          <a:effectLst/>
                        </a:rPr>
                        <a:t>Perspect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D. Feitosa, MD, PGY-2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Riboflavin Transporter Deficiency (CR)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1" y="160565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RESIDENT POSTER PRESENTATIONS</a:t>
            </a:r>
            <a:r>
              <a:rPr lang="en-US" alt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           2	        3               4                 5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     Average     Good     Excellent  Outstanding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527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4635" y="3652348"/>
            <a:ext cx="2515235" cy="1122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3800" spc="105" dirty="0" smtClean="0">
                <a:solidFill>
                  <a:srgbClr val="015495"/>
                </a:solidFill>
                <a:latin typeface="Times New Roman"/>
                <a:cs typeface="Times New Roman"/>
              </a:rPr>
              <a:t>Stony</a:t>
            </a:r>
            <a:r>
              <a:rPr sz="3800" spc="-620" dirty="0" smtClean="0">
                <a:solidFill>
                  <a:srgbClr val="015495"/>
                </a:solidFill>
                <a:latin typeface="Times New Roman"/>
                <a:cs typeface="Times New Roman"/>
              </a:rPr>
              <a:t> </a:t>
            </a:r>
            <a:r>
              <a:rPr sz="3800" spc="35" dirty="0" smtClean="0">
                <a:solidFill>
                  <a:srgbClr val="015495"/>
                </a:solidFill>
                <a:latin typeface="Times New Roman"/>
                <a:cs typeface="Times New Roman"/>
              </a:rPr>
              <a:t>Brook</a:t>
            </a:r>
            <a:endParaRPr sz="3800">
              <a:latin typeface="Times New Roman"/>
              <a:cs typeface="Times New Roman"/>
            </a:endParaRPr>
          </a:p>
          <a:p>
            <a:pPr marL="25400" algn="ctr">
              <a:lnSpc>
                <a:spcPts val="4190"/>
              </a:lnSpc>
            </a:pPr>
            <a:r>
              <a:rPr sz="3900" spc="45" dirty="0" smtClean="0">
                <a:solidFill>
                  <a:srgbClr val="018064"/>
                </a:solidFill>
                <a:latin typeface="Times New Roman"/>
                <a:cs typeface="Times New Roman"/>
              </a:rPr>
              <a:t>Children's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09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Best of Luck!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82925">
              <a:lnSpc>
                <a:spcPct val="100000"/>
              </a:lnSpc>
            </a:pPr>
            <a:r>
              <a:rPr sz="3600" spc="-9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isual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Componen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39" y="1874520"/>
            <a:ext cx="7720965" cy="287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141313"/>
                </a:solidFill>
                <a:latin typeface="Arial"/>
                <a:cs typeface="Arial"/>
              </a:rPr>
              <a:t>Every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ima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ge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im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porta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nt.</a:t>
            </a:r>
            <a:endParaRPr sz="2000" dirty="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Images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should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legible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from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di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stance.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Clean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precise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images are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easy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see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unde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rstand.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harts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,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graphs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ta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bles</a:t>
            </a:r>
            <a:endParaRPr sz="2000" dirty="0">
              <a:latin typeface="Arial"/>
              <a:cs typeface="Arial"/>
            </a:endParaRPr>
          </a:p>
          <a:p>
            <a:pPr marL="368300" marR="451484">
              <a:lnSpc>
                <a:spcPts val="1910"/>
              </a:lnSpc>
              <a:spcBef>
                <a:spcPts val="370"/>
              </a:spcBef>
            </a:pPr>
            <a:r>
              <a:rPr sz="1600" dirty="0" smtClean="0">
                <a:solidFill>
                  <a:srgbClr val="141313"/>
                </a:solidFill>
                <a:latin typeface="Arial"/>
                <a:cs typeface="Arial"/>
              </a:rPr>
              <a:t>Excel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impo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rts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are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common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 If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impo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rt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problems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occu</a:t>
            </a:r>
            <a:r>
              <a:rPr sz="1600" spc="-9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save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image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pdf 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format, then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impo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rt to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PowerPoin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"/>
              </a:spcBef>
            </a:pPr>
            <a:endParaRPr sz="1200" dirty="0"/>
          </a:p>
          <a:p>
            <a:pPr marL="195580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lear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photographs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nd/or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illustrations</a:t>
            </a:r>
            <a:endParaRPr sz="2000" dirty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300"/>
              </a:spcBef>
            </a:pPr>
            <a:r>
              <a:rPr sz="1600" dirty="0" smtClean="0">
                <a:solidFill>
                  <a:srgbClr val="141313"/>
                </a:solidFill>
                <a:latin typeface="Arial"/>
                <a:cs typeface="Arial"/>
              </a:rPr>
              <a:t>Save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these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images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pdf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jpg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format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(300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dpi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recommended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).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39" y="5464901"/>
            <a:ext cx="7729220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899"/>
              </a:lnSpc>
            </a:pP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prin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ting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resul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ts,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original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pho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tograph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illu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stra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tion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should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12”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wide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300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dpi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 It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recommended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enlarge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these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images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download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low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resolu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tion images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(72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dpi)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from the Internet. </a:t>
            </a:r>
            <a:r>
              <a:rPr sz="1600" spc="-45" dirty="0" smtClean="0">
                <a:solidFill>
                  <a:srgbClr val="141313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isual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quali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ty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will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compromised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 If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image looks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blurred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when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impo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rted to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ste</a:t>
            </a:r>
            <a:r>
              <a:rPr sz="1600" spc="-9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will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prin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this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way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well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626" y="5164924"/>
            <a:ext cx="7814637" cy="0"/>
          </a:xfrm>
          <a:custGeom>
            <a:avLst/>
            <a:gdLst/>
            <a:ahLst/>
            <a:cxnLst/>
            <a:rect l="l" t="t" r="r" b="b"/>
            <a:pathLst>
              <a:path w="7814637">
                <a:moveTo>
                  <a:pt x="0" y="0"/>
                </a:moveTo>
                <a:lnTo>
                  <a:pt x="7814637" y="0"/>
                </a:lnTo>
              </a:path>
            </a:pathLst>
          </a:custGeom>
          <a:ln w="8712">
            <a:solidFill>
              <a:srgbClr val="1312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26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Dimensions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584" y="1874520"/>
            <a:ext cx="6660515" cy="629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2650">
              <a:lnSpc>
                <a:spcPct val="100000"/>
              </a:lnSpc>
            </a:pP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PowerPoint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tem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plates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prov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ide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d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are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both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 horizontal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42”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x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36”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ver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tical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36”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x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41313"/>
                </a:solidFill>
                <a:latin typeface="Arial"/>
                <a:cs typeface="Arial"/>
              </a:rPr>
              <a:t>42”</a:t>
            </a:r>
            <a:r>
              <a:rPr sz="20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ie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nta</a:t>
            </a:r>
            <a:r>
              <a:rPr sz="2000" b="1" spc="-10" dirty="0" smtClean="0">
                <a:solidFill>
                  <a:srgbClr val="141313"/>
                </a:solidFill>
                <a:latin typeface="Arial"/>
                <a:cs typeface="Arial"/>
              </a:rPr>
              <a:t>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289" y="5022595"/>
            <a:ext cx="5871210" cy="1317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spc="-15" dirty="0" smtClean="0">
                <a:solidFill>
                  <a:srgbClr val="141313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paper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available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for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prin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ting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dirty="0"/>
              <a:t>42 inches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7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indent="0" algn="ctr">
              <a:lnSpc>
                <a:spcPct val="100499"/>
              </a:lnSpc>
            </a:pPr>
            <a:r>
              <a:rPr sz="2000" i="1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te: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sters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more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than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42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inches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are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considerably more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expensive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to</a:t>
            </a:r>
            <a:r>
              <a:rPr sz="2000" i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141313"/>
                </a:solidFill>
                <a:latin typeface="Arial"/>
                <a:cs typeface="Arial"/>
              </a:rPr>
              <a:t>prin</a:t>
            </a:r>
            <a:r>
              <a:rPr sz="2000" i="1" spc="-10" dirty="0" smtClean="0">
                <a:solidFill>
                  <a:srgbClr val="141313"/>
                </a:solidFill>
                <a:latin typeface="Arial"/>
                <a:cs typeface="Arial"/>
              </a:rPr>
              <a:t>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098800"/>
            <a:ext cx="1981200" cy="1320800"/>
          </a:xfrm>
          <a:custGeom>
            <a:avLst/>
            <a:gdLst/>
            <a:ahLst/>
            <a:cxnLst/>
            <a:rect l="l" t="t" r="r" b="b"/>
            <a:pathLst>
              <a:path w="1981200" h="1320800">
                <a:moveTo>
                  <a:pt x="0" y="0"/>
                </a:moveTo>
                <a:lnTo>
                  <a:pt x="1981200" y="0"/>
                </a:lnTo>
                <a:lnTo>
                  <a:pt x="1981200" y="1320800"/>
                </a:lnTo>
                <a:lnTo>
                  <a:pt x="0" y="1320800"/>
                </a:lnTo>
                <a:lnTo>
                  <a:pt x="0" y="0"/>
                </a:lnTo>
                <a:close/>
              </a:path>
            </a:pathLst>
          </a:custGeom>
          <a:solidFill>
            <a:srgbClr val="ECD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5666" y="3601720"/>
            <a:ext cx="10547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141313"/>
                </a:solidFill>
                <a:latin typeface="Arial"/>
                <a:cs typeface="Arial"/>
              </a:rPr>
              <a:t>Horizon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30798" y="2743200"/>
            <a:ext cx="1320800" cy="1981200"/>
          </a:xfrm>
          <a:custGeom>
            <a:avLst/>
            <a:gdLst/>
            <a:ahLst/>
            <a:cxnLst/>
            <a:rect l="l" t="t" r="r" b="b"/>
            <a:pathLst>
              <a:path w="1320800" h="1981200">
                <a:moveTo>
                  <a:pt x="1320800" y="0"/>
                </a:moveTo>
                <a:lnTo>
                  <a:pt x="1320800" y="1981200"/>
                </a:lnTo>
                <a:lnTo>
                  <a:pt x="0" y="1981200"/>
                </a:lnTo>
                <a:lnTo>
                  <a:pt x="0" y="0"/>
                </a:lnTo>
                <a:lnTo>
                  <a:pt x="1320800" y="0"/>
                </a:lnTo>
                <a:close/>
              </a:path>
            </a:pathLst>
          </a:custGeom>
          <a:solidFill>
            <a:srgbClr val="ECD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6159" y="3550920"/>
            <a:ext cx="7753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14" dirty="0" smtClean="0">
                <a:solidFill>
                  <a:srgbClr val="141313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rtical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939" y="3042920"/>
            <a:ext cx="118364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Column 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7939" y="3714495"/>
            <a:ext cx="104648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Ab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stract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939" y="4298695"/>
            <a:ext cx="140271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Introdu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7939" y="4909820"/>
            <a:ext cx="1580515" cy="548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600" marR="12700" indent="-215900">
              <a:lnSpc>
                <a:spcPts val="2110"/>
              </a:lnSpc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Ma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terials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 Me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5170" y="3042920"/>
            <a:ext cx="118364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Column 2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1328" y="3714495"/>
            <a:ext cx="97028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Resul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2340" y="3042920"/>
            <a:ext cx="118364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Column 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2340" y="3714495"/>
            <a:ext cx="133921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Conclusion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2340" y="4298695"/>
            <a:ext cx="1771014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Li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terature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2340" y="4895595"/>
            <a:ext cx="219075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" indent="-182880">
              <a:lnSpc>
                <a:spcPct val="100000"/>
              </a:lnSpc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Acknowledgemen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54431" y="2971799"/>
            <a:ext cx="120534" cy="3595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4700" y="2997200"/>
            <a:ext cx="1" cy="3505199"/>
          </a:xfrm>
          <a:custGeom>
            <a:avLst/>
            <a:gdLst/>
            <a:ahLst/>
            <a:cxnLst/>
            <a:rect l="l" t="t" r="r" b="b"/>
            <a:pathLst>
              <a:path w="1" h="3505199">
                <a:moveTo>
                  <a:pt x="0" y="0"/>
                </a:moveTo>
                <a:lnTo>
                  <a:pt x="1" y="3505199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17" y="2971799"/>
            <a:ext cx="116378" cy="3595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3098" y="2997200"/>
            <a:ext cx="1" cy="3505199"/>
          </a:xfrm>
          <a:custGeom>
            <a:avLst/>
            <a:gdLst/>
            <a:ahLst/>
            <a:cxnLst/>
            <a:rect l="l" t="t" r="r" b="b"/>
            <a:pathLst>
              <a:path w="1" h="3505199">
                <a:moveTo>
                  <a:pt x="0" y="0"/>
                </a:moveTo>
                <a:lnTo>
                  <a:pt x="1" y="3505199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4899" y="2844800"/>
            <a:ext cx="6857998" cy="1"/>
          </a:xfrm>
          <a:custGeom>
            <a:avLst/>
            <a:gdLst/>
            <a:ahLst/>
            <a:cxnLst/>
            <a:rect l="l" t="t" r="r" b="b"/>
            <a:pathLst>
              <a:path w="6857998" h="1">
                <a:moveTo>
                  <a:pt x="0" y="0"/>
                </a:moveTo>
                <a:lnTo>
                  <a:pt x="6857998" y="1"/>
                </a:lnTo>
              </a:path>
            </a:pathLst>
          </a:custGeom>
          <a:ln w="25399">
            <a:solidFill>
              <a:srgbClr val="1A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53703" y="1823720"/>
            <a:ext cx="965835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b="1" dirty="0" smtClean="0">
                <a:solidFill>
                  <a:srgbClr val="141313"/>
                </a:solidFill>
                <a:latin typeface="Arial"/>
                <a:cs typeface="Arial"/>
              </a:rPr>
              <a:t>Header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marL="12700" marR="12700" indent="0" algn="ctr">
              <a:lnSpc>
                <a:spcPts val="1789"/>
              </a:lnSpc>
            </a:pPr>
            <a:r>
              <a:rPr sz="1800" spc="-7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tle Author(s)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966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Layou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1517" y="1849120"/>
            <a:ext cx="1083945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141313"/>
                </a:solidFill>
                <a:latin typeface="Arial"/>
                <a:cs typeface="Arial"/>
              </a:rPr>
              <a:t>CH </a:t>
            </a:r>
            <a:r>
              <a:rPr sz="2000" b="1" spc="-15" dirty="0" smtClean="0">
                <a:solidFill>
                  <a:srgbClr val="141313"/>
                </a:solidFill>
                <a:latin typeface="Arial"/>
                <a:cs typeface="Arial"/>
              </a:rPr>
              <a:t>Logo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3566" y="1849120"/>
            <a:ext cx="661035" cy="513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">
              <a:lnSpc>
                <a:spcPct val="100000"/>
              </a:lnSpc>
            </a:pPr>
            <a:r>
              <a:rPr sz="2000" b="1" spc="-20" dirty="0" smtClean="0">
                <a:solidFill>
                  <a:srgbClr val="141313"/>
                </a:solidFill>
                <a:latin typeface="Arial"/>
                <a:cs typeface="Arial"/>
              </a:rPr>
              <a:t>Logo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dirty="0" smtClean="0">
                <a:solidFill>
                  <a:srgbClr val="141313"/>
                </a:solidFill>
                <a:latin typeface="Arial"/>
                <a:cs typeface="Arial"/>
              </a:rPr>
              <a:t>(op</a:t>
            </a:r>
            <a:r>
              <a:rPr sz="1200" spc="-5" dirty="0" smtClean="0">
                <a:solidFill>
                  <a:srgbClr val="141313"/>
                </a:solidFill>
                <a:latin typeface="Arial"/>
                <a:cs typeface="Arial"/>
              </a:rPr>
              <a:t>tional)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600" y="1676401"/>
            <a:ext cx="8000997" cy="5029198"/>
          </a:xfrm>
          <a:custGeom>
            <a:avLst/>
            <a:gdLst/>
            <a:ahLst/>
            <a:cxnLst/>
            <a:rect l="l" t="t" r="r" b="b"/>
            <a:pathLst>
              <a:path w="8000997" h="5029198">
                <a:moveTo>
                  <a:pt x="0" y="0"/>
                </a:moveTo>
                <a:lnTo>
                  <a:pt x="8000997" y="0"/>
                </a:lnTo>
                <a:lnTo>
                  <a:pt x="8000997" y="5029198"/>
                </a:lnTo>
                <a:lnTo>
                  <a:pt x="0" y="50291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65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3359" y="3962399"/>
            <a:ext cx="1961080" cy="2454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4575" y="4181475"/>
            <a:ext cx="1898649" cy="2295524"/>
          </a:xfrm>
          <a:custGeom>
            <a:avLst/>
            <a:gdLst/>
            <a:ahLst/>
            <a:cxnLst/>
            <a:rect l="l" t="t" r="r" b="b"/>
            <a:pathLst>
              <a:path w="1898649" h="2295524">
                <a:moveTo>
                  <a:pt x="0" y="0"/>
                </a:moveTo>
                <a:lnTo>
                  <a:pt x="1898649" y="0"/>
                </a:lnTo>
                <a:lnTo>
                  <a:pt x="1898649" y="2295524"/>
                </a:lnTo>
                <a:lnTo>
                  <a:pt x="0" y="229552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C4C6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10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Componen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39" y="1874520"/>
            <a:ext cx="7858759" cy="4069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0" dirty="0" smtClean="0">
                <a:solidFill>
                  <a:srgbClr val="141313"/>
                </a:solidFill>
                <a:latin typeface="Arial"/>
                <a:cs typeface="Arial"/>
              </a:rPr>
              <a:t>T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itle: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Convey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issue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under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study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draw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passersby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ste</a:t>
            </a:r>
            <a:r>
              <a:rPr sz="1800" spc="-10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652780" lvl="1" indent="-182880">
              <a:spcBef>
                <a:spcPts val="225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Derive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from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hypo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thesi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652780" lvl="1" indent="-182880">
              <a:spcBef>
                <a:spcPts val="340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Should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grea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ter than two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line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9"/>
              </a:spcBef>
              <a:buClr>
                <a:srgbClr val="910A29"/>
              </a:buClr>
              <a:buFont typeface="Arial"/>
              <a:buChar char="•"/>
            </a:pPr>
            <a:endParaRPr sz="16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Intr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oduc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tion: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absolu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minimum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amoun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background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formation.</a:t>
            </a:r>
            <a:endParaRPr sz="1800" dirty="0">
              <a:latin typeface="Arial"/>
              <a:cs typeface="Arial"/>
            </a:endParaRPr>
          </a:p>
          <a:p>
            <a:pPr marL="652780" lvl="1" indent="-182880">
              <a:spcBef>
                <a:spcPts val="240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con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xt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study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draw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audience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52780" lvl="1" indent="-182880">
              <a:spcBef>
                <a:spcPts val="340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hypo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thesis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clearl</a:t>
            </a:r>
            <a:r>
              <a:rPr sz="1600" spc="-135" dirty="0" smtClean="0">
                <a:solidFill>
                  <a:srgbClr val="141313"/>
                </a:solidFill>
                <a:latin typeface="Arial"/>
                <a:cs typeface="Arial"/>
              </a:rPr>
              <a:t>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52780" lvl="1" indent="-182880">
              <a:spcBef>
                <a:spcPts val="240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Remembe</a:t>
            </a:r>
            <a:r>
              <a:rPr sz="1600" spc="-10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,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less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more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"/>
              </a:spcBef>
              <a:buClr>
                <a:srgbClr val="910A29"/>
              </a:buClr>
              <a:buFont typeface="Arial"/>
              <a:buChar char="•"/>
            </a:pPr>
            <a:endParaRPr sz="85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 marL="12700" marR="285750">
              <a:lnSpc>
                <a:spcPts val="211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Mater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ials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nd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Me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thods: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Briefly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describe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experimen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tal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procedure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s,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tient population,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ti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stical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analysi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s,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tc.</a:t>
            </a:r>
            <a:endParaRPr sz="1800" dirty="0">
              <a:latin typeface="Arial"/>
              <a:cs typeface="Arial"/>
            </a:endParaRPr>
          </a:p>
          <a:p>
            <a:pPr marL="652780" lvl="1" indent="-182880">
              <a:spcBef>
                <a:spcPts val="265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ction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may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omi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tted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su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fficient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tail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included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figure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/table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legend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101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Componen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752" y="1874520"/>
            <a:ext cx="8018780" cy="4754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141313"/>
                </a:solidFill>
                <a:latin typeface="Arial"/>
                <a:cs typeface="Arial"/>
              </a:rPr>
              <a:t>Res</a:t>
            </a: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ults: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Use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tables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figures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presen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finding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marL="647700" marR="12700" lvl="1" indent="-177800">
              <a:lnSpc>
                <a:spcPct val="102400"/>
              </a:lnSpc>
              <a:spcBef>
                <a:spcPts val="175"/>
              </a:spcBef>
              <a:buClr>
                <a:srgbClr val="910A29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Clinical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research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usually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begins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th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flow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cha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rt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describing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pa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tient recruitment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table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demographics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for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subje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cts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included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analysi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9"/>
              </a:spcBef>
              <a:buClr>
                <a:srgbClr val="910A29"/>
              </a:buClr>
              <a:buFont typeface="Arial"/>
              <a:buChar char="•"/>
            </a:pPr>
            <a:endParaRPr sz="16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6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 marL="12700" marR="152400">
              <a:lnSpc>
                <a:spcPts val="2110"/>
              </a:lnSpc>
            </a:pP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Conclusion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: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sta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te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significan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findings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study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and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relevance 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resul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ts.</a:t>
            </a:r>
            <a:endParaRPr sz="1800" dirty="0">
              <a:latin typeface="Arial"/>
              <a:cs typeface="Arial"/>
            </a:endParaRPr>
          </a:p>
          <a:p>
            <a:pPr marL="652145" lvl="1" indent="-182880">
              <a:spcBef>
                <a:spcPts val="265"/>
              </a:spcBef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Affirm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reje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ct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original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hypo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thesi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s.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endParaRPr lang="en-US" sz="1600" spc="-5" dirty="0" smtClean="0">
              <a:solidFill>
                <a:srgbClr val="141313"/>
              </a:solidFill>
              <a:latin typeface="Arial"/>
              <a:cs typeface="Arial"/>
            </a:endParaRPr>
          </a:p>
          <a:p>
            <a:pPr marL="652145" lvl="1" indent="-182880">
              <a:spcBef>
                <a:spcPts val="265"/>
              </a:spcBef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Discuss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future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dire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ctions.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0"/>
              </a:spcBef>
              <a:buClr>
                <a:srgbClr val="910A29"/>
              </a:buClr>
              <a:buFont typeface="Arial"/>
              <a:buChar char="•"/>
            </a:pPr>
            <a:endParaRPr sz="7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Literature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c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ite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d: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Stick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one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bibliography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format for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all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li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sted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re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ference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marL="652145" lvl="1" indent="-182880">
              <a:spcBef>
                <a:spcPts val="240"/>
              </a:spcBef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Limi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 the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bibliography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to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maximum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10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re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ference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pc="-10" dirty="0" smtClean="0">
                <a:solidFill>
                  <a:srgbClr val="141313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910A29"/>
              </a:buClr>
              <a:buFont typeface="Arial"/>
              <a:buChar char="•"/>
            </a:pPr>
            <a:endParaRPr sz="65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910A29"/>
              </a:buClr>
              <a:buFont typeface="Arial"/>
              <a:buChar char="•"/>
            </a:pPr>
            <a:endParaRPr sz="1000" dirty="0"/>
          </a:p>
          <a:p>
            <a:pPr marL="12700" marR="268605">
              <a:lnSpc>
                <a:spcPct val="102400"/>
              </a:lnSpc>
            </a:pPr>
            <a:r>
              <a:rPr sz="1800" b="1" spc="-10" dirty="0" smtClean="0">
                <a:solidFill>
                  <a:srgbClr val="141313"/>
                </a:solidFill>
                <a:latin typeface="Arial"/>
                <a:cs typeface="Arial"/>
              </a:rPr>
              <a:t>+/-</a:t>
            </a:r>
            <a:r>
              <a:rPr sz="1800" b="1" spc="-70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141313"/>
                </a:solidFill>
                <a:latin typeface="Arial"/>
                <a:cs typeface="Arial"/>
              </a:rPr>
              <a:t>Ack</a:t>
            </a:r>
            <a:r>
              <a:rPr sz="1800" b="1" spc="-15" dirty="0" smtClean="0">
                <a:solidFill>
                  <a:srgbClr val="141313"/>
                </a:solidFill>
                <a:latin typeface="Arial"/>
                <a:cs typeface="Arial"/>
              </a:rPr>
              <a:t>nowledgments:</a:t>
            </a:r>
            <a:r>
              <a:rPr sz="1800" b="1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Include the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names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all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people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who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helped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wi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 the work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bu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were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no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included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as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141313"/>
                </a:solidFill>
                <a:latin typeface="Arial"/>
                <a:cs typeface="Arial"/>
              </a:rPr>
              <a:t>au</a:t>
            </a:r>
            <a:r>
              <a:rPr sz="1800" spc="-5" dirty="0" smtClean="0">
                <a:solidFill>
                  <a:srgbClr val="141313"/>
                </a:solidFill>
                <a:latin typeface="Arial"/>
                <a:cs typeface="Arial"/>
              </a:rPr>
              <a:t>tho</a:t>
            </a:r>
            <a:r>
              <a:rPr sz="1800" spc="-10" dirty="0" smtClean="0">
                <a:solidFill>
                  <a:srgbClr val="141313"/>
                </a:solidFill>
                <a:latin typeface="Arial"/>
                <a:cs typeface="Arial"/>
              </a:rPr>
              <a:t>rs.</a:t>
            </a:r>
            <a:endParaRPr sz="1800" dirty="0">
              <a:latin typeface="Arial"/>
              <a:cs typeface="Arial"/>
            </a:endParaRPr>
          </a:p>
          <a:p>
            <a:pPr marL="652145" lvl="1" indent="-182880">
              <a:spcBef>
                <a:spcPts val="225"/>
              </a:spcBef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Li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sources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 funding.</a:t>
            </a:r>
            <a:endParaRPr sz="1600" dirty="0">
              <a:latin typeface="Arial"/>
              <a:cs typeface="Arial"/>
            </a:endParaRPr>
          </a:p>
          <a:p>
            <a:pPr marL="652145" lvl="1" indent="-182880">
              <a:spcBef>
                <a:spcPts val="340"/>
              </a:spcBef>
              <a:buClr>
                <a:srgbClr val="910A29"/>
              </a:buClr>
              <a:buFont typeface="Arial"/>
              <a:buChar char="•"/>
              <a:tabLst>
                <a:tab pos="194945" algn="l"/>
              </a:tabLst>
            </a:pP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Include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confli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ct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f </a:t>
            </a:r>
            <a:r>
              <a:rPr sz="1600" spc="0" dirty="0" smtClean="0">
                <a:solidFill>
                  <a:srgbClr val="141313"/>
                </a:solidFill>
                <a:latin typeface="Arial"/>
                <a:cs typeface="Arial"/>
              </a:rPr>
              <a:t>in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tere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141313"/>
                </a:solidFill>
                <a:latin typeface="Arial"/>
                <a:cs typeface="Arial"/>
              </a:rPr>
              <a:t>sta</a:t>
            </a:r>
            <a:r>
              <a:rPr sz="1600" spc="-5" dirty="0" smtClean="0">
                <a:solidFill>
                  <a:srgbClr val="141313"/>
                </a:solidFill>
                <a:latin typeface="Arial"/>
                <a:cs typeface="Arial"/>
              </a:rPr>
              <a:t>tement.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3896" y="434499"/>
            <a:ext cx="3405504" cy="575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3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3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Ready…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6412" y="2438400"/>
            <a:ext cx="5591173" cy="394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41633" y="1874520"/>
            <a:ext cx="546608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141313"/>
                </a:solidFill>
                <a:latin typeface="Arial"/>
                <a:cs typeface="Arial"/>
              </a:rPr>
              <a:t>Draw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a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rough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dra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ft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f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your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po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ste</a:t>
            </a:r>
            <a:r>
              <a:rPr sz="2000" spc="70" dirty="0" smtClean="0">
                <a:solidFill>
                  <a:srgbClr val="141313"/>
                </a:solidFill>
                <a:latin typeface="Arial"/>
                <a:cs typeface="Arial"/>
              </a:rPr>
              <a:t>r</a:t>
            </a:r>
            <a:r>
              <a:rPr sz="2000" spc="-40" dirty="0" smtClean="0">
                <a:solidFill>
                  <a:srgbClr val="141313"/>
                </a:solidFill>
                <a:latin typeface="Arial"/>
                <a:cs typeface="Arial"/>
              </a:rPr>
              <a:t>’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s</a:t>
            </a:r>
            <a:r>
              <a:rPr sz="2000" spc="-5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141313"/>
                </a:solidFill>
                <a:latin typeface="Arial"/>
                <a:cs typeface="Arial"/>
              </a:rPr>
              <a:t>componen</a:t>
            </a:r>
            <a:r>
              <a:rPr sz="2000" spc="-10" dirty="0" smtClean="0">
                <a:solidFill>
                  <a:srgbClr val="141313"/>
                </a:solidFill>
                <a:latin typeface="Arial"/>
                <a:cs typeface="Arial"/>
              </a:rPr>
              <a:t>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2211</Words>
  <Application>Microsoft Office PowerPoint</Application>
  <PresentationFormat>On-screen Show (4:3)</PresentationFormat>
  <Paragraphs>643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Wingdings</vt:lpstr>
      <vt:lpstr>Office Theme</vt:lpstr>
      <vt:lpstr>PowerPoint Poster Making 101</vt:lpstr>
      <vt:lpstr>Poster Considerations</vt:lpstr>
      <vt:lpstr>Word Count: under 500 words</vt:lpstr>
      <vt:lpstr>Visual Components</vt:lpstr>
      <vt:lpstr>Poster Dimensions</vt:lpstr>
      <vt:lpstr>Layout of Poster</vt:lpstr>
      <vt:lpstr>Poster Components</vt:lpstr>
      <vt:lpstr>Poster Components</vt:lpstr>
      <vt:lpstr>PowerPoint Presentation</vt:lpstr>
      <vt:lpstr>Download a Poster Template</vt:lpstr>
      <vt:lpstr>Horizontal Poster Options</vt:lpstr>
      <vt:lpstr>Vertical Poster Options</vt:lpstr>
      <vt:lpstr>Choose a Poster Template</vt:lpstr>
      <vt:lpstr>SBCH Color Palette</vt:lpstr>
      <vt:lpstr>SBCH Theme Colors</vt:lpstr>
      <vt:lpstr>Theme Color Palette Percentages</vt:lpstr>
      <vt:lpstr>RGB Color Palette</vt:lpstr>
      <vt:lpstr>Font Recommendation</vt:lpstr>
      <vt:lpstr>Font Color Options</vt:lpstr>
      <vt:lpstr>Font: Helvetica</vt:lpstr>
      <vt:lpstr>Replace Fonts to Helvetica</vt:lpstr>
      <vt:lpstr>Font Sizes</vt:lpstr>
      <vt:lpstr>Colors: Can you read me now?</vt:lpstr>
      <vt:lpstr>Working in Excel</vt:lpstr>
      <vt:lpstr>Working in Excel</vt:lpstr>
      <vt:lpstr>Edit Charts, Graphs and Tables</vt:lpstr>
      <vt:lpstr>What is Edit Existing and Convert?</vt:lpstr>
      <vt:lpstr>Convert Images with Fill Color</vt:lpstr>
      <vt:lpstr>Convert Images with Chart Styles</vt:lpstr>
      <vt:lpstr>Charts</vt:lpstr>
      <vt:lpstr>Graphs</vt:lpstr>
      <vt:lpstr>Figures</vt:lpstr>
      <vt:lpstr>How to Crop an Image</vt:lpstr>
      <vt:lpstr>As You’re Putting It All Together</vt:lpstr>
      <vt:lpstr>Getting Your Poster Printed</vt:lpstr>
      <vt:lpstr>Timeline to Research Day</vt:lpstr>
      <vt:lpstr>What to Expect  Based on 2018 Research Day</vt:lpstr>
      <vt:lpstr>This is how it all sorts out….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Poster Making 101</dc:title>
  <dc:creator>Evinger, Marian</dc:creator>
  <cp:lastModifiedBy>Evinger, Marian</cp:lastModifiedBy>
  <cp:revision>10</cp:revision>
  <dcterms:created xsi:type="dcterms:W3CDTF">2016-04-04T15:03:36Z</dcterms:created>
  <dcterms:modified xsi:type="dcterms:W3CDTF">2019-04-16T20:05:22Z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2015-03-13T00:00:00Z</vt:filetime>
  </property>
  <property fmtid="{D5CDD505-2E9C-101B-9397-08002B2CF9AE}" pid="3" name="LastSaved">
    <vt:filetime>2016-04-04T00:00:00Z</vt:filetime>
  </property>
</Properties>
</file>