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Economica"/>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5.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Economica-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Economica-italic.fntdata"/><Relationship Id="rId14" Type="http://schemas.openxmlformats.org/officeDocument/2006/relationships/slide" Target="slides/slide9.xml"/><Relationship Id="rId36" Type="http://schemas.openxmlformats.org/officeDocument/2006/relationships/font" Target="fonts/Economica-bold.fntdata"/><Relationship Id="rId17" Type="http://schemas.openxmlformats.org/officeDocument/2006/relationships/slide" Target="slides/slide12.xml"/><Relationship Id="rId39" Type="http://schemas.openxmlformats.org/officeDocument/2006/relationships/font" Target="fonts/OpenSans-regular.fntdata"/><Relationship Id="rId16" Type="http://schemas.openxmlformats.org/officeDocument/2006/relationships/slide" Target="slides/slide11.xml"/><Relationship Id="rId38" Type="http://schemas.openxmlformats.org/officeDocument/2006/relationships/font" Target="fonts/Economica-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9c1f899f25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9c1f899f25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a9e396cb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a9e396cb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a9e396cbf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a9e396cbf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8bd15f80d6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bd15f80d6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ab0551df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ab0551df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c1f899f2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c1f899f2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9c1f899f2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9c1f899f2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9c1f899f2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9c1f899f2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9c1f899f2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9c1f899f2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9c1f899f2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9c1f899f2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8bd15f80d6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8bd15f80d6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9c1f899f25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9c1f899f2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9c1f899f25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9c1f899f25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9c1f899f2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9c1f899f2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9c1f899f25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9c1f899f25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a6c168ce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a6c168ce0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8c2088978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8c2088978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8bd15f80d6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8bd15f80d6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8bd15f80d6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8bd15f80d6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8bd15f80d6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8bd15f80d6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8bd15f80d6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8bd15f80d6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90352d5d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90352d5d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a38859d6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a38859d6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bd15f80d6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bd15f80d6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bd15f80d6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bd15f80d6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bd15f80d6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bd15f80d6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8bd15f80d6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bd15f80d6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9c1f899f2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9c1f899f2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mailto:xristos.gaglias@stonybrook.edu" TargetMode="Externa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0.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mailto:xristos.gaglias@stonybrook.edu" TargetMode="External"/><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2095500" y="919500"/>
            <a:ext cx="4953000" cy="384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300"/>
              <a:t>Stony Brook </a:t>
            </a:r>
            <a:endParaRPr sz="3300"/>
          </a:p>
          <a:p>
            <a:pPr indent="0" lvl="0" marL="0" rtl="0" algn="ctr">
              <a:spcBef>
                <a:spcPts val="0"/>
              </a:spcBef>
              <a:spcAft>
                <a:spcPts val="0"/>
              </a:spcAft>
              <a:buNone/>
            </a:pPr>
            <a:r>
              <a:rPr lang="en" sz="3300"/>
              <a:t>Sports Medicine </a:t>
            </a:r>
            <a:endParaRPr sz="3300"/>
          </a:p>
          <a:p>
            <a:pPr indent="0" lvl="0" marL="0" rtl="0" algn="ctr">
              <a:spcBef>
                <a:spcPts val="0"/>
              </a:spcBef>
              <a:spcAft>
                <a:spcPts val="0"/>
              </a:spcAft>
              <a:buNone/>
            </a:pPr>
            <a:r>
              <a:rPr lang="en" sz="1200"/>
              <a:t>Department of Orthopaedics </a:t>
            </a:r>
            <a:endParaRPr sz="1200"/>
          </a:p>
          <a:p>
            <a:pPr indent="0" lvl="0" marL="0" rtl="0" algn="ctr">
              <a:spcBef>
                <a:spcPts val="0"/>
              </a:spcBef>
              <a:spcAft>
                <a:spcPts val="0"/>
              </a:spcAft>
              <a:buNone/>
            </a:pPr>
            <a:r>
              <a:t/>
            </a:r>
            <a:endParaRPr sz="1300"/>
          </a:p>
          <a:p>
            <a:pPr indent="0" lvl="0" marL="0" rtl="0" algn="ctr">
              <a:spcBef>
                <a:spcPts val="0"/>
              </a:spcBef>
              <a:spcAft>
                <a:spcPts val="0"/>
              </a:spcAft>
              <a:buNone/>
            </a:pPr>
            <a:r>
              <a:rPr b="1" lang="en" sz="3400"/>
              <a:t>A Hands-on approach </a:t>
            </a:r>
            <a:endParaRPr b="1" sz="3400"/>
          </a:p>
          <a:p>
            <a:pPr indent="0" lvl="0" marL="0" rtl="0" algn="ctr">
              <a:spcBef>
                <a:spcPts val="0"/>
              </a:spcBef>
              <a:spcAft>
                <a:spcPts val="0"/>
              </a:spcAft>
              <a:buNone/>
            </a:pPr>
            <a:r>
              <a:rPr b="1" lang="en" sz="3400"/>
              <a:t>to ACL Prevention </a:t>
            </a:r>
            <a:endParaRPr b="1" sz="3400"/>
          </a:p>
          <a:p>
            <a:pPr indent="0" lvl="0" marL="0" rtl="0" algn="ctr">
              <a:spcBef>
                <a:spcPts val="0"/>
              </a:spcBef>
              <a:spcAft>
                <a:spcPts val="0"/>
              </a:spcAft>
              <a:buNone/>
            </a:pPr>
            <a:r>
              <a:rPr b="1" lang="en" sz="3400"/>
              <a:t>in Female Athletes  </a:t>
            </a:r>
            <a:endParaRPr sz="3500"/>
          </a:p>
          <a:p>
            <a:pPr indent="0" lvl="0" marL="0" rtl="0" algn="ctr">
              <a:spcBef>
                <a:spcPts val="0"/>
              </a:spcBef>
              <a:spcAft>
                <a:spcPts val="0"/>
              </a:spcAft>
              <a:buNone/>
            </a:pPr>
            <a:r>
              <a:rPr lang="en" sz="1200"/>
              <a:t>November 17</a:t>
            </a:r>
            <a:r>
              <a:rPr lang="en" sz="1200"/>
              <a:t>, 2020</a:t>
            </a:r>
            <a:br>
              <a:rPr lang="en" sz="1200"/>
            </a:br>
            <a:r>
              <a:rPr lang="en" sz="1000"/>
              <a:t>7pm</a:t>
            </a:r>
            <a:endParaRPr sz="1000"/>
          </a:p>
          <a:p>
            <a:pPr indent="0" lvl="0" marL="0" rtl="0" algn="ctr">
              <a:spcBef>
                <a:spcPts val="0"/>
              </a:spcBef>
              <a:spcAft>
                <a:spcPts val="0"/>
              </a:spcAft>
              <a:buNone/>
            </a:pPr>
            <a:r>
              <a:t/>
            </a:r>
            <a:endParaRPr sz="3600"/>
          </a:p>
        </p:txBody>
      </p:sp>
      <p:sp>
        <p:nvSpPr>
          <p:cNvPr id="63" name="Google Shape;63;p13"/>
          <p:cNvSpPr txBox="1"/>
          <p:nvPr>
            <p:ph idx="1" type="subTitle"/>
          </p:nvPr>
        </p:nvSpPr>
        <p:spPr>
          <a:xfrm>
            <a:off x="162725" y="4449375"/>
            <a:ext cx="8686800" cy="62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500"/>
              <a:t>The 10th Annual Stony Brook Sports Medicine Webinar series brought to you by Stony Brook University &amp; The Women’s Sports Medicine Center. </a:t>
            </a:r>
            <a:br>
              <a:rPr lang="en" sz="1500"/>
            </a:br>
            <a:r>
              <a:rPr lang="en" sz="1500"/>
              <a:t>Thank you for joining us this evening, we will begin shortly.</a:t>
            </a:r>
            <a:endParaRPr sz="1600"/>
          </a:p>
        </p:txBody>
      </p:sp>
      <p:pic>
        <p:nvPicPr>
          <p:cNvPr id="64" name="Google Shape;64;p13"/>
          <p:cNvPicPr preferRelativeResize="0"/>
          <p:nvPr/>
        </p:nvPicPr>
        <p:blipFill>
          <a:blip r:embed="rId3">
            <a:alphaModFix/>
          </a:blip>
          <a:stretch>
            <a:fillRect/>
          </a:stretch>
        </p:blipFill>
        <p:spPr>
          <a:xfrm>
            <a:off x="74575" y="39200"/>
            <a:ext cx="4001168" cy="701400"/>
          </a:xfrm>
          <a:prstGeom prst="rect">
            <a:avLst/>
          </a:prstGeom>
          <a:noFill/>
          <a:ln>
            <a:noFill/>
          </a:ln>
        </p:spPr>
      </p:pic>
      <p:sp>
        <p:nvSpPr>
          <p:cNvPr id="65" name="Google Shape;65;p13"/>
          <p:cNvSpPr txBox="1"/>
          <p:nvPr/>
        </p:nvSpPr>
        <p:spPr>
          <a:xfrm>
            <a:off x="5172850" y="5710650"/>
            <a:ext cx="3823500" cy="62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66" name="Google Shape;66;p13"/>
          <p:cNvPicPr preferRelativeResize="0"/>
          <p:nvPr/>
        </p:nvPicPr>
        <p:blipFill>
          <a:blip r:embed="rId4">
            <a:alphaModFix/>
          </a:blip>
          <a:stretch>
            <a:fillRect/>
          </a:stretch>
        </p:blipFill>
        <p:spPr>
          <a:xfrm>
            <a:off x="707075" y="1922650"/>
            <a:ext cx="1344675" cy="1344675"/>
          </a:xfrm>
          <a:prstGeom prst="rect">
            <a:avLst/>
          </a:prstGeom>
          <a:noFill/>
          <a:ln>
            <a:noFill/>
          </a:ln>
        </p:spPr>
      </p:pic>
      <p:pic>
        <p:nvPicPr>
          <p:cNvPr id="67" name="Google Shape;67;p13"/>
          <p:cNvPicPr preferRelativeResize="0"/>
          <p:nvPr/>
        </p:nvPicPr>
        <p:blipFill>
          <a:blip r:embed="rId4">
            <a:alphaModFix/>
          </a:blip>
          <a:stretch>
            <a:fillRect/>
          </a:stretch>
        </p:blipFill>
        <p:spPr>
          <a:xfrm flipH="1">
            <a:off x="7048500" y="1968925"/>
            <a:ext cx="1344675" cy="1344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Presenters: </a:t>
            </a:r>
            <a:endParaRPr/>
          </a:p>
        </p:txBody>
      </p:sp>
      <p:sp>
        <p:nvSpPr>
          <p:cNvPr id="133" name="Google Shape;133;p22"/>
          <p:cNvSpPr txBox="1"/>
          <p:nvPr>
            <p:ph idx="1" type="body"/>
          </p:nvPr>
        </p:nvSpPr>
        <p:spPr>
          <a:xfrm>
            <a:off x="311700" y="1225225"/>
            <a:ext cx="38403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George Greene</a:t>
            </a:r>
            <a:br>
              <a:rPr lang="en"/>
            </a:br>
            <a:r>
              <a:rPr lang="en"/>
              <a:t>- Associate Athletic Director of High Performance and Competitive Success</a:t>
            </a:r>
            <a:br>
              <a:rPr lang="en"/>
            </a:br>
            <a:r>
              <a:rPr lang="en"/>
              <a:t>Stony Brook University Athletics</a:t>
            </a:r>
            <a:endParaRPr/>
          </a:p>
          <a:p>
            <a:pPr indent="0" lvl="0" marL="0" rtl="0" algn="l">
              <a:spcBef>
                <a:spcPts val="1600"/>
              </a:spcBef>
              <a:spcAft>
                <a:spcPts val="1600"/>
              </a:spcAft>
              <a:buNone/>
            </a:pPr>
            <a:r>
              <a:rPr b="1" lang="en"/>
              <a:t>BJ Ercolino</a:t>
            </a:r>
            <a:br>
              <a:rPr lang="en"/>
            </a:br>
            <a:r>
              <a:rPr lang="en"/>
              <a:t>- Associate Athletic Trainer</a:t>
            </a:r>
            <a:br>
              <a:rPr lang="en"/>
            </a:br>
            <a:r>
              <a:rPr lang="en"/>
              <a:t>Stony Brook University Athletics</a:t>
            </a:r>
            <a:endParaRPr/>
          </a:p>
        </p:txBody>
      </p:sp>
      <p:pic>
        <p:nvPicPr>
          <p:cNvPr id="134" name="Google Shape;134;p22"/>
          <p:cNvPicPr preferRelativeResize="0"/>
          <p:nvPr/>
        </p:nvPicPr>
        <p:blipFill>
          <a:blip r:embed="rId3">
            <a:alphaModFix/>
          </a:blip>
          <a:stretch>
            <a:fillRect/>
          </a:stretch>
        </p:blipFill>
        <p:spPr>
          <a:xfrm>
            <a:off x="4027012" y="1493901"/>
            <a:ext cx="2729476" cy="1690250"/>
          </a:xfrm>
          <a:prstGeom prst="rect">
            <a:avLst/>
          </a:prstGeom>
          <a:noFill/>
          <a:ln>
            <a:noFill/>
          </a:ln>
        </p:spPr>
      </p:pic>
      <p:pic>
        <p:nvPicPr>
          <p:cNvPr id="135" name="Google Shape;135;p22"/>
          <p:cNvPicPr preferRelativeResize="0"/>
          <p:nvPr/>
        </p:nvPicPr>
        <p:blipFill>
          <a:blip r:embed="rId4">
            <a:alphaModFix/>
          </a:blip>
          <a:stretch>
            <a:fillRect/>
          </a:stretch>
        </p:blipFill>
        <p:spPr>
          <a:xfrm>
            <a:off x="5010925" y="3247250"/>
            <a:ext cx="957800" cy="1305225"/>
          </a:xfrm>
          <a:prstGeom prst="rect">
            <a:avLst/>
          </a:prstGeom>
          <a:noFill/>
          <a:ln>
            <a:noFill/>
          </a:ln>
        </p:spPr>
      </p:pic>
      <p:pic>
        <p:nvPicPr>
          <p:cNvPr id="136" name="Google Shape;136;p22"/>
          <p:cNvPicPr preferRelativeResize="0"/>
          <p:nvPr/>
        </p:nvPicPr>
        <p:blipFill>
          <a:blip r:embed="rId5">
            <a:alphaModFix/>
          </a:blip>
          <a:stretch>
            <a:fillRect/>
          </a:stretch>
        </p:blipFill>
        <p:spPr>
          <a:xfrm>
            <a:off x="77400" y="4461600"/>
            <a:ext cx="538125" cy="538125"/>
          </a:xfrm>
          <a:prstGeom prst="rect">
            <a:avLst/>
          </a:prstGeom>
          <a:noFill/>
          <a:ln>
            <a:noFill/>
          </a:ln>
        </p:spPr>
      </p:pic>
      <p:pic>
        <p:nvPicPr>
          <p:cNvPr id="137" name="Google Shape;137;p22"/>
          <p:cNvPicPr preferRelativeResize="0"/>
          <p:nvPr/>
        </p:nvPicPr>
        <p:blipFill>
          <a:blip r:embed="rId6">
            <a:alphaModFix/>
          </a:blip>
          <a:stretch>
            <a:fillRect/>
          </a:stretch>
        </p:blipFill>
        <p:spPr>
          <a:xfrm>
            <a:off x="5520325" y="96225"/>
            <a:ext cx="3528549" cy="1334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George Greene</a:t>
            </a:r>
            <a:endParaRPr/>
          </a:p>
        </p:txBody>
      </p:sp>
      <p:sp>
        <p:nvSpPr>
          <p:cNvPr id="143" name="Google Shape;143;p23"/>
          <p:cNvSpPr txBox="1"/>
          <p:nvPr>
            <p:ph idx="1" type="body"/>
          </p:nvPr>
        </p:nvSpPr>
        <p:spPr>
          <a:xfrm>
            <a:off x="3217125" y="899625"/>
            <a:ext cx="5615100" cy="367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30202"/>
                </a:solidFill>
                <a:highlight>
                  <a:srgbClr val="FFFFFF"/>
                </a:highlight>
                <a:latin typeface="Arial"/>
                <a:ea typeface="Arial"/>
                <a:cs typeface="Arial"/>
                <a:sym typeface="Arial"/>
              </a:rPr>
              <a:t>George Greene serves as associate athletic director of high performance and competitive success with Stony Brook Athletics.</a:t>
            </a:r>
            <a:endParaRPr sz="1200">
              <a:solidFill>
                <a:srgbClr val="030202"/>
              </a:solidFill>
              <a:highlight>
                <a:srgbClr val="FFFFFF"/>
              </a:highlight>
              <a:latin typeface="Arial"/>
              <a:ea typeface="Arial"/>
              <a:cs typeface="Arial"/>
              <a:sym typeface="Arial"/>
            </a:endParaRPr>
          </a:p>
          <a:p>
            <a:pPr indent="0" lvl="0" marL="0" rtl="0" algn="l">
              <a:spcBef>
                <a:spcPts val="1600"/>
              </a:spcBef>
              <a:spcAft>
                <a:spcPts val="0"/>
              </a:spcAft>
              <a:buNone/>
            </a:pPr>
            <a:r>
              <a:rPr lang="en" sz="1200">
                <a:solidFill>
                  <a:srgbClr val="030202"/>
                </a:solidFill>
                <a:highlight>
                  <a:srgbClr val="FFFFFF"/>
                </a:highlight>
                <a:latin typeface="Arial"/>
                <a:ea typeface="Arial"/>
                <a:cs typeface="Arial"/>
                <a:sym typeface="Arial"/>
              </a:rPr>
              <a:t>Greene oversees all aspects of athletic performance, performance nutrition and sports science. He also partners with coaches and administrators to identify opportunities to achieve sustained competitive success. He extensively works with the men’s basketball and football programs.</a:t>
            </a:r>
            <a:endParaRPr sz="1200">
              <a:solidFill>
                <a:srgbClr val="030202"/>
              </a:solidFill>
              <a:highlight>
                <a:srgbClr val="FFFFFF"/>
              </a:highlight>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030202"/>
                </a:solidFill>
                <a:highlight>
                  <a:srgbClr val="FFFFFF"/>
                </a:highlight>
                <a:latin typeface="Arial"/>
                <a:ea typeface="Arial"/>
                <a:cs typeface="Arial"/>
                <a:sym typeface="Arial"/>
              </a:rPr>
              <a:t>Greene is a graduate of Springfield College with a degree in applied exercise science. He holds a master’s degree through Fort Hays State University in health and human performance.</a:t>
            </a:r>
            <a:endParaRPr sz="1200">
              <a:solidFill>
                <a:srgbClr val="030202"/>
              </a:solidFill>
              <a:highlight>
                <a:srgbClr val="FFFFFF"/>
              </a:highlight>
              <a:latin typeface="Arial"/>
              <a:ea typeface="Arial"/>
              <a:cs typeface="Arial"/>
              <a:sym typeface="Arial"/>
            </a:endParaRPr>
          </a:p>
          <a:p>
            <a:pPr indent="0" lvl="0" marL="0" rtl="0" algn="l">
              <a:spcBef>
                <a:spcPts val="1600"/>
              </a:spcBef>
              <a:spcAft>
                <a:spcPts val="1600"/>
              </a:spcAft>
              <a:buNone/>
            </a:pPr>
            <a:r>
              <a:rPr lang="en" sz="1200">
                <a:solidFill>
                  <a:srgbClr val="030202"/>
                </a:solidFill>
                <a:highlight>
                  <a:srgbClr val="FFFFFF"/>
                </a:highlight>
                <a:latin typeface="Arial"/>
                <a:ea typeface="Arial"/>
                <a:cs typeface="Arial"/>
                <a:sym typeface="Arial"/>
              </a:rPr>
              <a:t>Greene is a certified strength and conditioning specialist (CSCS) and a registered strength and conditioning coach with distinction (RSCC*D) through the NSCA, a certified specialist in sports nutrition through the ISSA, a certified sports performance coach through USAW, a corrective exercise specialist (CES) through NASM, and is CPR/AED certified through the American Red Cross.</a:t>
            </a:r>
            <a:endParaRPr sz="1200">
              <a:solidFill>
                <a:srgbClr val="030202"/>
              </a:solidFill>
              <a:highlight>
                <a:srgbClr val="FFFFFF"/>
              </a:highlight>
              <a:latin typeface="Arial"/>
              <a:ea typeface="Arial"/>
              <a:cs typeface="Arial"/>
              <a:sym typeface="Arial"/>
            </a:endParaRPr>
          </a:p>
        </p:txBody>
      </p:sp>
      <p:pic>
        <p:nvPicPr>
          <p:cNvPr id="144" name="Google Shape;144;p23"/>
          <p:cNvPicPr preferRelativeResize="0"/>
          <p:nvPr/>
        </p:nvPicPr>
        <p:blipFill>
          <a:blip r:embed="rId3">
            <a:alphaModFix/>
          </a:blip>
          <a:stretch>
            <a:fillRect/>
          </a:stretch>
        </p:blipFill>
        <p:spPr>
          <a:xfrm>
            <a:off x="1002675" y="1544999"/>
            <a:ext cx="1793975" cy="2347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Barbara-Jean “BJ” Ercolino </a:t>
            </a:r>
            <a:endParaRPr/>
          </a:p>
        </p:txBody>
      </p:sp>
      <p:sp>
        <p:nvSpPr>
          <p:cNvPr id="150" name="Google Shape;150;p24"/>
          <p:cNvSpPr txBox="1"/>
          <p:nvPr>
            <p:ph idx="1" type="body"/>
          </p:nvPr>
        </p:nvSpPr>
        <p:spPr>
          <a:xfrm>
            <a:off x="3315000" y="1420775"/>
            <a:ext cx="55173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30202"/>
                </a:solidFill>
                <a:highlight>
                  <a:srgbClr val="FFFFFF"/>
                </a:highlight>
                <a:latin typeface="Arial"/>
                <a:ea typeface="Arial"/>
                <a:cs typeface="Arial"/>
                <a:sym typeface="Arial"/>
              </a:rPr>
              <a:t>Barbara-Jean "BJ" </a:t>
            </a:r>
            <a:r>
              <a:rPr lang="en" sz="1200">
                <a:solidFill>
                  <a:srgbClr val="030202"/>
                </a:solidFill>
                <a:highlight>
                  <a:srgbClr val="FFFFFF"/>
                </a:highlight>
                <a:latin typeface="Arial"/>
                <a:ea typeface="Arial"/>
                <a:cs typeface="Arial"/>
                <a:sym typeface="Arial"/>
              </a:rPr>
              <a:t>Ercolino began at Stony Brook as an assistant athletic trainer in September 2006. Ercolino earned her bachelor's degree in athletic training from High Point University in May 2003. She completed her master's degree in educational psychology and physical education at the University of Arizona in May 2005.</a:t>
            </a:r>
            <a:endParaRPr sz="1200">
              <a:solidFill>
                <a:srgbClr val="030202"/>
              </a:solidFill>
              <a:highlight>
                <a:srgbClr val="FFFFFF"/>
              </a:highlight>
              <a:latin typeface="Arial"/>
              <a:ea typeface="Arial"/>
              <a:cs typeface="Arial"/>
              <a:sym typeface="Arial"/>
            </a:endParaRPr>
          </a:p>
          <a:p>
            <a:pPr indent="0" lvl="0" marL="0" rtl="0" algn="l">
              <a:spcBef>
                <a:spcPts val="1600"/>
              </a:spcBef>
              <a:spcAft>
                <a:spcPts val="1600"/>
              </a:spcAft>
              <a:buNone/>
            </a:pPr>
            <a:r>
              <a:rPr lang="en" sz="1200">
                <a:solidFill>
                  <a:srgbClr val="030202"/>
                </a:solidFill>
                <a:highlight>
                  <a:srgbClr val="FFFFFF"/>
                </a:highlight>
                <a:latin typeface="Arial"/>
                <a:ea typeface="Arial"/>
                <a:cs typeface="Arial"/>
                <a:sym typeface="Arial"/>
              </a:rPr>
              <a:t>Ercolino serves as head athletic trainer for Stony Brook's football and women's lacrosse teams. She is responsible for the overall maintenance and operation of the athletic training room, including designing and implementing rehabilitation programs for injured student-athletes. Ercolino is also the primary insurance coordinator. In addition, she is an adjunct instructor and an approved clinical instructor in Stony Brook's Athletic Training Education Program (ATEP).</a:t>
            </a:r>
            <a:endParaRPr sz="1200">
              <a:solidFill>
                <a:srgbClr val="030202"/>
              </a:solidFill>
              <a:highlight>
                <a:srgbClr val="FFFFFF"/>
              </a:highlight>
              <a:latin typeface="Arial"/>
              <a:ea typeface="Arial"/>
              <a:cs typeface="Arial"/>
              <a:sym typeface="Arial"/>
            </a:endParaRPr>
          </a:p>
        </p:txBody>
      </p:sp>
      <p:pic>
        <p:nvPicPr>
          <p:cNvPr id="151" name="Google Shape;151;p24"/>
          <p:cNvPicPr preferRelativeResize="0"/>
          <p:nvPr/>
        </p:nvPicPr>
        <p:blipFill>
          <a:blip r:embed="rId3">
            <a:alphaModFix/>
          </a:blip>
          <a:stretch>
            <a:fillRect/>
          </a:stretch>
        </p:blipFill>
        <p:spPr>
          <a:xfrm>
            <a:off x="934700" y="1578000"/>
            <a:ext cx="1861950" cy="2485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1681050" y="577025"/>
            <a:ext cx="6084300" cy="321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100"/>
              <a:t>Questions</a:t>
            </a:r>
            <a:endParaRPr sz="5100"/>
          </a:p>
          <a:p>
            <a:pPr indent="0" lvl="0" marL="0" rtl="0" algn="ctr">
              <a:spcBef>
                <a:spcPts val="0"/>
              </a:spcBef>
              <a:spcAft>
                <a:spcPts val="0"/>
              </a:spcAft>
              <a:buNone/>
            </a:pPr>
            <a:r>
              <a:rPr lang="en" sz="3000"/>
              <a:t>You can type your questions in the chat box at any time throughout this meeting. We will have time dedicated after the presentation to answer questions.  </a:t>
            </a:r>
            <a:endParaRPr sz="3000"/>
          </a:p>
        </p:txBody>
      </p:sp>
      <p:pic>
        <p:nvPicPr>
          <p:cNvPr id="157" name="Google Shape;157;p25"/>
          <p:cNvPicPr preferRelativeResize="0"/>
          <p:nvPr/>
        </p:nvPicPr>
        <p:blipFill>
          <a:blip r:embed="rId3">
            <a:alphaModFix/>
          </a:blip>
          <a:stretch>
            <a:fillRect/>
          </a:stretch>
        </p:blipFill>
        <p:spPr>
          <a:xfrm>
            <a:off x="6859450" y="4614675"/>
            <a:ext cx="2196500" cy="385050"/>
          </a:xfrm>
          <a:prstGeom prst="rect">
            <a:avLst/>
          </a:prstGeom>
          <a:noFill/>
          <a:ln>
            <a:noFill/>
          </a:ln>
        </p:spPr>
      </p:pic>
      <p:sp>
        <p:nvSpPr>
          <p:cNvPr id="158" name="Google Shape;158;p25"/>
          <p:cNvSpPr txBox="1"/>
          <p:nvPr/>
        </p:nvSpPr>
        <p:spPr>
          <a:xfrm>
            <a:off x="515325" y="4315013"/>
            <a:ext cx="60843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Economica"/>
                <a:ea typeface="Economica"/>
                <a:cs typeface="Economica"/>
                <a:sym typeface="Economica"/>
              </a:rPr>
              <a:t>10th Annual Stony Brook Sports Medicine Update; </a:t>
            </a:r>
            <a:endParaRPr sz="1800">
              <a:solidFill>
                <a:schemeClr val="dk1"/>
              </a:solidFill>
              <a:latin typeface="Economica"/>
              <a:ea typeface="Economica"/>
              <a:cs typeface="Economica"/>
              <a:sym typeface="Economica"/>
            </a:endParaRPr>
          </a:p>
          <a:p>
            <a:pPr indent="0" lvl="0" marL="0" rtl="0" algn="ctr">
              <a:spcBef>
                <a:spcPts val="0"/>
              </a:spcBef>
              <a:spcAft>
                <a:spcPts val="0"/>
              </a:spcAft>
              <a:buClr>
                <a:schemeClr val="dk1"/>
              </a:buClr>
              <a:buSzPts val="1100"/>
              <a:buFont typeface="Arial"/>
              <a:buNone/>
            </a:pPr>
            <a:r>
              <a:rPr lang="en" sz="1800">
                <a:solidFill>
                  <a:schemeClr val="dk1"/>
                </a:solidFill>
                <a:latin typeface="Economica"/>
                <a:ea typeface="Economica"/>
                <a:cs typeface="Economica"/>
                <a:sym typeface="Economica"/>
              </a:rPr>
              <a:t>A Hands-On Approach to ACL Prevention in Female Athletes</a:t>
            </a:r>
            <a:endParaRPr sz="1800">
              <a:solidFill>
                <a:schemeClr val="dk1"/>
              </a:solidFill>
              <a:latin typeface="Economica"/>
              <a:ea typeface="Economica"/>
              <a:cs typeface="Economica"/>
              <a:sym typeface="Economica"/>
            </a:endParaRPr>
          </a:p>
        </p:txBody>
      </p:sp>
      <p:pic>
        <p:nvPicPr>
          <p:cNvPr id="159" name="Google Shape;159;p25"/>
          <p:cNvPicPr preferRelativeResize="0"/>
          <p:nvPr/>
        </p:nvPicPr>
        <p:blipFill>
          <a:blip r:embed="rId4">
            <a:alphaModFix/>
          </a:blip>
          <a:stretch>
            <a:fillRect/>
          </a:stretch>
        </p:blipFill>
        <p:spPr>
          <a:xfrm>
            <a:off x="77400" y="4461600"/>
            <a:ext cx="538125" cy="538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311700" y="14910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Women’s Sports Medicine Center</a:t>
            </a:r>
            <a:endParaRPr/>
          </a:p>
        </p:txBody>
      </p:sp>
      <p:sp>
        <p:nvSpPr>
          <p:cNvPr id="165" name="Google Shape;165;p26"/>
          <p:cNvSpPr txBox="1"/>
          <p:nvPr>
            <p:ph idx="1" type="body"/>
          </p:nvPr>
        </p:nvSpPr>
        <p:spPr>
          <a:xfrm>
            <a:off x="311700" y="1039875"/>
            <a:ext cx="8520600" cy="134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200">
                <a:solidFill>
                  <a:srgbClr val="333333"/>
                </a:solidFill>
                <a:highlight>
                  <a:srgbClr val="FFFFFF"/>
                </a:highlight>
                <a:latin typeface="Verdana"/>
                <a:ea typeface="Verdana"/>
                <a:cs typeface="Verdana"/>
                <a:sym typeface="Verdana"/>
              </a:rPr>
              <a:t>The Women's Sports Medicine Center, the first of its kind in Suffolk County, is a division of the award-winning Department of Orthopaedics at Stony Brook University Hospital. The center focuses on treating and preventing sports-, performance- and exercise-related injuries among girls and women through a multidisciplinary approach utilizing the expertise of our mostly female staff of physicians, many of whom were athletes themselves.  </a:t>
            </a:r>
            <a:endParaRPr/>
          </a:p>
        </p:txBody>
      </p:sp>
      <p:pic>
        <p:nvPicPr>
          <p:cNvPr id="166" name="Google Shape;166;p26"/>
          <p:cNvPicPr preferRelativeResize="0"/>
          <p:nvPr/>
        </p:nvPicPr>
        <p:blipFill>
          <a:blip r:embed="rId3">
            <a:alphaModFix/>
          </a:blip>
          <a:stretch>
            <a:fillRect/>
          </a:stretch>
        </p:blipFill>
        <p:spPr>
          <a:xfrm>
            <a:off x="2496050" y="2236675"/>
            <a:ext cx="4151875" cy="2722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James Penna, MD</a:t>
            </a:r>
            <a:endParaRPr/>
          </a:p>
        </p:txBody>
      </p:sp>
      <p:sp>
        <p:nvSpPr>
          <p:cNvPr id="172" name="Google Shape;172;p27"/>
          <p:cNvSpPr txBox="1"/>
          <p:nvPr>
            <p:ph idx="1" type="body"/>
          </p:nvPr>
        </p:nvSpPr>
        <p:spPr>
          <a:xfrm>
            <a:off x="311700" y="1225225"/>
            <a:ext cx="56700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333333"/>
                </a:solidFill>
                <a:highlight>
                  <a:schemeClr val="lt1"/>
                </a:highlight>
                <a:latin typeface="Verdana"/>
                <a:ea typeface="Verdana"/>
                <a:cs typeface="Verdana"/>
                <a:sym typeface="Verdana"/>
              </a:rPr>
              <a:t>James Penna, MD is the Chief of our Sports Medicine Service and Team Physician for the Stony Brook University Seawolves Athletic Program. He has worked in the department of orthopaedics for over 20 years. He is the Vice Chair and Residency Program Director. Dr. Penna’s clinical practice focuses on the care of the injured athlete with emphasis on the Shoulder, Knee, and Elbow. He treats athletes of all ages from kids to seniors. </a:t>
            </a:r>
            <a:endParaRPr sz="1300">
              <a:solidFill>
                <a:srgbClr val="333333"/>
              </a:solidFill>
              <a:highlight>
                <a:schemeClr val="lt1"/>
              </a:highlight>
              <a:latin typeface="Verdana"/>
              <a:ea typeface="Verdana"/>
              <a:cs typeface="Verdana"/>
              <a:sym typeface="Verdana"/>
            </a:endParaRPr>
          </a:p>
          <a:p>
            <a:pPr indent="0" lvl="0" marL="0" rtl="0" algn="l">
              <a:spcBef>
                <a:spcPts val="0"/>
              </a:spcBef>
              <a:spcAft>
                <a:spcPts val="0"/>
              </a:spcAft>
              <a:buNone/>
            </a:pPr>
            <a:r>
              <a:t/>
            </a:r>
            <a:endParaRPr sz="1300">
              <a:solidFill>
                <a:srgbClr val="333333"/>
              </a:solidFill>
              <a:highlight>
                <a:schemeClr val="lt1"/>
              </a:highlight>
              <a:latin typeface="Verdana"/>
              <a:ea typeface="Verdana"/>
              <a:cs typeface="Verdana"/>
              <a:sym typeface="Verdana"/>
            </a:endParaRPr>
          </a:p>
          <a:p>
            <a:pPr indent="0" lvl="0" marL="0" rtl="0" algn="l">
              <a:spcBef>
                <a:spcPts val="2600"/>
              </a:spcBef>
              <a:spcAft>
                <a:spcPts val="0"/>
              </a:spcAft>
              <a:buClr>
                <a:schemeClr val="dk1"/>
              </a:buClr>
              <a:buSzPts val="1100"/>
              <a:buFont typeface="Arial"/>
              <a:buNone/>
            </a:pPr>
            <a:r>
              <a:rPr b="1" lang="en" sz="1600">
                <a:solidFill>
                  <a:srgbClr val="333333"/>
                </a:solidFill>
                <a:highlight>
                  <a:srgbClr val="FFFFFF"/>
                </a:highlight>
                <a:latin typeface="Arial"/>
                <a:ea typeface="Arial"/>
                <a:cs typeface="Arial"/>
                <a:sym typeface="Arial"/>
              </a:rPr>
              <a:t>Education and Training</a:t>
            </a:r>
            <a:endParaRPr b="1" sz="1600">
              <a:solidFill>
                <a:srgbClr val="333333"/>
              </a:solidFill>
              <a:highlight>
                <a:srgbClr val="FFFFFF"/>
              </a:highlight>
              <a:latin typeface="Arial"/>
              <a:ea typeface="Arial"/>
              <a:cs typeface="Arial"/>
              <a:sym typeface="Arial"/>
            </a:endParaRPr>
          </a:p>
          <a:p>
            <a:pPr indent="0" lvl="0" marL="520700" rtl="0" algn="l">
              <a:spcBef>
                <a:spcPts val="60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Medical School: </a:t>
            </a:r>
            <a:r>
              <a:rPr lang="en" sz="700">
                <a:solidFill>
                  <a:srgbClr val="333333"/>
                </a:solidFill>
                <a:highlight>
                  <a:srgbClr val="FFFFFF"/>
                </a:highlight>
                <a:latin typeface="Verdana"/>
                <a:ea typeface="Verdana"/>
                <a:cs typeface="Verdana"/>
                <a:sym typeface="Verdana"/>
              </a:rPr>
              <a:t>SUNY @ Brooklyn/Downstate</a:t>
            </a:r>
            <a:endParaRPr sz="700">
              <a:solidFill>
                <a:srgbClr val="333333"/>
              </a:solidFill>
              <a:highlight>
                <a:srgbClr val="FFFFFF"/>
              </a:highlight>
              <a:latin typeface="Verdana"/>
              <a:ea typeface="Verdana"/>
              <a:cs typeface="Verdana"/>
              <a:sym typeface="Verdana"/>
            </a:endParaRPr>
          </a:p>
          <a:p>
            <a:pPr indent="0" lvl="0" marL="520700" rtl="0" algn="l">
              <a:spcBef>
                <a:spcPts val="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Residency: </a:t>
            </a:r>
            <a:r>
              <a:rPr lang="en" sz="700">
                <a:solidFill>
                  <a:srgbClr val="333333"/>
                </a:solidFill>
                <a:highlight>
                  <a:srgbClr val="FFFFFF"/>
                </a:highlight>
                <a:latin typeface="Verdana"/>
                <a:ea typeface="Verdana"/>
                <a:cs typeface="Verdana"/>
                <a:sym typeface="Verdana"/>
              </a:rPr>
              <a:t>SUNY @ Stony Brook, Orthopaedic Surgery</a:t>
            </a:r>
            <a:endParaRPr sz="700">
              <a:solidFill>
                <a:srgbClr val="333333"/>
              </a:solidFill>
              <a:highlight>
                <a:srgbClr val="FFFFFF"/>
              </a:highlight>
              <a:latin typeface="Verdana"/>
              <a:ea typeface="Verdana"/>
              <a:cs typeface="Verdana"/>
              <a:sym typeface="Verdana"/>
            </a:endParaRPr>
          </a:p>
          <a:p>
            <a:pPr indent="0" lvl="0" marL="520700" rtl="0" algn="l">
              <a:spcBef>
                <a:spcPts val="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Residency: </a:t>
            </a:r>
            <a:r>
              <a:rPr lang="en" sz="700">
                <a:solidFill>
                  <a:srgbClr val="333333"/>
                </a:solidFill>
                <a:highlight>
                  <a:srgbClr val="FFFFFF"/>
                </a:highlight>
                <a:latin typeface="Verdana"/>
                <a:ea typeface="Verdana"/>
                <a:cs typeface="Verdana"/>
                <a:sym typeface="Verdana"/>
              </a:rPr>
              <a:t>SUNY @ Stony Brook, Surgery</a:t>
            </a:r>
            <a:endParaRPr sz="700">
              <a:solidFill>
                <a:srgbClr val="333333"/>
              </a:solidFill>
              <a:highlight>
                <a:srgbClr val="FFFFFF"/>
              </a:highlight>
              <a:latin typeface="Verdana"/>
              <a:ea typeface="Verdana"/>
              <a:cs typeface="Verdana"/>
              <a:sym typeface="Verdana"/>
            </a:endParaRPr>
          </a:p>
          <a:p>
            <a:pPr indent="0" lvl="0" marL="520700" rtl="0" algn="l">
              <a:spcBef>
                <a:spcPts val="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Fellowship: </a:t>
            </a:r>
            <a:r>
              <a:rPr lang="en" sz="700">
                <a:solidFill>
                  <a:srgbClr val="333333"/>
                </a:solidFill>
                <a:highlight>
                  <a:srgbClr val="FFFFFF"/>
                </a:highlight>
                <a:latin typeface="Verdana"/>
                <a:ea typeface="Verdana"/>
                <a:cs typeface="Verdana"/>
                <a:sym typeface="Verdana"/>
              </a:rPr>
              <a:t>Northwell Health - Lenox Hill Hospital, Sports Medicine</a:t>
            </a:r>
            <a:endParaRPr sz="700">
              <a:solidFill>
                <a:srgbClr val="333333"/>
              </a:solidFill>
              <a:highlight>
                <a:srgbClr val="FFFFFF"/>
              </a:highlight>
              <a:latin typeface="Verdana"/>
              <a:ea typeface="Verdana"/>
              <a:cs typeface="Verdana"/>
              <a:sym typeface="Verdana"/>
            </a:endParaRPr>
          </a:p>
          <a:p>
            <a:pPr indent="0" lvl="0" marL="0" rtl="0" algn="l">
              <a:spcBef>
                <a:spcPts val="0"/>
              </a:spcBef>
              <a:spcAft>
                <a:spcPts val="1600"/>
              </a:spcAft>
              <a:buNone/>
            </a:pPr>
            <a:r>
              <a:t/>
            </a:r>
            <a:endParaRPr/>
          </a:p>
        </p:txBody>
      </p:sp>
      <p:pic>
        <p:nvPicPr>
          <p:cNvPr id="173" name="Google Shape;173;p27"/>
          <p:cNvPicPr preferRelativeResize="0"/>
          <p:nvPr/>
        </p:nvPicPr>
        <p:blipFill>
          <a:blip r:embed="rId3">
            <a:alphaModFix/>
          </a:blip>
          <a:stretch>
            <a:fillRect/>
          </a:stretch>
        </p:blipFill>
        <p:spPr>
          <a:xfrm>
            <a:off x="6604325" y="1225225"/>
            <a:ext cx="1814950" cy="2624325"/>
          </a:xfrm>
          <a:prstGeom prst="rect">
            <a:avLst/>
          </a:prstGeom>
          <a:noFill/>
          <a:ln>
            <a:noFill/>
          </a:ln>
        </p:spPr>
      </p:pic>
      <p:pic>
        <p:nvPicPr>
          <p:cNvPr id="174" name="Google Shape;174;p27"/>
          <p:cNvPicPr preferRelativeResize="0"/>
          <p:nvPr/>
        </p:nvPicPr>
        <p:blipFill>
          <a:blip r:embed="rId4">
            <a:alphaModFix/>
          </a:blip>
          <a:stretch>
            <a:fillRect/>
          </a:stretch>
        </p:blipFill>
        <p:spPr>
          <a:xfrm>
            <a:off x="6859450" y="4614675"/>
            <a:ext cx="2196500" cy="385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Kristin Hopkins, MD</a:t>
            </a:r>
            <a:endParaRPr/>
          </a:p>
        </p:txBody>
      </p:sp>
      <p:sp>
        <p:nvSpPr>
          <p:cNvPr id="180" name="Google Shape;180;p28"/>
          <p:cNvSpPr txBox="1"/>
          <p:nvPr>
            <p:ph idx="1" type="body"/>
          </p:nvPr>
        </p:nvSpPr>
        <p:spPr>
          <a:xfrm>
            <a:off x="311700" y="1225225"/>
            <a:ext cx="5838900" cy="35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rgbClr val="333333"/>
                </a:solidFill>
                <a:highlight>
                  <a:srgbClr val="FFFFFF"/>
                </a:highlight>
                <a:latin typeface="Verdana"/>
                <a:ea typeface="Verdana"/>
                <a:cs typeface="Verdana"/>
                <a:sym typeface="Verdana"/>
              </a:rPr>
              <a:t>Kristin T. Hopkins, M.D. is a fellowship trained orthopaedic surgeon specializing in sports medicine. She joined the Stony Brook team after completing her fellowship in Sports at Lenox Hill in Manhattan. Prior to that she did her residency at Montefiore Medical Center in the Bronx. Dr. Hopkins received her medical degree from SUNY Downstate and her undergraduate degree from Georgetown University, where she played Division 1 Field Hockey and was Dr. Paulus' teammate! </a:t>
            </a:r>
            <a:endParaRPr sz="1300">
              <a:solidFill>
                <a:srgbClr val="333333"/>
              </a:solidFill>
              <a:highlight>
                <a:srgbClr val="FFFFFF"/>
              </a:highlight>
              <a:latin typeface="Verdana"/>
              <a:ea typeface="Verdana"/>
              <a:cs typeface="Verdana"/>
              <a:sym typeface="Verdana"/>
            </a:endParaRPr>
          </a:p>
          <a:p>
            <a:pPr indent="0" lvl="0" marL="0" rtl="0" algn="l">
              <a:spcBef>
                <a:spcPts val="0"/>
              </a:spcBef>
              <a:spcAft>
                <a:spcPts val="0"/>
              </a:spcAft>
              <a:buNone/>
            </a:pPr>
            <a:r>
              <a:rPr lang="en" sz="1300">
                <a:solidFill>
                  <a:srgbClr val="333333"/>
                </a:solidFill>
                <a:highlight>
                  <a:srgbClr val="FFFFFF"/>
                </a:highlight>
                <a:latin typeface="Verdana"/>
                <a:ea typeface="Verdana"/>
                <a:cs typeface="Verdana"/>
                <a:sym typeface="Verdana"/>
              </a:rPr>
              <a:t>Dr. Hopkins is very excited to be heading the Women’s Sports Center and is really looking forward to being a part of this unique care team.</a:t>
            </a:r>
            <a:r>
              <a:rPr b="1" lang="en" sz="1300">
                <a:solidFill>
                  <a:srgbClr val="333333"/>
                </a:solidFill>
                <a:highlight>
                  <a:srgbClr val="FFFFFF"/>
                </a:highlight>
                <a:latin typeface="Arial"/>
                <a:ea typeface="Arial"/>
                <a:cs typeface="Arial"/>
                <a:sym typeface="Arial"/>
              </a:rPr>
              <a:t> </a:t>
            </a:r>
            <a:br>
              <a:rPr b="1" lang="en" sz="1300">
                <a:solidFill>
                  <a:srgbClr val="333333"/>
                </a:solidFill>
                <a:highlight>
                  <a:srgbClr val="FFFFFF"/>
                </a:highlight>
                <a:latin typeface="Arial"/>
                <a:ea typeface="Arial"/>
                <a:cs typeface="Arial"/>
                <a:sym typeface="Arial"/>
              </a:rPr>
            </a:br>
            <a:br>
              <a:rPr b="1" lang="en" sz="1300">
                <a:solidFill>
                  <a:srgbClr val="333333"/>
                </a:solidFill>
                <a:highlight>
                  <a:srgbClr val="FFFFFF"/>
                </a:highlight>
                <a:latin typeface="Arial"/>
                <a:ea typeface="Arial"/>
                <a:cs typeface="Arial"/>
                <a:sym typeface="Arial"/>
              </a:rPr>
            </a:br>
            <a:r>
              <a:rPr b="1" lang="en" sz="1500">
                <a:solidFill>
                  <a:srgbClr val="333333"/>
                </a:solidFill>
                <a:highlight>
                  <a:srgbClr val="FFFFFF"/>
                </a:highlight>
                <a:latin typeface="Arial"/>
                <a:ea typeface="Arial"/>
                <a:cs typeface="Arial"/>
                <a:sym typeface="Arial"/>
              </a:rPr>
              <a:t>Education and Training</a:t>
            </a:r>
            <a:endParaRPr b="1" sz="1500">
              <a:solidFill>
                <a:srgbClr val="333333"/>
              </a:solidFill>
              <a:highlight>
                <a:srgbClr val="FFFFFF"/>
              </a:highlight>
              <a:latin typeface="Arial"/>
              <a:ea typeface="Arial"/>
              <a:cs typeface="Arial"/>
              <a:sym typeface="Arial"/>
            </a:endParaRPr>
          </a:p>
          <a:p>
            <a:pPr indent="0" lvl="0" marL="520700" rtl="0" algn="l">
              <a:spcBef>
                <a:spcPts val="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Medical School: </a:t>
            </a:r>
            <a:r>
              <a:rPr lang="en" sz="700">
                <a:solidFill>
                  <a:srgbClr val="333333"/>
                </a:solidFill>
                <a:highlight>
                  <a:srgbClr val="FFFFFF"/>
                </a:highlight>
                <a:latin typeface="Verdana"/>
                <a:ea typeface="Verdana"/>
                <a:cs typeface="Verdana"/>
                <a:sym typeface="Verdana"/>
              </a:rPr>
              <a:t>SUNY Downstate College of Medicine</a:t>
            </a:r>
            <a:endParaRPr sz="700">
              <a:solidFill>
                <a:srgbClr val="333333"/>
              </a:solidFill>
              <a:highlight>
                <a:srgbClr val="FFFFFF"/>
              </a:highlight>
              <a:latin typeface="Verdana"/>
              <a:ea typeface="Verdana"/>
              <a:cs typeface="Verdana"/>
              <a:sym typeface="Verdana"/>
            </a:endParaRPr>
          </a:p>
          <a:p>
            <a:pPr indent="0" lvl="0" marL="520700" rtl="0" algn="l">
              <a:spcBef>
                <a:spcPts val="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Residency: </a:t>
            </a:r>
            <a:r>
              <a:rPr lang="en" sz="700">
                <a:solidFill>
                  <a:srgbClr val="333333"/>
                </a:solidFill>
                <a:highlight>
                  <a:srgbClr val="FFFFFF"/>
                </a:highlight>
                <a:latin typeface="Verdana"/>
                <a:ea typeface="Verdana"/>
                <a:cs typeface="Verdana"/>
                <a:sym typeface="Verdana"/>
              </a:rPr>
              <a:t>Montefiore Medical Center, Albert Einstein COM, Orthopaedic Surgery</a:t>
            </a:r>
            <a:endParaRPr sz="700">
              <a:solidFill>
                <a:srgbClr val="333333"/>
              </a:solidFill>
              <a:highlight>
                <a:srgbClr val="FFFFFF"/>
              </a:highlight>
              <a:latin typeface="Verdana"/>
              <a:ea typeface="Verdana"/>
              <a:cs typeface="Verdana"/>
              <a:sym typeface="Verdana"/>
            </a:endParaRPr>
          </a:p>
          <a:p>
            <a:pPr indent="0" lvl="0" marL="520700" rtl="0" algn="l">
              <a:spcBef>
                <a:spcPts val="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Fellowship: </a:t>
            </a:r>
            <a:r>
              <a:rPr lang="en" sz="700">
                <a:solidFill>
                  <a:srgbClr val="333333"/>
                </a:solidFill>
                <a:highlight>
                  <a:srgbClr val="FFFFFF"/>
                </a:highlight>
                <a:latin typeface="Verdana"/>
                <a:ea typeface="Verdana"/>
                <a:cs typeface="Verdana"/>
                <a:sym typeface="Verdana"/>
              </a:rPr>
              <a:t>Northwell - Lenox Hill Hospital, Sports Medicine</a:t>
            </a:r>
            <a:endParaRPr sz="700">
              <a:solidFill>
                <a:srgbClr val="333333"/>
              </a:solidFill>
              <a:highlight>
                <a:srgbClr val="FFFFFF"/>
              </a:highlight>
              <a:latin typeface="Verdana"/>
              <a:ea typeface="Verdana"/>
              <a:cs typeface="Verdana"/>
              <a:sym typeface="Verdana"/>
            </a:endParaRPr>
          </a:p>
          <a:p>
            <a:pPr indent="0" lvl="0" marL="0" rtl="0" algn="l">
              <a:spcBef>
                <a:spcPts val="0"/>
              </a:spcBef>
              <a:spcAft>
                <a:spcPts val="0"/>
              </a:spcAft>
              <a:buNone/>
            </a:pPr>
            <a:r>
              <a:t/>
            </a:r>
            <a:endParaRPr sz="1300">
              <a:solidFill>
                <a:srgbClr val="333333"/>
              </a:solidFill>
              <a:highlight>
                <a:srgbClr val="FFFFFF"/>
              </a:highlight>
              <a:latin typeface="Verdana"/>
              <a:ea typeface="Verdana"/>
              <a:cs typeface="Verdana"/>
              <a:sym typeface="Verdana"/>
            </a:endParaRPr>
          </a:p>
        </p:txBody>
      </p:sp>
      <p:pic>
        <p:nvPicPr>
          <p:cNvPr id="181" name="Google Shape;181;p28"/>
          <p:cNvPicPr preferRelativeResize="0"/>
          <p:nvPr/>
        </p:nvPicPr>
        <p:blipFill>
          <a:blip r:embed="rId3">
            <a:alphaModFix/>
          </a:blip>
          <a:stretch>
            <a:fillRect/>
          </a:stretch>
        </p:blipFill>
        <p:spPr>
          <a:xfrm>
            <a:off x="6399600" y="1652576"/>
            <a:ext cx="2180050" cy="2398050"/>
          </a:xfrm>
          <a:prstGeom prst="rect">
            <a:avLst/>
          </a:prstGeom>
          <a:noFill/>
          <a:ln>
            <a:noFill/>
          </a:ln>
        </p:spPr>
      </p:pic>
      <p:pic>
        <p:nvPicPr>
          <p:cNvPr id="182" name="Google Shape;182;p28"/>
          <p:cNvPicPr preferRelativeResize="0"/>
          <p:nvPr/>
        </p:nvPicPr>
        <p:blipFill>
          <a:blip r:embed="rId4">
            <a:alphaModFix/>
          </a:blip>
          <a:stretch>
            <a:fillRect/>
          </a:stretch>
        </p:blipFill>
        <p:spPr>
          <a:xfrm>
            <a:off x="6859450" y="4614675"/>
            <a:ext cx="2196500" cy="385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Stuart Cherney, MD</a:t>
            </a:r>
            <a:endParaRPr/>
          </a:p>
        </p:txBody>
      </p:sp>
      <p:sp>
        <p:nvSpPr>
          <p:cNvPr id="188" name="Google Shape;188;p29"/>
          <p:cNvSpPr txBox="1"/>
          <p:nvPr>
            <p:ph idx="1" type="body"/>
          </p:nvPr>
        </p:nvSpPr>
        <p:spPr>
          <a:xfrm>
            <a:off x="311700" y="899650"/>
            <a:ext cx="5985600" cy="3483900"/>
          </a:xfrm>
          <a:prstGeom prst="rect">
            <a:avLst/>
          </a:prstGeom>
        </p:spPr>
        <p:txBody>
          <a:bodyPr anchorCtr="0" anchor="t" bIns="91425" lIns="91425" spcFirstLastPara="1" rIns="91425" wrap="square" tIns="91425">
            <a:noAutofit/>
          </a:bodyPr>
          <a:lstStyle/>
          <a:p>
            <a:pPr indent="0" lvl="0" marL="0" rtl="0" algn="l">
              <a:spcBef>
                <a:spcPts val="2600"/>
              </a:spcBef>
              <a:spcAft>
                <a:spcPts val="0"/>
              </a:spcAft>
              <a:buClr>
                <a:schemeClr val="dk1"/>
              </a:buClr>
              <a:buSzPts val="1100"/>
              <a:buFont typeface="Arial"/>
              <a:buNone/>
            </a:pPr>
            <a:r>
              <a:rPr lang="en" sz="1300">
                <a:solidFill>
                  <a:srgbClr val="555555"/>
                </a:solidFill>
                <a:latin typeface="Verdana"/>
                <a:ea typeface="Verdana"/>
                <a:cs typeface="Verdana"/>
                <a:sym typeface="Verdana"/>
              </a:rPr>
              <a:t>As one of the first sports medicine specialists on Long Island, Dr. Cherney has cared for high school, college, and professional </a:t>
            </a:r>
            <a:r>
              <a:rPr lang="en" sz="1300">
                <a:solidFill>
                  <a:srgbClr val="555555"/>
                </a:solidFill>
                <a:latin typeface="Verdana"/>
                <a:ea typeface="Verdana"/>
                <a:cs typeface="Verdana"/>
                <a:sym typeface="Verdana"/>
              </a:rPr>
              <a:t>athletes</a:t>
            </a:r>
            <a:r>
              <a:rPr lang="en" sz="1300">
                <a:solidFill>
                  <a:srgbClr val="555555"/>
                </a:solidFill>
                <a:latin typeface="Verdana"/>
                <a:ea typeface="Verdana"/>
                <a:cs typeface="Verdana"/>
                <a:sym typeface="Verdana"/>
              </a:rPr>
              <a:t> for over 30 years. At Stony Brook University he established the Sports Medicine Program and serves as head team physician for Stony Brook and St. Joseph's College. </a:t>
            </a:r>
            <a:br>
              <a:rPr lang="en" sz="1300">
                <a:solidFill>
                  <a:srgbClr val="555555"/>
                </a:solidFill>
                <a:latin typeface="Verdana"/>
                <a:ea typeface="Verdana"/>
                <a:cs typeface="Verdana"/>
                <a:sym typeface="Verdana"/>
              </a:rPr>
            </a:br>
            <a:r>
              <a:rPr lang="en" sz="1300">
                <a:solidFill>
                  <a:srgbClr val="555555"/>
                </a:solidFill>
                <a:latin typeface="Verdana"/>
                <a:ea typeface="Verdana"/>
                <a:cs typeface="Verdana"/>
                <a:sym typeface="Verdana"/>
              </a:rPr>
              <a:t>Dr. Cherney has focused his career on the prevention of sports-related injuries. He has spoken on the importance of having automated external </a:t>
            </a:r>
            <a:r>
              <a:rPr lang="en" sz="1300">
                <a:solidFill>
                  <a:srgbClr val="555555"/>
                </a:solidFill>
                <a:latin typeface="Verdana"/>
                <a:ea typeface="Verdana"/>
                <a:cs typeface="Verdana"/>
                <a:sym typeface="Verdana"/>
              </a:rPr>
              <a:t>defibrillators</a:t>
            </a:r>
            <a:r>
              <a:rPr lang="en" sz="1300">
                <a:solidFill>
                  <a:srgbClr val="555555"/>
                </a:solidFill>
                <a:latin typeface="Verdana"/>
                <a:ea typeface="Verdana"/>
                <a:cs typeface="Verdana"/>
                <a:sym typeface="Verdana"/>
              </a:rPr>
              <a:t> on the sidelines of sporting events and has presented ways to make athletic facilities safer for all participants.  </a:t>
            </a:r>
            <a:br>
              <a:rPr lang="en" sz="1300">
                <a:solidFill>
                  <a:srgbClr val="555555"/>
                </a:solidFill>
                <a:latin typeface="Verdana"/>
                <a:ea typeface="Verdana"/>
                <a:cs typeface="Verdana"/>
                <a:sym typeface="Verdana"/>
              </a:rPr>
            </a:br>
            <a:br>
              <a:rPr b="1" lang="en" sz="1600">
                <a:solidFill>
                  <a:srgbClr val="333333"/>
                </a:solidFill>
                <a:highlight>
                  <a:srgbClr val="FFFFFF"/>
                </a:highlight>
                <a:latin typeface="Arial"/>
                <a:ea typeface="Arial"/>
                <a:cs typeface="Arial"/>
                <a:sym typeface="Arial"/>
              </a:rPr>
            </a:br>
            <a:r>
              <a:rPr b="1" lang="en" sz="1600">
                <a:solidFill>
                  <a:srgbClr val="333333"/>
                </a:solidFill>
                <a:highlight>
                  <a:srgbClr val="FFFFFF"/>
                </a:highlight>
                <a:latin typeface="Arial"/>
                <a:ea typeface="Arial"/>
                <a:cs typeface="Arial"/>
                <a:sym typeface="Arial"/>
              </a:rPr>
              <a:t>Education and Training</a:t>
            </a:r>
            <a:endParaRPr b="1" sz="1600">
              <a:solidFill>
                <a:srgbClr val="333333"/>
              </a:solidFill>
              <a:highlight>
                <a:srgbClr val="FFFFFF"/>
              </a:highlight>
              <a:latin typeface="Arial"/>
              <a:ea typeface="Arial"/>
              <a:cs typeface="Arial"/>
              <a:sym typeface="Arial"/>
            </a:endParaRPr>
          </a:p>
          <a:p>
            <a:pPr indent="0" lvl="0" marL="520700" rtl="0" algn="l">
              <a:spcBef>
                <a:spcPts val="60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Medical School: </a:t>
            </a:r>
            <a:r>
              <a:rPr lang="en" sz="700">
                <a:solidFill>
                  <a:srgbClr val="333333"/>
                </a:solidFill>
                <a:highlight>
                  <a:srgbClr val="FFFFFF"/>
                </a:highlight>
                <a:latin typeface="Verdana"/>
                <a:ea typeface="Verdana"/>
                <a:cs typeface="Verdana"/>
                <a:sym typeface="Verdana"/>
              </a:rPr>
              <a:t>Albany Medical College</a:t>
            </a:r>
            <a:endParaRPr sz="700">
              <a:solidFill>
                <a:srgbClr val="333333"/>
              </a:solidFill>
              <a:highlight>
                <a:srgbClr val="FFFFFF"/>
              </a:highlight>
              <a:latin typeface="Verdana"/>
              <a:ea typeface="Verdana"/>
              <a:cs typeface="Verdana"/>
              <a:sym typeface="Verdana"/>
            </a:endParaRPr>
          </a:p>
          <a:p>
            <a:pPr indent="0" lvl="0" marL="520700" rtl="0" algn="l">
              <a:spcBef>
                <a:spcPts val="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Residency: </a:t>
            </a:r>
            <a:r>
              <a:rPr lang="en" sz="700">
                <a:solidFill>
                  <a:srgbClr val="333333"/>
                </a:solidFill>
                <a:highlight>
                  <a:srgbClr val="FFFFFF"/>
                </a:highlight>
                <a:latin typeface="Verdana"/>
                <a:ea typeface="Verdana"/>
                <a:cs typeface="Verdana"/>
                <a:sym typeface="Verdana"/>
              </a:rPr>
              <a:t>Beth Israel Medical Center, Surgery</a:t>
            </a:r>
            <a:endParaRPr sz="700">
              <a:solidFill>
                <a:srgbClr val="333333"/>
              </a:solidFill>
              <a:highlight>
                <a:srgbClr val="FFFFFF"/>
              </a:highlight>
              <a:latin typeface="Verdana"/>
              <a:ea typeface="Verdana"/>
              <a:cs typeface="Verdana"/>
              <a:sym typeface="Verdana"/>
            </a:endParaRPr>
          </a:p>
          <a:p>
            <a:pPr indent="0" lvl="0" marL="520700" rtl="0" algn="l">
              <a:spcBef>
                <a:spcPts val="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Residency: </a:t>
            </a:r>
            <a:r>
              <a:rPr lang="en" sz="700">
                <a:solidFill>
                  <a:srgbClr val="333333"/>
                </a:solidFill>
                <a:highlight>
                  <a:srgbClr val="FFFFFF"/>
                </a:highlight>
                <a:latin typeface="Verdana"/>
                <a:ea typeface="Verdana"/>
                <a:cs typeface="Verdana"/>
                <a:sym typeface="Verdana"/>
              </a:rPr>
              <a:t>Mount Sinai Medical Center, Orthopaedic Surgery</a:t>
            </a:r>
            <a:endParaRPr sz="700">
              <a:solidFill>
                <a:srgbClr val="333333"/>
              </a:solidFill>
              <a:highlight>
                <a:srgbClr val="FFFFFF"/>
              </a:highlight>
              <a:latin typeface="Verdana"/>
              <a:ea typeface="Verdana"/>
              <a:cs typeface="Verdana"/>
              <a:sym typeface="Verdana"/>
            </a:endParaRPr>
          </a:p>
          <a:p>
            <a:pPr indent="0" lvl="0" marL="520700" rtl="0" algn="l">
              <a:spcBef>
                <a:spcPts val="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Fellowship: </a:t>
            </a:r>
            <a:r>
              <a:rPr lang="en" sz="700">
                <a:solidFill>
                  <a:srgbClr val="333333"/>
                </a:solidFill>
                <a:highlight>
                  <a:srgbClr val="FFFFFF"/>
                </a:highlight>
                <a:latin typeface="Verdana"/>
                <a:ea typeface="Verdana"/>
                <a:cs typeface="Verdana"/>
                <a:sym typeface="Verdana"/>
              </a:rPr>
              <a:t>Cincinnati Sports Medicine &amp; Orthopaedic Ctr., Sports Medicine</a:t>
            </a:r>
            <a:endParaRPr sz="700">
              <a:solidFill>
                <a:srgbClr val="333333"/>
              </a:solidFill>
              <a:highlight>
                <a:srgbClr val="FFFFFF"/>
              </a:highlight>
              <a:latin typeface="Verdana"/>
              <a:ea typeface="Verdana"/>
              <a:cs typeface="Verdana"/>
              <a:sym typeface="Verdana"/>
            </a:endParaRPr>
          </a:p>
          <a:p>
            <a:pPr indent="0" lvl="0" marL="0" rtl="0" algn="l">
              <a:spcBef>
                <a:spcPts val="0"/>
              </a:spcBef>
              <a:spcAft>
                <a:spcPts val="1600"/>
              </a:spcAft>
              <a:buNone/>
            </a:pPr>
            <a:r>
              <a:t/>
            </a:r>
            <a:endParaRPr/>
          </a:p>
        </p:txBody>
      </p:sp>
      <p:pic>
        <p:nvPicPr>
          <p:cNvPr id="189" name="Google Shape;189;p29"/>
          <p:cNvPicPr preferRelativeResize="0"/>
          <p:nvPr/>
        </p:nvPicPr>
        <p:blipFill>
          <a:blip r:embed="rId3">
            <a:alphaModFix/>
          </a:blip>
          <a:stretch>
            <a:fillRect/>
          </a:stretch>
        </p:blipFill>
        <p:spPr>
          <a:xfrm>
            <a:off x="6459475" y="1681000"/>
            <a:ext cx="2541900" cy="2107347"/>
          </a:xfrm>
          <a:prstGeom prst="rect">
            <a:avLst/>
          </a:prstGeom>
          <a:noFill/>
          <a:ln>
            <a:noFill/>
          </a:ln>
        </p:spPr>
      </p:pic>
      <p:pic>
        <p:nvPicPr>
          <p:cNvPr id="190" name="Google Shape;190;p29"/>
          <p:cNvPicPr preferRelativeResize="0"/>
          <p:nvPr/>
        </p:nvPicPr>
        <p:blipFill>
          <a:blip r:embed="rId4">
            <a:alphaModFix/>
          </a:blip>
          <a:stretch>
            <a:fillRect/>
          </a:stretch>
        </p:blipFill>
        <p:spPr>
          <a:xfrm>
            <a:off x="6859450" y="4614675"/>
            <a:ext cx="2196500" cy="385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Brian Cruickshank, MD</a:t>
            </a:r>
            <a:endParaRPr/>
          </a:p>
        </p:txBody>
      </p:sp>
      <p:sp>
        <p:nvSpPr>
          <p:cNvPr id="196" name="Google Shape;196;p30"/>
          <p:cNvSpPr txBox="1"/>
          <p:nvPr>
            <p:ph idx="1" type="body"/>
          </p:nvPr>
        </p:nvSpPr>
        <p:spPr>
          <a:xfrm>
            <a:off x="311700" y="1042250"/>
            <a:ext cx="6112800" cy="3537000"/>
          </a:xfrm>
          <a:prstGeom prst="rect">
            <a:avLst/>
          </a:prstGeom>
        </p:spPr>
        <p:txBody>
          <a:bodyPr anchorCtr="0" anchor="t" bIns="91425" lIns="91425" spcFirstLastPara="1" rIns="91425" wrap="square" tIns="91425">
            <a:noAutofit/>
          </a:bodyPr>
          <a:lstStyle/>
          <a:p>
            <a:pPr indent="0" lvl="0" marL="0" rtl="0" algn="l">
              <a:spcBef>
                <a:spcPts val="2600"/>
              </a:spcBef>
              <a:spcAft>
                <a:spcPts val="0"/>
              </a:spcAft>
              <a:buClr>
                <a:schemeClr val="dk1"/>
              </a:buClr>
              <a:buSzPts val="1100"/>
              <a:buFont typeface="Arial"/>
              <a:buNone/>
            </a:pPr>
            <a:r>
              <a:rPr lang="en" sz="1300">
                <a:solidFill>
                  <a:srgbClr val="333333"/>
                </a:solidFill>
                <a:highlight>
                  <a:schemeClr val="lt1"/>
                </a:highlight>
                <a:latin typeface="Verdana"/>
                <a:ea typeface="Verdana"/>
                <a:cs typeface="Verdana"/>
                <a:sym typeface="Verdana"/>
              </a:rPr>
              <a:t>Brian Cruickshank, MD is a Family Medicine Physician in the department of Orthopaedics specializing in non-surgical Sports Medicine, along with the evaluation and management of Sport Related Concussions. He serves as the Medical Director </a:t>
            </a:r>
            <a:r>
              <a:rPr lang="en" sz="1300">
                <a:solidFill>
                  <a:srgbClr val="333333"/>
                </a:solidFill>
                <a:highlight>
                  <a:schemeClr val="lt1"/>
                </a:highlight>
                <a:latin typeface="Verdana"/>
                <a:ea typeface="Verdana"/>
                <a:cs typeface="Verdana"/>
                <a:sym typeface="Verdana"/>
              </a:rPr>
              <a:t>for the Stony Brook University Seawolves Athletic Program. His clinical practice focuses on </a:t>
            </a:r>
            <a:endParaRPr b="1" sz="1500">
              <a:solidFill>
                <a:srgbClr val="333333"/>
              </a:solidFill>
              <a:highlight>
                <a:srgbClr val="FFFFFF"/>
              </a:highlight>
              <a:latin typeface="Arial"/>
              <a:ea typeface="Arial"/>
              <a:cs typeface="Arial"/>
              <a:sym typeface="Arial"/>
            </a:endParaRPr>
          </a:p>
          <a:p>
            <a:pPr indent="0" lvl="0" marL="0" rtl="0" algn="l">
              <a:spcBef>
                <a:spcPts val="2600"/>
              </a:spcBef>
              <a:spcAft>
                <a:spcPts val="0"/>
              </a:spcAft>
              <a:buClr>
                <a:schemeClr val="dk1"/>
              </a:buClr>
              <a:buSzPts val="1100"/>
              <a:buFont typeface="Arial"/>
              <a:buNone/>
            </a:pPr>
            <a:r>
              <a:rPr b="1" lang="en" sz="1500">
                <a:solidFill>
                  <a:srgbClr val="333333"/>
                </a:solidFill>
                <a:highlight>
                  <a:srgbClr val="FFFFFF"/>
                </a:highlight>
                <a:latin typeface="Arial"/>
                <a:ea typeface="Arial"/>
                <a:cs typeface="Arial"/>
                <a:sym typeface="Arial"/>
              </a:rPr>
              <a:t>Education and Training</a:t>
            </a:r>
            <a:endParaRPr b="1" sz="1500">
              <a:solidFill>
                <a:srgbClr val="333333"/>
              </a:solidFill>
              <a:highlight>
                <a:srgbClr val="FFFFFF"/>
              </a:highlight>
              <a:latin typeface="Arial"/>
              <a:ea typeface="Arial"/>
              <a:cs typeface="Arial"/>
              <a:sym typeface="Arial"/>
            </a:endParaRPr>
          </a:p>
          <a:p>
            <a:pPr indent="0" lvl="0" marL="520700" rtl="0" algn="l">
              <a:spcBef>
                <a:spcPts val="60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Medical School: </a:t>
            </a:r>
            <a:r>
              <a:rPr lang="en" sz="700">
                <a:solidFill>
                  <a:srgbClr val="333333"/>
                </a:solidFill>
                <a:highlight>
                  <a:srgbClr val="FFFFFF"/>
                </a:highlight>
                <a:latin typeface="Verdana"/>
                <a:ea typeface="Verdana"/>
                <a:cs typeface="Verdana"/>
                <a:sym typeface="Verdana"/>
              </a:rPr>
              <a:t>St. George's University School of Medicine</a:t>
            </a:r>
            <a:endParaRPr sz="700">
              <a:solidFill>
                <a:srgbClr val="333333"/>
              </a:solidFill>
              <a:highlight>
                <a:srgbClr val="FFFFFF"/>
              </a:highlight>
              <a:latin typeface="Verdana"/>
              <a:ea typeface="Verdana"/>
              <a:cs typeface="Verdana"/>
              <a:sym typeface="Verdana"/>
            </a:endParaRPr>
          </a:p>
          <a:p>
            <a:pPr indent="0" lvl="0" marL="520700" rtl="0" algn="l">
              <a:spcBef>
                <a:spcPts val="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Residency: </a:t>
            </a:r>
            <a:r>
              <a:rPr lang="en" sz="700">
                <a:solidFill>
                  <a:srgbClr val="333333"/>
                </a:solidFill>
                <a:highlight>
                  <a:srgbClr val="FFFFFF"/>
                </a:highlight>
                <a:latin typeface="Verdana"/>
                <a:ea typeface="Verdana"/>
                <a:cs typeface="Verdana"/>
                <a:sym typeface="Verdana"/>
              </a:rPr>
              <a:t>University of Pittsburgh Medical Center, Family Medicine</a:t>
            </a:r>
            <a:endParaRPr sz="700">
              <a:solidFill>
                <a:srgbClr val="333333"/>
              </a:solidFill>
              <a:highlight>
                <a:srgbClr val="FFFFFF"/>
              </a:highlight>
              <a:latin typeface="Verdana"/>
              <a:ea typeface="Verdana"/>
              <a:cs typeface="Verdana"/>
              <a:sym typeface="Verdana"/>
            </a:endParaRPr>
          </a:p>
          <a:p>
            <a:pPr indent="0" lvl="0" marL="520700" rtl="0" algn="l">
              <a:spcBef>
                <a:spcPts val="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Professional Other: </a:t>
            </a:r>
            <a:r>
              <a:rPr lang="en" sz="700">
                <a:solidFill>
                  <a:srgbClr val="333333"/>
                </a:solidFill>
                <a:highlight>
                  <a:srgbClr val="FFFFFF"/>
                </a:highlight>
                <a:latin typeface="Verdana"/>
                <a:ea typeface="Verdana"/>
                <a:cs typeface="Verdana"/>
                <a:sym typeface="Verdana"/>
              </a:rPr>
              <a:t>Kaplan Medical,</a:t>
            </a:r>
            <a:endParaRPr sz="700">
              <a:solidFill>
                <a:srgbClr val="333333"/>
              </a:solidFill>
              <a:highlight>
                <a:srgbClr val="FFFFFF"/>
              </a:highlight>
              <a:latin typeface="Verdana"/>
              <a:ea typeface="Verdana"/>
              <a:cs typeface="Verdana"/>
              <a:sym typeface="Verdana"/>
            </a:endParaRPr>
          </a:p>
          <a:p>
            <a:pPr indent="0" lvl="0" marL="520700" rtl="0" algn="l">
              <a:spcBef>
                <a:spcPts val="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Fellowship: </a:t>
            </a:r>
            <a:r>
              <a:rPr lang="en" sz="700">
                <a:solidFill>
                  <a:srgbClr val="333333"/>
                </a:solidFill>
                <a:highlight>
                  <a:srgbClr val="FFFFFF"/>
                </a:highlight>
                <a:latin typeface="Verdana"/>
                <a:ea typeface="Verdana"/>
                <a:cs typeface="Verdana"/>
                <a:sym typeface="Verdana"/>
              </a:rPr>
              <a:t>University of Pittsburgh Medical Center, Sports Medicine</a:t>
            </a:r>
            <a:endParaRPr sz="700">
              <a:solidFill>
                <a:srgbClr val="333333"/>
              </a:solidFill>
              <a:highlight>
                <a:srgbClr val="FFFFFF"/>
              </a:highlight>
              <a:latin typeface="Verdana"/>
              <a:ea typeface="Verdana"/>
              <a:cs typeface="Verdana"/>
              <a:sym typeface="Verdana"/>
            </a:endParaRPr>
          </a:p>
          <a:p>
            <a:pPr indent="0" lvl="0" marL="0" rtl="0" algn="l">
              <a:spcBef>
                <a:spcPts val="0"/>
              </a:spcBef>
              <a:spcAft>
                <a:spcPts val="1600"/>
              </a:spcAft>
              <a:buNone/>
            </a:pPr>
            <a:r>
              <a:t/>
            </a:r>
            <a:endParaRPr/>
          </a:p>
        </p:txBody>
      </p:sp>
      <p:pic>
        <p:nvPicPr>
          <p:cNvPr id="197" name="Google Shape;197;p30"/>
          <p:cNvPicPr preferRelativeResize="0"/>
          <p:nvPr/>
        </p:nvPicPr>
        <p:blipFill>
          <a:blip r:embed="rId3">
            <a:alphaModFix/>
          </a:blip>
          <a:stretch>
            <a:fillRect/>
          </a:stretch>
        </p:blipFill>
        <p:spPr>
          <a:xfrm>
            <a:off x="6537775" y="1602775"/>
            <a:ext cx="2414701" cy="2181490"/>
          </a:xfrm>
          <a:prstGeom prst="rect">
            <a:avLst/>
          </a:prstGeom>
          <a:noFill/>
          <a:ln>
            <a:noFill/>
          </a:ln>
        </p:spPr>
      </p:pic>
      <p:pic>
        <p:nvPicPr>
          <p:cNvPr id="198" name="Google Shape;198;p30"/>
          <p:cNvPicPr preferRelativeResize="0"/>
          <p:nvPr/>
        </p:nvPicPr>
        <p:blipFill>
          <a:blip r:embed="rId4">
            <a:alphaModFix/>
          </a:blip>
          <a:stretch>
            <a:fillRect/>
          </a:stretch>
        </p:blipFill>
        <p:spPr>
          <a:xfrm>
            <a:off x="6859450" y="4614675"/>
            <a:ext cx="2196500" cy="385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Anne Meo, DO</a:t>
            </a:r>
            <a:endParaRPr/>
          </a:p>
        </p:txBody>
      </p:sp>
      <p:sp>
        <p:nvSpPr>
          <p:cNvPr id="204" name="Google Shape;204;p31"/>
          <p:cNvSpPr txBox="1"/>
          <p:nvPr>
            <p:ph idx="1" type="body"/>
          </p:nvPr>
        </p:nvSpPr>
        <p:spPr>
          <a:xfrm>
            <a:off x="311700" y="1147225"/>
            <a:ext cx="6327900" cy="313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333333"/>
                </a:solidFill>
                <a:highlight>
                  <a:srgbClr val="FFFFFF"/>
                </a:highlight>
                <a:latin typeface="Verdana"/>
                <a:ea typeface="Verdana"/>
                <a:cs typeface="Verdana"/>
                <a:sym typeface="Verdana"/>
              </a:rPr>
              <a:t>Anne Meo, DO is an orthopaedic surgeon with fellowship training in hand and wrist surgery. Dr. Meo treats all ailments of the hand and wrist including numb or locking fingers, traumatic crush injuries </a:t>
            </a:r>
            <a:r>
              <a:rPr lang="en" sz="1500">
                <a:solidFill>
                  <a:srgbClr val="333333"/>
                </a:solidFill>
                <a:highlight>
                  <a:srgbClr val="FFFFFF"/>
                </a:highlight>
                <a:latin typeface="Verdana"/>
                <a:ea typeface="Verdana"/>
                <a:cs typeface="Verdana"/>
                <a:sym typeface="Verdana"/>
              </a:rPr>
              <a:t>&amp; </a:t>
            </a:r>
            <a:r>
              <a:rPr lang="en" sz="1400">
                <a:solidFill>
                  <a:srgbClr val="333333"/>
                </a:solidFill>
                <a:highlight>
                  <a:srgbClr val="FFFFFF"/>
                </a:highlight>
                <a:latin typeface="Verdana"/>
                <a:ea typeface="Verdana"/>
                <a:cs typeface="Verdana"/>
                <a:sym typeface="Verdana"/>
              </a:rPr>
              <a:t>fractures, soft tissue &amp; bony masses, tendinopathies, and arthritis.</a:t>
            </a:r>
            <a:endParaRPr sz="1400">
              <a:solidFill>
                <a:srgbClr val="333333"/>
              </a:solidFill>
              <a:highlight>
                <a:srgbClr val="FFFFFF"/>
              </a:highlight>
              <a:latin typeface="Verdana"/>
              <a:ea typeface="Verdana"/>
              <a:cs typeface="Verdana"/>
              <a:sym typeface="Verdana"/>
            </a:endParaRPr>
          </a:p>
          <a:p>
            <a:pPr indent="0" lvl="0" marL="0" rtl="0" algn="l">
              <a:spcBef>
                <a:spcPts val="2600"/>
              </a:spcBef>
              <a:spcAft>
                <a:spcPts val="0"/>
              </a:spcAft>
              <a:buClr>
                <a:schemeClr val="dk1"/>
              </a:buClr>
              <a:buSzPts val="1100"/>
              <a:buFont typeface="Arial"/>
              <a:buNone/>
            </a:pPr>
            <a:r>
              <a:t/>
            </a:r>
            <a:endParaRPr b="1" sz="1500">
              <a:solidFill>
                <a:srgbClr val="333333"/>
              </a:solidFill>
              <a:highlight>
                <a:srgbClr val="FFFFFF"/>
              </a:highlight>
              <a:latin typeface="Arial"/>
              <a:ea typeface="Arial"/>
              <a:cs typeface="Arial"/>
              <a:sym typeface="Arial"/>
            </a:endParaRPr>
          </a:p>
          <a:p>
            <a:pPr indent="0" lvl="0" marL="0" rtl="0" algn="l">
              <a:spcBef>
                <a:spcPts val="2600"/>
              </a:spcBef>
              <a:spcAft>
                <a:spcPts val="0"/>
              </a:spcAft>
              <a:buClr>
                <a:schemeClr val="dk1"/>
              </a:buClr>
              <a:buSzPts val="1100"/>
              <a:buFont typeface="Arial"/>
              <a:buNone/>
            </a:pPr>
            <a:r>
              <a:rPr b="1" lang="en" sz="1500">
                <a:solidFill>
                  <a:srgbClr val="333333"/>
                </a:solidFill>
                <a:highlight>
                  <a:srgbClr val="FFFFFF"/>
                </a:highlight>
                <a:latin typeface="Arial"/>
                <a:ea typeface="Arial"/>
                <a:cs typeface="Arial"/>
                <a:sym typeface="Arial"/>
              </a:rPr>
              <a:t>Education and Training</a:t>
            </a:r>
            <a:endParaRPr b="1" sz="1500">
              <a:solidFill>
                <a:srgbClr val="333333"/>
              </a:solidFill>
              <a:highlight>
                <a:srgbClr val="FFFFFF"/>
              </a:highlight>
              <a:latin typeface="Arial"/>
              <a:ea typeface="Arial"/>
              <a:cs typeface="Arial"/>
              <a:sym typeface="Arial"/>
            </a:endParaRPr>
          </a:p>
          <a:p>
            <a:pPr indent="0" lvl="0" marL="520700" rtl="0" algn="l">
              <a:spcBef>
                <a:spcPts val="60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Medical School: </a:t>
            </a:r>
            <a:r>
              <a:rPr lang="en" sz="700">
                <a:solidFill>
                  <a:srgbClr val="333333"/>
                </a:solidFill>
                <a:highlight>
                  <a:srgbClr val="FFFFFF"/>
                </a:highlight>
                <a:latin typeface="Verdana"/>
                <a:ea typeface="Verdana"/>
                <a:cs typeface="Verdana"/>
                <a:sym typeface="Verdana"/>
              </a:rPr>
              <a:t>NY College of Osteopathic Medicine</a:t>
            </a:r>
            <a:endParaRPr sz="700">
              <a:solidFill>
                <a:srgbClr val="333333"/>
              </a:solidFill>
              <a:highlight>
                <a:srgbClr val="FFFFFF"/>
              </a:highlight>
              <a:latin typeface="Verdana"/>
              <a:ea typeface="Verdana"/>
              <a:cs typeface="Verdana"/>
              <a:sym typeface="Verdana"/>
            </a:endParaRPr>
          </a:p>
          <a:p>
            <a:pPr indent="0" lvl="0" marL="520700" rtl="0" algn="l">
              <a:spcBef>
                <a:spcPts val="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Residency: </a:t>
            </a:r>
            <a:r>
              <a:rPr lang="en" sz="700">
                <a:solidFill>
                  <a:srgbClr val="333333"/>
                </a:solidFill>
                <a:highlight>
                  <a:srgbClr val="FFFFFF"/>
                </a:highlight>
                <a:latin typeface="Verdana"/>
                <a:ea typeface="Verdana"/>
                <a:cs typeface="Verdana"/>
                <a:sym typeface="Verdana"/>
              </a:rPr>
              <a:t>Peninsula Hospital Center, Orthopaedics</a:t>
            </a:r>
            <a:endParaRPr sz="700">
              <a:solidFill>
                <a:srgbClr val="333333"/>
              </a:solidFill>
              <a:highlight>
                <a:srgbClr val="FFFFFF"/>
              </a:highlight>
              <a:latin typeface="Verdana"/>
              <a:ea typeface="Verdana"/>
              <a:cs typeface="Verdana"/>
              <a:sym typeface="Verdana"/>
            </a:endParaRPr>
          </a:p>
          <a:p>
            <a:pPr indent="0" lvl="0" marL="520700" rtl="0" algn="l">
              <a:spcBef>
                <a:spcPts val="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Internship: </a:t>
            </a:r>
            <a:r>
              <a:rPr lang="en" sz="700">
                <a:solidFill>
                  <a:srgbClr val="333333"/>
                </a:solidFill>
                <a:highlight>
                  <a:srgbClr val="FFFFFF"/>
                </a:highlight>
                <a:latin typeface="Verdana"/>
                <a:ea typeface="Verdana"/>
                <a:cs typeface="Verdana"/>
                <a:sym typeface="Verdana"/>
              </a:rPr>
              <a:t>UMDNJ School of Osteopathic Medicine, Transitional Year</a:t>
            </a:r>
            <a:endParaRPr sz="700">
              <a:solidFill>
                <a:srgbClr val="333333"/>
              </a:solidFill>
              <a:highlight>
                <a:srgbClr val="FFFFFF"/>
              </a:highlight>
              <a:latin typeface="Verdana"/>
              <a:ea typeface="Verdana"/>
              <a:cs typeface="Verdana"/>
              <a:sym typeface="Verdana"/>
            </a:endParaRPr>
          </a:p>
          <a:p>
            <a:pPr indent="0" lvl="0" marL="520700" rtl="0" algn="l">
              <a:spcBef>
                <a:spcPts val="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Fellowship: </a:t>
            </a:r>
            <a:r>
              <a:rPr lang="en" sz="700">
                <a:solidFill>
                  <a:srgbClr val="333333"/>
                </a:solidFill>
                <a:highlight>
                  <a:srgbClr val="FFFFFF"/>
                </a:highlight>
                <a:latin typeface="Verdana"/>
                <a:ea typeface="Verdana"/>
                <a:cs typeface="Verdana"/>
                <a:sym typeface="Verdana"/>
              </a:rPr>
              <a:t>Stony Brook University Hospital, Hand Surgery</a:t>
            </a:r>
            <a:endParaRPr sz="700">
              <a:solidFill>
                <a:srgbClr val="333333"/>
              </a:solidFill>
              <a:highlight>
                <a:srgbClr val="FFFFFF"/>
              </a:highlight>
              <a:latin typeface="Verdana"/>
              <a:ea typeface="Verdana"/>
              <a:cs typeface="Verdana"/>
              <a:sym typeface="Verdana"/>
            </a:endParaRPr>
          </a:p>
          <a:p>
            <a:pPr indent="0" lvl="0" marL="0" rtl="0" algn="l">
              <a:spcBef>
                <a:spcPts val="0"/>
              </a:spcBef>
              <a:spcAft>
                <a:spcPts val="1600"/>
              </a:spcAft>
              <a:buNone/>
            </a:pPr>
            <a:r>
              <a:t/>
            </a:r>
            <a:endParaRPr sz="1400">
              <a:solidFill>
                <a:srgbClr val="333333"/>
              </a:solidFill>
              <a:highlight>
                <a:srgbClr val="FFFFFF"/>
              </a:highlight>
              <a:latin typeface="Verdana"/>
              <a:ea typeface="Verdana"/>
              <a:cs typeface="Verdana"/>
              <a:sym typeface="Verdana"/>
            </a:endParaRPr>
          </a:p>
        </p:txBody>
      </p:sp>
      <p:pic>
        <p:nvPicPr>
          <p:cNvPr id="205" name="Google Shape;205;p31"/>
          <p:cNvPicPr preferRelativeResize="0"/>
          <p:nvPr/>
        </p:nvPicPr>
        <p:blipFill>
          <a:blip r:embed="rId3">
            <a:alphaModFix/>
          </a:blip>
          <a:stretch>
            <a:fillRect/>
          </a:stretch>
        </p:blipFill>
        <p:spPr>
          <a:xfrm>
            <a:off x="6743125" y="1515675"/>
            <a:ext cx="2302250" cy="2171950"/>
          </a:xfrm>
          <a:prstGeom prst="rect">
            <a:avLst/>
          </a:prstGeom>
          <a:noFill/>
          <a:ln>
            <a:noFill/>
          </a:ln>
        </p:spPr>
      </p:pic>
      <p:pic>
        <p:nvPicPr>
          <p:cNvPr id="206" name="Google Shape;206;p31"/>
          <p:cNvPicPr preferRelativeResize="0"/>
          <p:nvPr/>
        </p:nvPicPr>
        <p:blipFill>
          <a:blip r:embed="rId4">
            <a:alphaModFix/>
          </a:blip>
          <a:stretch>
            <a:fillRect/>
          </a:stretch>
        </p:blipFill>
        <p:spPr>
          <a:xfrm>
            <a:off x="6859450" y="4614675"/>
            <a:ext cx="2196500" cy="385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Course Description: </a:t>
            </a:r>
            <a:endParaRPr/>
          </a:p>
        </p:txBody>
      </p:sp>
      <p:sp>
        <p:nvSpPr>
          <p:cNvPr id="73" name="Google Shape;73;p1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Stony Brook Department of Orthopaedics would like to welcome you to this webinar. Throughout this presentation time, we will be educating the viewers on current best practices on the reduction of knee injuries among athletes of all ages, provide information on </a:t>
            </a:r>
            <a:r>
              <a:rPr lang="en"/>
              <a:t>preventive</a:t>
            </a:r>
            <a:r>
              <a:rPr lang="en"/>
              <a:t> strengthening with the ACL Prevention Program, and introduce the Stony Brook Women’s Sports Medicine Center team. </a:t>
            </a:r>
            <a:endParaRPr/>
          </a:p>
          <a:p>
            <a:pPr indent="0" lvl="0" marL="0" rtl="0" algn="l">
              <a:spcBef>
                <a:spcPts val="1600"/>
              </a:spcBef>
              <a:spcAft>
                <a:spcPts val="1600"/>
              </a:spcAft>
              <a:buNone/>
            </a:pPr>
            <a:r>
              <a:t/>
            </a:r>
            <a:endParaRPr/>
          </a:p>
        </p:txBody>
      </p:sp>
      <p:pic>
        <p:nvPicPr>
          <p:cNvPr id="74" name="Google Shape;74;p14"/>
          <p:cNvPicPr preferRelativeResize="0"/>
          <p:nvPr/>
        </p:nvPicPr>
        <p:blipFill>
          <a:blip r:embed="rId3">
            <a:alphaModFix/>
          </a:blip>
          <a:stretch>
            <a:fillRect/>
          </a:stretch>
        </p:blipFill>
        <p:spPr>
          <a:xfrm>
            <a:off x="6859450" y="4614675"/>
            <a:ext cx="2196500" cy="385050"/>
          </a:xfrm>
          <a:prstGeom prst="rect">
            <a:avLst/>
          </a:prstGeom>
          <a:noFill/>
          <a:ln>
            <a:noFill/>
          </a:ln>
        </p:spPr>
      </p:pic>
      <p:pic>
        <p:nvPicPr>
          <p:cNvPr id="75" name="Google Shape;75;p14"/>
          <p:cNvPicPr preferRelativeResize="0"/>
          <p:nvPr/>
        </p:nvPicPr>
        <p:blipFill>
          <a:blip r:embed="rId4">
            <a:alphaModFix/>
          </a:blip>
          <a:stretch>
            <a:fillRect/>
          </a:stretch>
        </p:blipFill>
        <p:spPr>
          <a:xfrm>
            <a:off x="77400" y="4461600"/>
            <a:ext cx="538125" cy="538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Samantha Muhlrad, MD</a:t>
            </a:r>
            <a:endParaRPr/>
          </a:p>
        </p:txBody>
      </p:sp>
      <p:sp>
        <p:nvSpPr>
          <p:cNvPr id="212" name="Google Shape;212;p32"/>
          <p:cNvSpPr txBox="1"/>
          <p:nvPr>
            <p:ph idx="1" type="body"/>
          </p:nvPr>
        </p:nvSpPr>
        <p:spPr>
          <a:xfrm>
            <a:off x="311700" y="1225225"/>
            <a:ext cx="59760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333333"/>
                </a:solidFill>
                <a:highlight>
                  <a:srgbClr val="FFFFFF"/>
                </a:highlight>
                <a:latin typeface="Verdana"/>
                <a:ea typeface="Verdana"/>
                <a:cs typeface="Verdana"/>
                <a:sym typeface="Verdana"/>
              </a:rPr>
              <a:t>Samantha Muhlrad M.D. is a board-certified orthopaedic surgeon who is fellowship trained in hand surgery. She has a special interest in pediatric and sports medicine and has treated professional athletes, college athletes and high school athletes.</a:t>
            </a:r>
            <a:endParaRPr sz="1300">
              <a:solidFill>
                <a:srgbClr val="333333"/>
              </a:solidFill>
              <a:highlight>
                <a:srgbClr val="FFFFFF"/>
              </a:highlight>
              <a:latin typeface="Verdana"/>
              <a:ea typeface="Verdana"/>
              <a:cs typeface="Verdana"/>
              <a:sym typeface="Verdana"/>
            </a:endParaRPr>
          </a:p>
          <a:p>
            <a:pPr indent="0" lvl="0" marL="0" rtl="0" algn="l">
              <a:spcBef>
                <a:spcPts val="1600"/>
              </a:spcBef>
              <a:spcAft>
                <a:spcPts val="0"/>
              </a:spcAft>
              <a:buNone/>
            </a:pPr>
            <a:r>
              <a:rPr lang="en" sz="1300">
                <a:solidFill>
                  <a:srgbClr val="333333"/>
                </a:solidFill>
                <a:highlight>
                  <a:srgbClr val="FFFFFF"/>
                </a:highlight>
                <a:latin typeface="Verdana"/>
                <a:ea typeface="Verdana"/>
                <a:cs typeface="Verdana"/>
                <a:sym typeface="Verdana"/>
              </a:rPr>
              <a:t> </a:t>
            </a:r>
            <a:endParaRPr sz="1300">
              <a:solidFill>
                <a:srgbClr val="333333"/>
              </a:solidFill>
              <a:highlight>
                <a:srgbClr val="FFFFFF"/>
              </a:highlight>
              <a:latin typeface="Verdana"/>
              <a:ea typeface="Verdana"/>
              <a:cs typeface="Verdana"/>
              <a:sym typeface="Verdana"/>
            </a:endParaRPr>
          </a:p>
          <a:p>
            <a:pPr indent="0" lvl="0" marL="0" rtl="0" algn="l">
              <a:spcBef>
                <a:spcPts val="2600"/>
              </a:spcBef>
              <a:spcAft>
                <a:spcPts val="0"/>
              </a:spcAft>
              <a:buClr>
                <a:schemeClr val="dk1"/>
              </a:buClr>
              <a:buSzPts val="1100"/>
              <a:buFont typeface="Arial"/>
              <a:buNone/>
            </a:pPr>
            <a:r>
              <a:rPr b="1" lang="en" sz="1500">
                <a:solidFill>
                  <a:srgbClr val="333333"/>
                </a:solidFill>
                <a:highlight>
                  <a:srgbClr val="FFFFFF"/>
                </a:highlight>
                <a:latin typeface="Arial"/>
                <a:ea typeface="Arial"/>
                <a:cs typeface="Arial"/>
                <a:sym typeface="Arial"/>
              </a:rPr>
              <a:t> Education and Training</a:t>
            </a:r>
            <a:endParaRPr b="1" sz="1500">
              <a:solidFill>
                <a:srgbClr val="333333"/>
              </a:solidFill>
              <a:highlight>
                <a:srgbClr val="FFFFFF"/>
              </a:highlight>
              <a:latin typeface="Arial"/>
              <a:ea typeface="Arial"/>
              <a:cs typeface="Arial"/>
              <a:sym typeface="Arial"/>
            </a:endParaRPr>
          </a:p>
          <a:p>
            <a:pPr indent="0" lvl="0" marL="520700" rtl="0" algn="l">
              <a:spcBef>
                <a:spcPts val="60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Medical School: </a:t>
            </a:r>
            <a:r>
              <a:rPr lang="en" sz="700">
                <a:solidFill>
                  <a:srgbClr val="333333"/>
                </a:solidFill>
                <a:highlight>
                  <a:srgbClr val="FFFFFF"/>
                </a:highlight>
                <a:latin typeface="Verdana"/>
                <a:ea typeface="Verdana"/>
                <a:cs typeface="Verdana"/>
                <a:sym typeface="Verdana"/>
              </a:rPr>
              <a:t>Boston University</a:t>
            </a:r>
            <a:endParaRPr sz="700">
              <a:solidFill>
                <a:srgbClr val="333333"/>
              </a:solidFill>
              <a:highlight>
                <a:srgbClr val="FFFFFF"/>
              </a:highlight>
              <a:latin typeface="Verdana"/>
              <a:ea typeface="Verdana"/>
              <a:cs typeface="Verdana"/>
              <a:sym typeface="Verdana"/>
            </a:endParaRPr>
          </a:p>
          <a:p>
            <a:pPr indent="0" lvl="0" marL="520700" rtl="0" algn="l">
              <a:spcBef>
                <a:spcPts val="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Residency: </a:t>
            </a:r>
            <a:r>
              <a:rPr lang="en" sz="700">
                <a:solidFill>
                  <a:srgbClr val="333333"/>
                </a:solidFill>
                <a:highlight>
                  <a:srgbClr val="FFFFFF"/>
                </a:highlight>
                <a:latin typeface="Verdana"/>
                <a:ea typeface="Verdana"/>
                <a:cs typeface="Verdana"/>
                <a:sym typeface="Verdana"/>
              </a:rPr>
              <a:t>Stony Brook University Hospital, ORTHO</a:t>
            </a:r>
            <a:endParaRPr sz="700">
              <a:solidFill>
                <a:srgbClr val="333333"/>
              </a:solidFill>
              <a:highlight>
                <a:srgbClr val="FFFFFF"/>
              </a:highlight>
              <a:latin typeface="Verdana"/>
              <a:ea typeface="Verdana"/>
              <a:cs typeface="Verdana"/>
              <a:sym typeface="Verdana"/>
            </a:endParaRPr>
          </a:p>
          <a:p>
            <a:pPr indent="0" lvl="0" marL="520700" rtl="0" algn="l">
              <a:spcBef>
                <a:spcPts val="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Residency: </a:t>
            </a:r>
            <a:r>
              <a:rPr lang="en" sz="700">
                <a:solidFill>
                  <a:srgbClr val="333333"/>
                </a:solidFill>
                <a:highlight>
                  <a:srgbClr val="FFFFFF"/>
                </a:highlight>
                <a:latin typeface="Verdana"/>
                <a:ea typeface="Verdana"/>
                <a:cs typeface="Verdana"/>
                <a:sym typeface="Verdana"/>
              </a:rPr>
              <a:t>Stony Brook University Hospital, SURG</a:t>
            </a:r>
            <a:endParaRPr sz="700">
              <a:solidFill>
                <a:srgbClr val="333333"/>
              </a:solidFill>
              <a:highlight>
                <a:srgbClr val="FFFFFF"/>
              </a:highlight>
              <a:latin typeface="Verdana"/>
              <a:ea typeface="Verdana"/>
              <a:cs typeface="Verdana"/>
              <a:sym typeface="Verdana"/>
            </a:endParaRPr>
          </a:p>
          <a:p>
            <a:pPr indent="0" lvl="0" marL="520700" rtl="0" algn="l">
              <a:spcBef>
                <a:spcPts val="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Fellowship: </a:t>
            </a:r>
            <a:r>
              <a:rPr lang="en" sz="700">
                <a:solidFill>
                  <a:srgbClr val="333333"/>
                </a:solidFill>
                <a:highlight>
                  <a:srgbClr val="FFFFFF"/>
                </a:highlight>
                <a:latin typeface="Verdana"/>
                <a:ea typeface="Verdana"/>
                <a:cs typeface="Verdana"/>
                <a:sym typeface="Verdana"/>
              </a:rPr>
              <a:t>Stony Brook University Hospital, Hand Surgery</a:t>
            </a:r>
            <a:endParaRPr sz="700">
              <a:solidFill>
                <a:srgbClr val="333333"/>
              </a:solidFill>
              <a:highlight>
                <a:srgbClr val="FFFFFF"/>
              </a:highlight>
              <a:latin typeface="Verdana"/>
              <a:ea typeface="Verdana"/>
              <a:cs typeface="Verdana"/>
              <a:sym typeface="Verdana"/>
            </a:endParaRPr>
          </a:p>
          <a:p>
            <a:pPr indent="0" lvl="0" marL="0" rtl="0" algn="l">
              <a:spcBef>
                <a:spcPts val="0"/>
              </a:spcBef>
              <a:spcAft>
                <a:spcPts val="1600"/>
              </a:spcAft>
              <a:buNone/>
            </a:pPr>
            <a:r>
              <a:t/>
            </a:r>
            <a:endParaRPr sz="1200">
              <a:solidFill>
                <a:srgbClr val="333333"/>
              </a:solidFill>
              <a:highlight>
                <a:srgbClr val="FFFFFF"/>
              </a:highlight>
              <a:latin typeface="Verdana"/>
              <a:ea typeface="Verdana"/>
              <a:cs typeface="Verdana"/>
              <a:sym typeface="Verdana"/>
            </a:endParaRPr>
          </a:p>
        </p:txBody>
      </p:sp>
      <p:pic>
        <p:nvPicPr>
          <p:cNvPr id="213" name="Google Shape;213;p32"/>
          <p:cNvPicPr preferRelativeResize="0"/>
          <p:nvPr/>
        </p:nvPicPr>
        <p:blipFill>
          <a:blip r:embed="rId3">
            <a:alphaModFix/>
          </a:blip>
          <a:stretch>
            <a:fillRect/>
          </a:stretch>
        </p:blipFill>
        <p:spPr>
          <a:xfrm>
            <a:off x="6401000" y="1416975"/>
            <a:ext cx="2551500" cy="2591727"/>
          </a:xfrm>
          <a:prstGeom prst="rect">
            <a:avLst/>
          </a:prstGeom>
          <a:noFill/>
          <a:ln>
            <a:noFill/>
          </a:ln>
        </p:spPr>
      </p:pic>
      <p:pic>
        <p:nvPicPr>
          <p:cNvPr id="214" name="Google Shape;214;p32"/>
          <p:cNvPicPr preferRelativeResize="0"/>
          <p:nvPr/>
        </p:nvPicPr>
        <p:blipFill>
          <a:blip r:embed="rId4">
            <a:alphaModFix/>
          </a:blip>
          <a:stretch>
            <a:fillRect/>
          </a:stretch>
        </p:blipFill>
        <p:spPr>
          <a:xfrm>
            <a:off x="6859450" y="4614675"/>
            <a:ext cx="2196500" cy="385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Diana Patterson, MD</a:t>
            </a:r>
            <a:endParaRPr/>
          </a:p>
        </p:txBody>
      </p:sp>
      <p:sp>
        <p:nvSpPr>
          <p:cNvPr id="220" name="Google Shape;220;p33"/>
          <p:cNvSpPr txBox="1"/>
          <p:nvPr>
            <p:ph idx="1" type="body"/>
          </p:nvPr>
        </p:nvSpPr>
        <p:spPr>
          <a:xfrm>
            <a:off x="311700" y="1225225"/>
            <a:ext cx="60249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333333"/>
                </a:solidFill>
                <a:highlight>
                  <a:srgbClr val="FFFFFF"/>
                </a:highlight>
                <a:latin typeface="Verdana"/>
                <a:ea typeface="Verdana"/>
                <a:cs typeface="Verdana"/>
                <a:sym typeface="Verdana"/>
              </a:rPr>
              <a:t>Diana Patterson, MD is a board eligible orthopaedic surgeon. She treats patients with a broad range of sports and activity-related injuries to the knee, hip and shoulder.</a:t>
            </a:r>
            <a:r>
              <a:rPr lang="en" sz="1200">
                <a:solidFill>
                  <a:srgbClr val="333333"/>
                </a:solidFill>
                <a:highlight>
                  <a:srgbClr val="FFFFFF"/>
                </a:highlight>
                <a:latin typeface="Verdana"/>
                <a:ea typeface="Verdana"/>
                <a:cs typeface="Verdana"/>
                <a:sym typeface="Verdana"/>
              </a:rPr>
              <a:t> </a:t>
            </a:r>
            <a:endParaRPr sz="1200">
              <a:solidFill>
                <a:srgbClr val="333333"/>
              </a:solidFill>
              <a:highlight>
                <a:srgbClr val="FFFFFF"/>
              </a:highlight>
              <a:latin typeface="Verdana"/>
              <a:ea typeface="Verdana"/>
              <a:cs typeface="Verdana"/>
              <a:sym typeface="Verdana"/>
            </a:endParaRPr>
          </a:p>
          <a:p>
            <a:pPr indent="0" lvl="0" marL="0" rtl="0" algn="l">
              <a:spcBef>
                <a:spcPts val="1600"/>
              </a:spcBef>
              <a:spcAft>
                <a:spcPts val="0"/>
              </a:spcAft>
              <a:buNone/>
            </a:pPr>
            <a:r>
              <a:t/>
            </a:r>
            <a:endParaRPr sz="1200">
              <a:solidFill>
                <a:srgbClr val="333333"/>
              </a:solidFill>
              <a:highlight>
                <a:srgbClr val="FFFFFF"/>
              </a:highlight>
              <a:latin typeface="Verdana"/>
              <a:ea typeface="Verdana"/>
              <a:cs typeface="Verdana"/>
              <a:sym typeface="Verdana"/>
            </a:endParaRPr>
          </a:p>
          <a:p>
            <a:pPr indent="0" lvl="0" marL="0" rtl="0" algn="l">
              <a:spcBef>
                <a:spcPts val="1600"/>
              </a:spcBef>
              <a:spcAft>
                <a:spcPts val="0"/>
              </a:spcAft>
              <a:buNone/>
            </a:pPr>
            <a:r>
              <a:rPr b="1" lang="en" sz="2500">
                <a:solidFill>
                  <a:srgbClr val="333333"/>
                </a:solidFill>
                <a:highlight>
                  <a:srgbClr val="FFFFFF"/>
                </a:highlight>
                <a:latin typeface="Arial"/>
                <a:ea typeface="Arial"/>
                <a:cs typeface="Arial"/>
                <a:sym typeface="Arial"/>
              </a:rPr>
              <a:t> </a:t>
            </a:r>
            <a:r>
              <a:rPr b="1" lang="en" sz="1500">
                <a:solidFill>
                  <a:srgbClr val="333333"/>
                </a:solidFill>
                <a:highlight>
                  <a:srgbClr val="FFFFFF"/>
                </a:highlight>
                <a:latin typeface="Arial"/>
                <a:ea typeface="Arial"/>
                <a:cs typeface="Arial"/>
                <a:sym typeface="Arial"/>
              </a:rPr>
              <a:t>Education and Training</a:t>
            </a:r>
            <a:endParaRPr b="1" sz="1500">
              <a:solidFill>
                <a:srgbClr val="333333"/>
              </a:solidFill>
              <a:highlight>
                <a:srgbClr val="FFFFFF"/>
              </a:highlight>
              <a:latin typeface="Arial"/>
              <a:ea typeface="Arial"/>
              <a:cs typeface="Arial"/>
              <a:sym typeface="Arial"/>
            </a:endParaRPr>
          </a:p>
          <a:p>
            <a:pPr indent="0" lvl="0" marL="520700" rtl="0" algn="l">
              <a:spcBef>
                <a:spcPts val="160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Medical School: </a:t>
            </a:r>
            <a:r>
              <a:rPr lang="en" sz="700">
                <a:solidFill>
                  <a:srgbClr val="333333"/>
                </a:solidFill>
                <a:highlight>
                  <a:srgbClr val="FFFFFF"/>
                </a:highlight>
                <a:latin typeface="Verdana"/>
                <a:ea typeface="Verdana"/>
                <a:cs typeface="Verdana"/>
                <a:sym typeface="Verdana"/>
              </a:rPr>
              <a:t>Icahn School of Medicine @ Mount Sinai</a:t>
            </a:r>
            <a:endParaRPr sz="700">
              <a:solidFill>
                <a:srgbClr val="333333"/>
              </a:solidFill>
              <a:highlight>
                <a:srgbClr val="FFFFFF"/>
              </a:highlight>
              <a:latin typeface="Verdana"/>
              <a:ea typeface="Verdana"/>
              <a:cs typeface="Verdana"/>
              <a:sym typeface="Verdana"/>
            </a:endParaRPr>
          </a:p>
          <a:p>
            <a:pPr indent="0" lvl="0" marL="520700" rtl="0" algn="l">
              <a:spcBef>
                <a:spcPts val="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Residency: </a:t>
            </a:r>
            <a:r>
              <a:rPr lang="en" sz="700">
                <a:solidFill>
                  <a:srgbClr val="333333"/>
                </a:solidFill>
                <a:highlight>
                  <a:srgbClr val="FFFFFF"/>
                </a:highlight>
                <a:latin typeface="Verdana"/>
                <a:ea typeface="Verdana"/>
                <a:cs typeface="Verdana"/>
                <a:sym typeface="Verdana"/>
              </a:rPr>
              <a:t>Icahn School of Medicine at Mount Sinai, Orthopaedic Surgery</a:t>
            </a:r>
            <a:endParaRPr sz="700">
              <a:solidFill>
                <a:srgbClr val="333333"/>
              </a:solidFill>
              <a:highlight>
                <a:srgbClr val="FFFFFF"/>
              </a:highlight>
              <a:latin typeface="Verdana"/>
              <a:ea typeface="Verdana"/>
              <a:cs typeface="Verdana"/>
              <a:sym typeface="Verdana"/>
            </a:endParaRPr>
          </a:p>
          <a:p>
            <a:pPr indent="0" lvl="0" marL="520700" rtl="0" algn="l">
              <a:spcBef>
                <a:spcPts val="0"/>
              </a:spcBef>
              <a:spcAft>
                <a:spcPts val="0"/>
              </a:spcAft>
              <a:buClr>
                <a:schemeClr val="dk1"/>
              </a:buClr>
              <a:buSzPts val="1100"/>
              <a:buFont typeface="Arial"/>
              <a:buNone/>
            </a:pPr>
            <a:r>
              <a:rPr b="1" lang="en" sz="700">
                <a:solidFill>
                  <a:srgbClr val="333333"/>
                </a:solidFill>
                <a:highlight>
                  <a:srgbClr val="FFFFFF"/>
                </a:highlight>
                <a:latin typeface="Verdana"/>
                <a:ea typeface="Verdana"/>
                <a:cs typeface="Verdana"/>
                <a:sym typeface="Verdana"/>
              </a:rPr>
              <a:t>Fellowship: </a:t>
            </a:r>
            <a:r>
              <a:rPr lang="en" sz="700">
                <a:solidFill>
                  <a:srgbClr val="333333"/>
                </a:solidFill>
                <a:highlight>
                  <a:srgbClr val="FFFFFF"/>
                </a:highlight>
                <a:latin typeface="Verdana"/>
                <a:ea typeface="Verdana"/>
                <a:cs typeface="Verdana"/>
                <a:sym typeface="Verdana"/>
              </a:rPr>
              <a:t>Washington University Orthopaedics, Sports Medicine</a:t>
            </a:r>
            <a:endParaRPr sz="700">
              <a:solidFill>
                <a:srgbClr val="333333"/>
              </a:solidFill>
              <a:highlight>
                <a:srgbClr val="FFFFFF"/>
              </a:highlight>
              <a:latin typeface="Verdana"/>
              <a:ea typeface="Verdana"/>
              <a:cs typeface="Verdana"/>
              <a:sym typeface="Verdana"/>
            </a:endParaRPr>
          </a:p>
          <a:p>
            <a:pPr indent="0" lvl="0" marL="0" rtl="0" algn="l">
              <a:spcBef>
                <a:spcPts val="0"/>
              </a:spcBef>
              <a:spcAft>
                <a:spcPts val="1600"/>
              </a:spcAft>
              <a:buNone/>
            </a:pPr>
            <a:r>
              <a:t/>
            </a:r>
            <a:endParaRPr sz="700">
              <a:solidFill>
                <a:srgbClr val="333333"/>
              </a:solidFill>
              <a:highlight>
                <a:srgbClr val="FFFFFF"/>
              </a:highlight>
              <a:latin typeface="Verdana"/>
              <a:ea typeface="Verdana"/>
              <a:cs typeface="Verdana"/>
              <a:sym typeface="Verdana"/>
            </a:endParaRPr>
          </a:p>
        </p:txBody>
      </p:sp>
      <p:pic>
        <p:nvPicPr>
          <p:cNvPr id="221" name="Google Shape;221;p33"/>
          <p:cNvPicPr preferRelativeResize="0"/>
          <p:nvPr/>
        </p:nvPicPr>
        <p:blipFill>
          <a:blip r:embed="rId3">
            <a:alphaModFix/>
          </a:blip>
          <a:stretch>
            <a:fillRect/>
          </a:stretch>
        </p:blipFill>
        <p:spPr>
          <a:xfrm>
            <a:off x="6430350" y="1584125"/>
            <a:ext cx="2599551" cy="2335451"/>
          </a:xfrm>
          <a:prstGeom prst="rect">
            <a:avLst/>
          </a:prstGeom>
          <a:noFill/>
          <a:ln>
            <a:noFill/>
          </a:ln>
        </p:spPr>
      </p:pic>
      <p:pic>
        <p:nvPicPr>
          <p:cNvPr id="222" name="Google Shape;222;p33"/>
          <p:cNvPicPr preferRelativeResize="0"/>
          <p:nvPr/>
        </p:nvPicPr>
        <p:blipFill>
          <a:blip r:embed="rId4">
            <a:alphaModFix/>
          </a:blip>
          <a:stretch>
            <a:fillRect/>
          </a:stretch>
        </p:blipFill>
        <p:spPr>
          <a:xfrm>
            <a:off x="6859450" y="4614675"/>
            <a:ext cx="2196500" cy="385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Megan Paulus, MD</a:t>
            </a:r>
            <a:endParaRPr/>
          </a:p>
        </p:txBody>
      </p:sp>
      <p:sp>
        <p:nvSpPr>
          <p:cNvPr id="228" name="Google Shape;228;p34"/>
          <p:cNvSpPr txBox="1"/>
          <p:nvPr>
            <p:ph idx="1" type="body"/>
          </p:nvPr>
        </p:nvSpPr>
        <p:spPr>
          <a:xfrm>
            <a:off x="311700" y="1225225"/>
            <a:ext cx="59367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33333"/>
                </a:solidFill>
                <a:highlight>
                  <a:srgbClr val="FFFFFF"/>
                </a:highlight>
                <a:latin typeface="Verdana"/>
                <a:ea typeface="Verdana"/>
                <a:cs typeface="Verdana"/>
                <a:sym typeface="Verdana"/>
              </a:rPr>
              <a:t>Megan C. Paulus, MD is a fellowship trained orthopaedic foot and ankle surgeon. She has a special interest in treating ankle arthritis, fractures of the ankle and foot, post-traumatic reconstruction, midfoot and forefoot arthritis, flatfoot reconstruction, and bunions/hammertoes.</a:t>
            </a:r>
            <a:endParaRPr sz="1200">
              <a:solidFill>
                <a:srgbClr val="333333"/>
              </a:solidFill>
              <a:highlight>
                <a:srgbClr val="FFFFFF"/>
              </a:highlight>
              <a:latin typeface="Verdana"/>
              <a:ea typeface="Verdana"/>
              <a:cs typeface="Verdana"/>
              <a:sym typeface="Verdana"/>
            </a:endParaRPr>
          </a:p>
          <a:p>
            <a:pPr indent="0" lvl="0" marL="0" rtl="0" algn="l">
              <a:spcBef>
                <a:spcPts val="1600"/>
              </a:spcBef>
              <a:spcAft>
                <a:spcPts val="0"/>
              </a:spcAft>
              <a:buNone/>
            </a:pPr>
            <a:r>
              <a:t/>
            </a:r>
            <a:endParaRPr sz="1200">
              <a:solidFill>
                <a:srgbClr val="333333"/>
              </a:solidFill>
              <a:highlight>
                <a:srgbClr val="FFFFFF"/>
              </a:highlight>
              <a:latin typeface="Verdana"/>
              <a:ea typeface="Verdana"/>
              <a:cs typeface="Verdana"/>
              <a:sym typeface="Verdana"/>
            </a:endParaRPr>
          </a:p>
          <a:p>
            <a:pPr indent="0" lvl="0" marL="0" rtl="0" algn="l">
              <a:spcBef>
                <a:spcPts val="1600"/>
              </a:spcBef>
              <a:spcAft>
                <a:spcPts val="0"/>
              </a:spcAft>
              <a:buNone/>
            </a:pPr>
            <a:br>
              <a:rPr lang="en" sz="1200">
                <a:solidFill>
                  <a:srgbClr val="333333"/>
                </a:solidFill>
                <a:highlight>
                  <a:srgbClr val="FFFFFF"/>
                </a:highlight>
                <a:latin typeface="Verdana"/>
                <a:ea typeface="Verdana"/>
                <a:cs typeface="Verdana"/>
                <a:sym typeface="Verdana"/>
              </a:rPr>
            </a:br>
            <a:r>
              <a:rPr b="1" lang="en" sz="1500">
                <a:solidFill>
                  <a:srgbClr val="333333"/>
                </a:solidFill>
                <a:highlight>
                  <a:srgbClr val="FFFFFF"/>
                </a:highlight>
                <a:latin typeface="Arial"/>
                <a:ea typeface="Arial"/>
                <a:cs typeface="Arial"/>
                <a:sym typeface="Arial"/>
              </a:rPr>
              <a:t>Education and Training</a:t>
            </a:r>
            <a:br>
              <a:rPr b="1" lang="en" sz="1600">
                <a:solidFill>
                  <a:srgbClr val="333333"/>
                </a:solidFill>
                <a:highlight>
                  <a:srgbClr val="FFFFFF"/>
                </a:highlight>
                <a:latin typeface="Arial"/>
                <a:ea typeface="Arial"/>
                <a:cs typeface="Arial"/>
                <a:sym typeface="Arial"/>
              </a:rPr>
            </a:br>
            <a:r>
              <a:rPr b="1" lang="en" sz="700">
                <a:solidFill>
                  <a:srgbClr val="333333"/>
                </a:solidFill>
                <a:highlight>
                  <a:srgbClr val="FFFFFF"/>
                </a:highlight>
                <a:latin typeface="Verdana"/>
                <a:ea typeface="Verdana"/>
                <a:cs typeface="Verdana"/>
                <a:sym typeface="Verdana"/>
              </a:rPr>
              <a:t>Medical School: </a:t>
            </a:r>
            <a:r>
              <a:rPr lang="en" sz="700">
                <a:solidFill>
                  <a:srgbClr val="333333"/>
                </a:solidFill>
                <a:highlight>
                  <a:srgbClr val="FFFFFF"/>
                </a:highlight>
                <a:latin typeface="Verdana"/>
                <a:ea typeface="Verdana"/>
                <a:cs typeface="Verdana"/>
                <a:sym typeface="Verdana"/>
              </a:rPr>
              <a:t>Georgetown University School of Medicine</a:t>
            </a:r>
            <a:br>
              <a:rPr lang="en" sz="700">
                <a:solidFill>
                  <a:srgbClr val="333333"/>
                </a:solidFill>
                <a:highlight>
                  <a:srgbClr val="FFFFFF"/>
                </a:highlight>
                <a:latin typeface="Verdana"/>
                <a:ea typeface="Verdana"/>
                <a:cs typeface="Verdana"/>
                <a:sym typeface="Verdana"/>
              </a:rPr>
            </a:br>
            <a:r>
              <a:rPr b="1" lang="en" sz="700">
                <a:solidFill>
                  <a:srgbClr val="333333"/>
                </a:solidFill>
                <a:highlight>
                  <a:srgbClr val="FFFFFF"/>
                </a:highlight>
                <a:latin typeface="Verdana"/>
                <a:ea typeface="Verdana"/>
                <a:cs typeface="Verdana"/>
                <a:sym typeface="Verdana"/>
              </a:rPr>
              <a:t>Residency: </a:t>
            </a:r>
            <a:r>
              <a:rPr lang="en" sz="700">
                <a:solidFill>
                  <a:srgbClr val="333333"/>
                </a:solidFill>
                <a:highlight>
                  <a:srgbClr val="FFFFFF"/>
                </a:highlight>
                <a:latin typeface="Verdana"/>
                <a:ea typeface="Verdana"/>
                <a:cs typeface="Verdana"/>
                <a:sym typeface="Verdana"/>
              </a:rPr>
              <a:t>MedStar Georgetown University Hospital, Orthopaedic Surgery</a:t>
            </a:r>
            <a:br>
              <a:rPr lang="en" sz="700">
                <a:solidFill>
                  <a:srgbClr val="333333"/>
                </a:solidFill>
                <a:highlight>
                  <a:srgbClr val="FFFFFF"/>
                </a:highlight>
                <a:latin typeface="Verdana"/>
                <a:ea typeface="Verdana"/>
                <a:cs typeface="Verdana"/>
                <a:sym typeface="Verdana"/>
              </a:rPr>
            </a:br>
            <a:r>
              <a:rPr b="1" lang="en" sz="700">
                <a:solidFill>
                  <a:srgbClr val="333333"/>
                </a:solidFill>
                <a:highlight>
                  <a:srgbClr val="FFFFFF"/>
                </a:highlight>
                <a:latin typeface="Verdana"/>
                <a:ea typeface="Verdana"/>
                <a:cs typeface="Verdana"/>
                <a:sym typeface="Verdana"/>
              </a:rPr>
              <a:t>Internship: </a:t>
            </a:r>
            <a:r>
              <a:rPr lang="en" sz="700">
                <a:solidFill>
                  <a:srgbClr val="333333"/>
                </a:solidFill>
                <a:highlight>
                  <a:srgbClr val="FFFFFF"/>
                </a:highlight>
                <a:latin typeface="Verdana"/>
                <a:ea typeface="Verdana"/>
                <a:cs typeface="Verdana"/>
                <a:sym typeface="Verdana"/>
              </a:rPr>
              <a:t>MedStar Georgetown University Hospital, Surgery</a:t>
            </a:r>
            <a:br>
              <a:rPr lang="en" sz="700">
                <a:solidFill>
                  <a:srgbClr val="333333"/>
                </a:solidFill>
                <a:highlight>
                  <a:srgbClr val="FFFFFF"/>
                </a:highlight>
                <a:latin typeface="Verdana"/>
                <a:ea typeface="Verdana"/>
                <a:cs typeface="Verdana"/>
                <a:sym typeface="Verdana"/>
              </a:rPr>
            </a:br>
            <a:r>
              <a:rPr b="1" lang="en" sz="700">
                <a:solidFill>
                  <a:srgbClr val="333333"/>
                </a:solidFill>
                <a:highlight>
                  <a:srgbClr val="FFFFFF"/>
                </a:highlight>
                <a:latin typeface="Verdana"/>
                <a:ea typeface="Verdana"/>
                <a:cs typeface="Verdana"/>
                <a:sym typeface="Verdana"/>
              </a:rPr>
              <a:t>Fellowship: </a:t>
            </a:r>
            <a:r>
              <a:rPr lang="en" sz="700">
                <a:solidFill>
                  <a:srgbClr val="333333"/>
                </a:solidFill>
                <a:highlight>
                  <a:srgbClr val="FFFFFF"/>
                </a:highlight>
                <a:latin typeface="Verdana"/>
                <a:ea typeface="Verdana"/>
                <a:cs typeface="Verdana"/>
                <a:sym typeface="Verdana"/>
              </a:rPr>
              <a:t>Oakland Bone &amp; Joints Specialists, Orthopaedic Foot &amp; Ankle Surgery</a:t>
            </a:r>
            <a:endParaRPr sz="700">
              <a:solidFill>
                <a:srgbClr val="333333"/>
              </a:solidFill>
              <a:highlight>
                <a:srgbClr val="FFFFFF"/>
              </a:highlight>
              <a:latin typeface="Verdana"/>
              <a:ea typeface="Verdana"/>
              <a:cs typeface="Verdana"/>
              <a:sym typeface="Verdana"/>
            </a:endParaRPr>
          </a:p>
          <a:p>
            <a:pPr indent="0" lvl="0" marL="0" rtl="0" algn="l">
              <a:spcBef>
                <a:spcPts val="1600"/>
              </a:spcBef>
              <a:spcAft>
                <a:spcPts val="1600"/>
              </a:spcAft>
              <a:buNone/>
            </a:pPr>
            <a:r>
              <a:t/>
            </a:r>
            <a:endParaRPr sz="700">
              <a:solidFill>
                <a:srgbClr val="333333"/>
              </a:solidFill>
              <a:highlight>
                <a:srgbClr val="FFFFFF"/>
              </a:highlight>
              <a:latin typeface="Verdana"/>
              <a:ea typeface="Verdana"/>
              <a:cs typeface="Verdana"/>
              <a:sym typeface="Verdana"/>
            </a:endParaRPr>
          </a:p>
        </p:txBody>
      </p:sp>
      <p:pic>
        <p:nvPicPr>
          <p:cNvPr id="229" name="Google Shape;229;p34"/>
          <p:cNvPicPr preferRelativeResize="0"/>
          <p:nvPr/>
        </p:nvPicPr>
        <p:blipFill>
          <a:blip r:embed="rId3">
            <a:alphaModFix/>
          </a:blip>
          <a:stretch>
            <a:fillRect/>
          </a:stretch>
        </p:blipFill>
        <p:spPr>
          <a:xfrm>
            <a:off x="6381250" y="1563650"/>
            <a:ext cx="2590800" cy="2458504"/>
          </a:xfrm>
          <a:prstGeom prst="rect">
            <a:avLst/>
          </a:prstGeom>
          <a:noFill/>
          <a:ln>
            <a:noFill/>
          </a:ln>
        </p:spPr>
      </p:pic>
      <p:pic>
        <p:nvPicPr>
          <p:cNvPr id="230" name="Google Shape;230;p34"/>
          <p:cNvPicPr preferRelativeResize="0"/>
          <p:nvPr/>
        </p:nvPicPr>
        <p:blipFill>
          <a:blip r:embed="rId4">
            <a:alphaModFix/>
          </a:blip>
          <a:stretch>
            <a:fillRect/>
          </a:stretch>
        </p:blipFill>
        <p:spPr>
          <a:xfrm>
            <a:off x="6859450" y="4614675"/>
            <a:ext cx="2196500" cy="385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Physician Assistants: </a:t>
            </a:r>
            <a:endParaRPr/>
          </a:p>
        </p:txBody>
      </p:sp>
      <p:sp>
        <p:nvSpPr>
          <p:cNvPr id="236" name="Google Shape;236;p35"/>
          <p:cNvSpPr txBox="1"/>
          <p:nvPr>
            <p:ph idx="1" type="body"/>
          </p:nvPr>
        </p:nvSpPr>
        <p:spPr>
          <a:xfrm>
            <a:off x="311700" y="1225225"/>
            <a:ext cx="34824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Jennifer Castelli</a:t>
            </a:r>
            <a:endParaRPr/>
          </a:p>
          <a:p>
            <a:pPr indent="-342900" lvl="0" marL="457200" rtl="0" algn="l">
              <a:spcBef>
                <a:spcPts val="0"/>
              </a:spcBef>
              <a:spcAft>
                <a:spcPts val="0"/>
              </a:spcAft>
              <a:buSzPts val="1800"/>
              <a:buChar char="●"/>
            </a:pPr>
            <a:r>
              <a:rPr lang="en"/>
              <a:t>Robin Conversano</a:t>
            </a:r>
            <a:endParaRPr/>
          </a:p>
          <a:p>
            <a:pPr indent="-342900" lvl="0" marL="457200" rtl="0" algn="l">
              <a:spcBef>
                <a:spcPts val="0"/>
              </a:spcBef>
              <a:spcAft>
                <a:spcPts val="0"/>
              </a:spcAft>
              <a:buSzPts val="1800"/>
              <a:buChar char="●"/>
            </a:pPr>
            <a:r>
              <a:rPr lang="en"/>
              <a:t>Jane Herfel</a:t>
            </a:r>
            <a:endParaRPr/>
          </a:p>
          <a:p>
            <a:pPr indent="-342900" lvl="0" marL="457200" rtl="0" algn="l">
              <a:spcBef>
                <a:spcPts val="0"/>
              </a:spcBef>
              <a:spcAft>
                <a:spcPts val="0"/>
              </a:spcAft>
              <a:buSzPts val="1800"/>
              <a:buChar char="●"/>
            </a:pPr>
            <a:r>
              <a:rPr lang="en"/>
              <a:t>Michelle Regan</a:t>
            </a:r>
            <a:endParaRPr/>
          </a:p>
          <a:p>
            <a:pPr indent="-342900" lvl="0" marL="457200" rtl="0" algn="l">
              <a:spcBef>
                <a:spcPts val="0"/>
              </a:spcBef>
              <a:spcAft>
                <a:spcPts val="0"/>
              </a:spcAft>
              <a:buSzPts val="1800"/>
              <a:buChar char="●"/>
            </a:pPr>
            <a:r>
              <a:rPr lang="en"/>
              <a:t>Maria Rojas</a:t>
            </a:r>
            <a:endParaRPr/>
          </a:p>
        </p:txBody>
      </p:sp>
      <p:pic>
        <p:nvPicPr>
          <p:cNvPr id="237" name="Google Shape;237;p35"/>
          <p:cNvPicPr preferRelativeResize="0"/>
          <p:nvPr/>
        </p:nvPicPr>
        <p:blipFill>
          <a:blip r:embed="rId3">
            <a:alphaModFix/>
          </a:blip>
          <a:stretch>
            <a:fillRect/>
          </a:stretch>
        </p:blipFill>
        <p:spPr>
          <a:xfrm>
            <a:off x="6859450" y="4614675"/>
            <a:ext cx="2196500" cy="3850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Register now for our next webinar:</a:t>
            </a:r>
            <a:endParaRPr/>
          </a:p>
        </p:txBody>
      </p:sp>
      <p:sp>
        <p:nvSpPr>
          <p:cNvPr id="243" name="Google Shape;243;p36"/>
          <p:cNvSpPr txBox="1"/>
          <p:nvPr>
            <p:ph idx="1" type="body"/>
          </p:nvPr>
        </p:nvSpPr>
        <p:spPr>
          <a:xfrm>
            <a:off x="311700" y="1225225"/>
            <a:ext cx="4704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Join us on </a:t>
            </a:r>
            <a:r>
              <a:rPr b="1" lang="en"/>
              <a:t>December 8th at 7pm</a:t>
            </a:r>
            <a:r>
              <a:rPr lang="en"/>
              <a:t> for the next webinar, </a:t>
            </a:r>
            <a:r>
              <a:rPr b="1" lang="en"/>
              <a:t>“Women in Sports Medicine”</a:t>
            </a:r>
            <a:r>
              <a:rPr lang="en"/>
              <a:t>,  brought to you by the Stony Brook Department of Orthopaedics &amp; the Women’s Sports Medicine Center. We will have speakers from multiple health care fields to help you better understand the ins and outs of their healthcare field.</a:t>
            </a:r>
            <a:endParaRPr/>
          </a:p>
          <a:p>
            <a:pPr indent="0" lvl="0" marL="0" rtl="0" algn="l">
              <a:spcBef>
                <a:spcPts val="1600"/>
              </a:spcBef>
              <a:spcAft>
                <a:spcPts val="0"/>
              </a:spcAft>
              <a:buNone/>
            </a:pPr>
            <a:r>
              <a:rPr lang="en"/>
              <a:t>Register at:  bit.ly/womensportsmed20</a:t>
            </a:r>
            <a:endParaRPr/>
          </a:p>
          <a:p>
            <a:pPr indent="0" lvl="0" marL="0" rtl="0" algn="l">
              <a:spcBef>
                <a:spcPts val="1600"/>
              </a:spcBef>
              <a:spcAft>
                <a:spcPts val="1600"/>
              </a:spcAft>
              <a:buNone/>
            </a:pPr>
            <a:r>
              <a:t/>
            </a:r>
            <a:endParaRPr/>
          </a:p>
        </p:txBody>
      </p:sp>
      <p:pic>
        <p:nvPicPr>
          <p:cNvPr id="244" name="Google Shape;244;p36"/>
          <p:cNvPicPr preferRelativeResize="0"/>
          <p:nvPr/>
        </p:nvPicPr>
        <p:blipFill>
          <a:blip r:embed="rId3">
            <a:alphaModFix/>
          </a:blip>
          <a:stretch>
            <a:fillRect/>
          </a:stretch>
        </p:blipFill>
        <p:spPr>
          <a:xfrm>
            <a:off x="6859450" y="4614675"/>
            <a:ext cx="2196500" cy="385050"/>
          </a:xfrm>
          <a:prstGeom prst="rect">
            <a:avLst/>
          </a:prstGeom>
          <a:noFill/>
          <a:ln>
            <a:noFill/>
          </a:ln>
        </p:spPr>
      </p:pic>
      <p:pic>
        <p:nvPicPr>
          <p:cNvPr id="245" name="Google Shape;245;p36"/>
          <p:cNvPicPr preferRelativeResize="0"/>
          <p:nvPr/>
        </p:nvPicPr>
        <p:blipFill>
          <a:blip r:embed="rId4">
            <a:alphaModFix/>
          </a:blip>
          <a:stretch>
            <a:fillRect/>
          </a:stretch>
        </p:blipFill>
        <p:spPr>
          <a:xfrm>
            <a:off x="5609325" y="1225213"/>
            <a:ext cx="2593150" cy="3247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7"/>
          <p:cNvSpPr txBox="1"/>
          <p:nvPr>
            <p:ph type="title"/>
          </p:nvPr>
        </p:nvSpPr>
        <p:spPr>
          <a:xfrm>
            <a:off x="3025200" y="1932475"/>
            <a:ext cx="2883600" cy="1074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100"/>
              <a:t>Questions?</a:t>
            </a:r>
            <a:r>
              <a:rPr lang="en"/>
              <a:t> </a:t>
            </a:r>
            <a:endParaRPr/>
          </a:p>
        </p:txBody>
      </p:sp>
      <p:pic>
        <p:nvPicPr>
          <p:cNvPr id="251" name="Google Shape;251;p37"/>
          <p:cNvPicPr preferRelativeResize="0"/>
          <p:nvPr/>
        </p:nvPicPr>
        <p:blipFill>
          <a:blip r:embed="rId3">
            <a:alphaModFix/>
          </a:blip>
          <a:stretch>
            <a:fillRect/>
          </a:stretch>
        </p:blipFill>
        <p:spPr>
          <a:xfrm>
            <a:off x="6859450" y="4614675"/>
            <a:ext cx="2196500" cy="385050"/>
          </a:xfrm>
          <a:prstGeom prst="rect">
            <a:avLst/>
          </a:prstGeom>
          <a:noFill/>
          <a:ln>
            <a:noFill/>
          </a:ln>
        </p:spPr>
      </p:pic>
      <p:sp>
        <p:nvSpPr>
          <p:cNvPr id="252" name="Google Shape;252;p37"/>
          <p:cNvSpPr txBox="1"/>
          <p:nvPr/>
        </p:nvSpPr>
        <p:spPr>
          <a:xfrm>
            <a:off x="1495800" y="923625"/>
            <a:ext cx="5942400" cy="44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Economica"/>
                <a:ea typeface="Economica"/>
                <a:cs typeface="Economica"/>
                <a:sym typeface="Economica"/>
              </a:rPr>
              <a:t>10th Annual Stony Brook Sports Medicine Update</a:t>
            </a:r>
            <a:endParaRPr sz="1800">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Reminder for Physical Therapists/Athletic Trainers</a:t>
            </a:r>
            <a:endParaRPr/>
          </a:p>
        </p:txBody>
      </p:sp>
      <p:sp>
        <p:nvSpPr>
          <p:cNvPr id="258" name="Google Shape;258;p38"/>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a:p>
            <a:pPr indent="0" lvl="0" marL="0" rtl="0" algn="l">
              <a:spcBef>
                <a:spcPts val="1600"/>
              </a:spcBef>
              <a:spcAft>
                <a:spcPts val="0"/>
              </a:spcAft>
              <a:buNone/>
            </a:pPr>
            <a:r>
              <a:rPr lang="en" sz="1200"/>
              <a:t>For proof of attendance for Physical Therapists, please email </a:t>
            </a:r>
            <a:r>
              <a:rPr b="1" lang="en" sz="1300" u="sng"/>
              <a:t>patricia.lamb@stonybrookmedicine.edu</a:t>
            </a:r>
            <a:endParaRPr sz="1200"/>
          </a:p>
          <a:p>
            <a:pPr indent="0" lvl="0" marL="0" rtl="0" algn="l">
              <a:spcBef>
                <a:spcPts val="1600"/>
              </a:spcBef>
              <a:spcAft>
                <a:spcPts val="0"/>
              </a:spcAft>
              <a:buNone/>
            </a:pPr>
            <a:r>
              <a:rPr lang="en" sz="1200"/>
              <a:t>For proof of attendance for Athletic Trainers, please email </a:t>
            </a:r>
            <a:r>
              <a:rPr b="1" lang="en" sz="1300" u="sng">
                <a:hlinkClick r:id="rId3"/>
              </a:rPr>
              <a:t>xristos.gaglias@stonybrook.edu</a:t>
            </a:r>
            <a:r>
              <a:rPr lang="en" sz="1200"/>
              <a:t> with the completed pdf survey form for Athletic Trainers </a:t>
            </a:r>
            <a:r>
              <a:rPr b="1" lang="en" sz="1200"/>
              <a:t>only,</a:t>
            </a:r>
            <a:r>
              <a:rPr lang="en" sz="1200"/>
              <a:t> which was sent to your email with the Zoom meeting link on November 16. </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rPr lang="en" sz="1200"/>
              <a:t>Each attendee of this webinar will be send a survey after the completion of this course by the Renaissance School of Medicine. Please complete this survey in a timely manner and leave comments so we can improve future webinars. </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rPr i="1" lang="en" sz="1200"/>
              <a:t>For additional questions or concerns, please contact Dana.Bennett@stonybrookmedicine.edu</a:t>
            </a:r>
            <a:endParaRPr i="1" sz="1200"/>
          </a:p>
          <a:p>
            <a:pPr indent="0" lvl="0" marL="0" rtl="0" algn="l">
              <a:spcBef>
                <a:spcPts val="1600"/>
              </a:spcBef>
              <a:spcAft>
                <a:spcPts val="1600"/>
              </a:spcAft>
              <a:buClr>
                <a:schemeClr val="dk1"/>
              </a:buClr>
              <a:buSzPts val="1100"/>
              <a:buFont typeface="Arial"/>
              <a:buNone/>
            </a:pPr>
            <a:r>
              <a:t/>
            </a:r>
            <a:endParaRPr sz="1200"/>
          </a:p>
        </p:txBody>
      </p:sp>
      <p:pic>
        <p:nvPicPr>
          <p:cNvPr id="259" name="Google Shape;259;p38"/>
          <p:cNvPicPr preferRelativeResize="0"/>
          <p:nvPr/>
        </p:nvPicPr>
        <p:blipFill>
          <a:blip r:embed="rId4">
            <a:alphaModFix/>
          </a:blip>
          <a:stretch>
            <a:fillRect/>
          </a:stretch>
        </p:blipFill>
        <p:spPr>
          <a:xfrm>
            <a:off x="6859450" y="4614675"/>
            <a:ext cx="2196500" cy="3850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39"/>
          <p:cNvPicPr preferRelativeResize="0"/>
          <p:nvPr/>
        </p:nvPicPr>
        <p:blipFill>
          <a:blip r:embed="rId3">
            <a:alphaModFix/>
          </a:blip>
          <a:stretch>
            <a:fillRect/>
          </a:stretch>
        </p:blipFill>
        <p:spPr>
          <a:xfrm>
            <a:off x="3364425" y="109950"/>
            <a:ext cx="2483580" cy="4838700"/>
          </a:xfrm>
          <a:prstGeom prst="rect">
            <a:avLst/>
          </a:prstGeom>
          <a:noFill/>
          <a:ln>
            <a:noFill/>
          </a:ln>
        </p:spPr>
      </p:pic>
      <p:pic>
        <p:nvPicPr>
          <p:cNvPr id="265" name="Google Shape;265;p39"/>
          <p:cNvPicPr preferRelativeResize="0"/>
          <p:nvPr/>
        </p:nvPicPr>
        <p:blipFill>
          <a:blip r:embed="rId4">
            <a:alphaModFix/>
          </a:blip>
          <a:stretch>
            <a:fillRect/>
          </a:stretch>
        </p:blipFill>
        <p:spPr>
          <a:xfrm>
            <a:off x="6859450" y="4614675"/>
            <a:ext cx="2196500" cy="3850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40"/>
          <p:cNvPicPr preferRelativeResize="0"/>
          <p:nvPr/>
        </p:nvPicPr>
        <p:blipFill>
          <a:blip r:embed="rId3">
            <a:alphaModFix/>
          </a:blip>
          <a:stretch>
            <a:fillRect/>
          </a:stretch>
        </p:blipFill>
        <p:spPr>
          <a:xfrm>
            <a:off x="2897475" y="109950"/>
            <a:ext cx="3150571" cy="4838700"/>
          </a:xfrm>
          <a:prstGeom prst="rect">
            <a:avLst/>
          </a:prstGeom>
          <a:noFill/>
          <a:ln>
            <a:noFill/>
          </a:ln>
        </p:spPr>
      </p:pic>
      <p:pic>
        <p:nvPicPr>
          <p:cNvPr id="271" name="Google Shape;271;p40"/>
          <p:cNvPicPr preferRelativeResize="0"/>
          <p:nvPr/>
        </p:nvPicPr>
        <p:blipFill>
          <a:blip r:embed="rId4">
            <a:alphaModFix/>
          </a:blip>
          <a:stretch>
            <a:fillRect/>
          </a:stretch>
        </p:blipFill>
        <p:spPr>
          <a:xfrm>
            <a:off x="6859450" y="4614675"/>
            <a:ext cx="2196500" cy="3850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1"/>
          <p:cNvSpPr txBox="1"/>
          <p:nvPr>
            <p:ph type="title"/>
          </p:nvPr>
        </p:nvSpPr>
        <p:spPr>
          <a:xfrm>
            <a:off x="311700" y="315925"/>
            <a:ext cx="70533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Thank you for attending this webinar.</a:t>
            </a:r>
            <a:endParaRPr/>
          </a:p>
        </p:txBody>
      </p:sp>
      <p:sp>
        <p:nvSpPr>
          <p:cNvPr id="277" name="Google Shape;277;p41"/>
          <p:cNvSpPr txBox="1"/>
          <p:nvPr>
            <p:ph idx="1" type="body"/>
          </p:nvPr>
        </p:nvSpPr>
        <p:spPr>
          <a:xfrm>
            <a:off x="311700" y="1110050"/>
            <a:ext cx="6740400" cy="346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Orthopaedic Appointments with one of our physicians,</a:t>
            </a:r>
            <a:br>
              <a:rPr lang="en"/>
            </a:br>
            <a:r>
              <a:rPr b="1" lang="en"/>
              <a:t>Please call (631) 444-4233 to schedule.</a:t>
            </a:r>
            <a:endParaRPr b="1"/>
          </a:p>
          <a:p>
            <a:pPr indent="0" lvl="0" marL="0" rtl="0" algn="l">
              <a:spcBef>
                <a:spcPts val="1600"/>
              </a:spcBef>
              <a:spcAft>
                <a:spcPts val="0"/>
              </a:spcAft>
              <a:buNone/>
            </a:pPr>
            <a:br>
              <a:rPr lang="en"/>
            </a:br>
            <a:r>
              <a:rPr lang="en" sz="1700"/>
              <a:t>Our next webinar, “Women in Sports Medicine”, will be held on December 8, 2020 @ 7pm via zoom. Registration is now open.</a:t>
            </a:r>
            <a:endParaRPr sz="1700"/>
          </a:p>
          <a:p>
            <a:pPr indent="0" lvl="0" marL="0" rtl="0" algn="l">
              <a:spcBef>
                <a:spcPts val="1600"/>
              </a:spcBef>
              <a:spcAft>
                <a:spcPts val="1600"/>
              </a:spcAft>
              <a:buNone/>
            </a:pPr>
            <a:r>
              <a:rPr lang="en" sz="1700"/>
              <a:t>Register at: </a:t>
            </a:r>
            <a:r>
              <a:rPr b="1" lang="en" sz="1700"/>
              <a:t>bit.ly/womensportsmed20</a:t>
            </a:r>
            <a:endParaRPr b="1" sz="1700"/>
          </a:p>
        </p:txBody>
      </p:sp>
      <p:pic>
        <p:nvPicPr>
          <p:cNvPr id="278" name="Google Shape;278;p41"/>
          <p:cNvPicPr preferRelativeResize="0"/>
          <p:nvPr/>
        </p:nvPicPr>
        <p:blipFill>
          <a:blip r:embed="rId3">
            <a:alphaModFix/>
          </a:blip>
          <a:stretch>
            <a:fillRect/>
          </a:stretch>
        </p:blipFill>
        <p:spPr>
          <a:xfrm>
            <a:off x="7052248" y="2768323"/>
            <a:ext cx="1810900" cy="1810900"/>
          </a:xfrm>
          <a:prstGeom prst="rect">
            <a:avLst/>
          </a:prstGeom>
          <a:noFill/>
          <a:ln>
            <a:noFill/>
          </a:ln>
        </p:spPr>
      </p:pic>
      <p:pic>
        <p:nvPicPr>
          <p:cNvPr id="279" name="Google Shape;279;p41"/>
          <p:cNvPicPr preferRelativeResize="0"/>
          <p:nvPr/>
        </p:nvPicPr>
        <p:blipFill>
          <a:blip r:embed="rId4">
            <a:alphaModFix/>
          </a:blip>
          <a:stretch>
            <a:fillRect/>
          </a:stretch>
        </p:blipFill>
        <p:spPr>
          <a:xfrm>
            <a:off x="6859450" y="4614675"/>
            <a:ext cx="2196500" cy="385050"/>
          </a:xfrm>
          <a:prstGeom prst="rect">
            <a:avLst/>
          </a:prstGeom>
          <a:noFill/>
          <a:ln>
            <a:noFill/>
          </a:ln>
        </p:spPr>
      </p:pic>
      <p:pic>
        <p:nvPicPr>
          <p:cNvPr id="280" name="Google Shape;280;p41"/>
          <p:cNvPicPr preferRelativeResize="0"/>
          <p:nvPr/>
        </p:nvPicPr>
        <p:blipFill>
          <a:blip r:embed="rId5">
            <a:alphaModFix/>
          </a:blip>
          <a:stretch>
            <a:fillRect/>
          </a:stretch>
        </p:blipFill>
        <p:spPr>
          <a:xfrm>
            <a:off x="1801812" y="3470100"/>
            <a:ext cx="3329826" cy="1144575"/>
          </a:xfrm>
          <a:prstGeom prst="rect">
            <a:avLst/>
          </a:prstGeom>
          <a:noFill/>
          <a:ln>
            <a:noFill/>
          </a:ln>
        </p:spPr>
      </p:pic>
      <p:sp>
        <p:nvSpPr>
          <p:cNvPr id="281" name="Google Shape;281;p41"/>
          <p:cNvSpPr txBox="1"/>
          <p:nvPr/>
        </p:nvSpPr>
        <p:spPr>
          <a:xfrm>
            <a:off x="1291113" y="4711925"/>
            <a:ext cx="4351200" cy="38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i="1" lang="en" sz="800">
                <a:solidFill>
                  <a:schemeClr val="dk1"/>
                </a:solidFill>
                <a:latin typeface="Open Sans"/>
                <a:ea typeface="Open Sans"/>
                <a:cs typeface="Open Sans"/>
                <a:sym typeface="Open Sans"/>
              </a:rPr>
              <a:t>For additional questions or concerns, please contact Dana.Bennett@stonybrookmedicine.edu</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2355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*Important*</a:t>
            </a:r>
            <a:endParaRPr/>
          </a:p>
        </p:txBody>
      </p:sp>
      <p:sp>
        <p:nvSpPr>
          <p:cNvPr id="81" name="Google Shape;81;p15"/>
          <p:cNvSpPr txBox="1"/>
          <p:nvPr>
            <p:ph idx="1" type="body"/>
          </p:nvPr>
        </p:nvSpPr>
        <p:spPr>
          <a:xfrm>
            <a:off x="311700" y="1212313"/>
            <a:ext cx="8520600" cy="33669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a:t>Reminder: To </a:t>
            </a:r>
            <a:r>
              <a:rPr lang="en"/>
              <a:t>receive</a:t>
            </a:r>
            <a:r>
              <a:rPr lang="en"/>
              <a:t> your educational credit for this webinar you must  be logged in with your full name and credentials so we can verify attendance. </a:t>
            </a:r>
            <a:br>
              <a:rPr lang="en"/>
            </a:br>
            <a:r>
              <a:rPr lang="en"/>
              <a:t>Ex: Dana Bennett, ATC., Jane Doe, MD.</a:t>
            </a:r>
            <a:endParaRPr/>
          </a:p>
          <a:p>
            <a:pPr indent="0" lvl="0" marL="457200" rtl="0" algn="ctr">
              <a:spcBef>
                <a:spcPts val="1600"/>
              </a:spcBef>
              <a:spcAft>
                <a:spcPts val="0"/>
              </a:spcAft>
              <a:buNone/>
            </a:pPr>
            <a:br>
              <a:rPr lang="en"/>
            </a:br>
            <a:r>
              <a:rPr lang="en"/>
              <a:t>*This meeting is being recorded for future use* </a:t>
            </a:r>
            <a:endParaRPr/>
          </a:p>
          <a:p>
            <a:pPr indent="0" lvl="0" marL="457200" rtl="0" algn="ctr">
              <a:spcBef>
                <a:spcPts val="1600"/>
              </a:spcBef>
              <a:spcAft>
                <a:spcPts val="0"/>
              </a:spcAft>
              <a:buNone/>
            </a:pPr>
            <a:r>
              <a:t/>
            </a:r>
            <a:endParaRPr/>
          </a:p>
          <a:p>
            <a:pPr indent="0" lvl="0" marL="457200" rtl="0" algn="ctr">
              <a:spcBef>
                <a:spcPts val="1600"/>
              </a:spcBef>
              <a:spcAft>
                <a:spcPts val="0"/>
              </a:spcAft>
              <a:buNone/>
            </a:pPr>
            <a:r>
              <a:rPr lang="en"/>
              <a:t>Please make sure your video and microphone remain off during this presentation. </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pic>
        <p:nvPicPr>
          <p:cNvPr id="82" name="Google Shape;82;p15"/>
          <p:cNvPicPr preferRelativeResize="0"/>
          <p:nvPr/>
        </p:nvPicPr>
        <p:blipFill>
          <a:blip r:embed="rId3">
            <a:alphaModFix/>
          </a:blip>
          <a:stretch>
            <a:fillRect/>
          </a:stretch>
        </p:blipFill>
        <p:spPr>
          <a:xfrm>
            <a:off x="6859450" y="4614675"/>
            <a:ext cx="2196500" cy="385050"/>
          </a:xfrm>
          <a:prstGeom prst="rect">
            <a:avLst/>
          </a:prstGeom>
          <a:noFill/>
          <a:ln>
            <a:noFill/>
          </a:ln>
        </p:spPr>
      </p:pic>
      <p:pic>
        <p:nvPicPr>
          <p:cNvPr id="83" name="Google Shape;83;p15"/>
          <p:cNvPicPr preferRelativeResize="0"/>
          <p:nvPr/>
        </p:nvPicPr>
        <p:blipFill>
          <a:blip r:embed="rId4">
            <a:alphaModFix/>
          </a:blip>
          <a:stretch>
            <a:fillRect/>
          </a:stretch>
        </p:blipFill>
        <p:spPr>
          <a:xfrm>
            <a:off x="77400" y="4461600"/>
            <a:ext cx="538125" cy="538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311700" y="23455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Objectives:</a:t>
            </a:r>
            <a:endParaRPr/>
          </a:p>
        </p:txBody>
      </p:sp>
      <p:sp>
        <p:nvSpPr>
          <p:cNvPr id="89" name="Google Shape;89;p16"/>
          <p:cNvSpPr txBox="1"/>
          <p:nvPr>
            <p:ph idx="1" type="body"/>
          </p:nvPr>
        </p:nvSpPr>
        <p:spPr>
          <a:xfrm>
            <a:off x="311700" y="973875"/>
            <a:ext cx="8520600" cy="390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-Understand the current best practices on the reduction of knee injuries among athletes of all ages.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-Identify and implement the "Stony Brook University ACL injury prevention program" through multidisciplinary presentation via webinar.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-Identify the prevention program steps and understand how to implement the program for themselves and/or their athletes.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-Allow community members to ask questions about a novel ACL injury prevention program to enhance their ability to implement such a program.</a:t>
            </a:r>
            <a:endParaRPr>
              <a:highlight>
                <a:srgbClr val="FFFFFF"/>
              </a:highlight>
            </a:endParaRPr>
          </a:p>
          <a:p>
            <a:pPr indent="0" lvl="0" marL="0" rtl="0" algn="l">
              <a:spcBef>
                <a:spcPts val="0"/>
              </a:spcBef>
              <a:spcAft>
                <a:spcPts val="1600"/>
              </a:spcAft>
              <a:buNone/>
            </a:pPr>
            <a:r>
              <a:t/>
            </a:r>
            <a:endParaRPr/>
          </a:p>
        </p:txBody>
      </p:sp>
      <p:pic>
        <p:nvPicPr>
          <p:cNvPr id="90" name="Google Shape;90;p16"/>
          <p:cNvPicPr preferRelativeResize="0"/>
          <p:nvPr/>
        </p:nvPicPr>
        <p:blipFill>
          <a:blip r:embed="rId3">
            <a:alphaModFix/>
          </a:blip>
          <a:stretch>
            <a:fillRect/>
          </a:stretch>
        </p:blipFill>
        <p:spPr>
          <a:xfrm>
            <a:off x="77400" y="4461600"/>
            <a:ext cx="538125" cy="538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Accreditation:</a:t>
            </a:r>
            <a:endParaRPr/>
          </a:p>
        </p:txBody>
      </p:sp>
      <p:sp>
        <p:nvSpPr>
          <p:cNvPr id="96" name="Google Shape;96;p17"/>
          <p:cNvSpPr txBox="1"/>
          <p:nvPr>
            <p:ph idx="1" type="body"/>
          </p:nvPr>
        </p:nvSpPr>
        <p:spPr>
          <a:xfrm>
            <a:off x="488575" y="1055425"/>
            <a:ext cx="8520600" cy="372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CME</a:t>
            </a:r>
            <a:endParaRPr/>
          </a:p>
          <a:p>
            <a:pPr indent="0" lvl="0" marL="0" rtl="0" algn="l">
              <a:spcBef>
                <a:spcPts val="1600"/>
              </a:spcBef>
              <a:spcAft>
                <a:spcPts val="0"/>
              </a:spcAft>
              <a:buNone/>
            </a:pPr>
            <a:r>
              <a:rPr lang="en"/>
              <a:t>The School of Medicine, State University of New York at Stony Brook, is accredited by the Accreditation Council for Continuing Medical Education to provide continuing medical education for physicians. The school of Medicine, State University of New York at Stony Brook designates this live activity for a maximum of 1.00 AMA PRA Category 1 Credit(s).™ Physicians should only claim the credit commensurate with the extent of their participation in the activity. </a:t>
            </a:r>
            <a:endParaRPr/>
          </a:p>
          <a:p>
            <a:pPr indent="0" lvl="0" marL="0" rtl="0" algn="l">
              <a:spcBef>
                <a:spcPts val="1600"/>
              </a:spcBef>
              <a:spcAft>
                <a:spcPts val="0"/>
              </a:spcAft>
              <a:buNone/>
            </a:pPr>
            <a:r>
              <a:rPr lang="en" sz="1400"/>
              <a:t>Please contact the Stony Brook School of Medicine Office of Continuing Education at 631-444-2094 to speak with Myra or Donna with CME questions.</a:t>
            </a:r>
            <a:endParaRPr sz="1400"/>
          </a:p>
          <a:p>
            <a:pPr indent="0" lvl="0" marL="0" rtl="0" algn="l">
              <a:spcBef>
                <a:spcPts val="1600"/>
              </a:spcBef>
              <a:spcAft>
                <a:spcPts val="1600"/>
              </a:spcAft>
              <a:buNone/>
            </a:pPr>
            <a:r>
              <a:t/>
            </a:r>
            <a:endParaRPr/>
          </a:p>
        </p:txBody>
      </p:sp>
      <p:pic>
        <p:nvPicPr>
          <p:cNvPr id="97" name="Google Shape;97;p17"/>
          <p:cNvPicPr preferRelativeResize="0"/>
          <p:nvPr/>
        </p:nvPicPr>
        <p:blipFill>
          <a:blip r:embed="rId3">
            <a:alphaModFix/>
          </a:blip>
          <a:stretch>
            <a:fillRect/>
          </a:stretch>
        </p:blipFill>
        <p:spPr>
          <a:xfrm>
            <a:off x="6859450" y="4614675"/>
            <a:ext cx="2196500" cy="385050"/>
          </a:xfrm>
          <a:prstGeom prst="rect">
            <a:avLst/>
          </a:prstGeom>
          <a:noFill/>
          <a:ln>
            <a:noFill/>
          </a:ln>
        </p:spPr>
      </p:pic>
      <p:pic>
        <p:nvPicPr>
          <p:cNvPr id="98" name="Google Shape;98;p17"/>
          <p:cNvPicPr preferRelativeResize="0"/>
          <p:nvPr/>
        </p:nvPicPr>
        <p:blipFill>
          <a:blip r:embed="rId4">
            <a:alphaModFix/>
          </a:blip>
          <a:stretch>
            <a:fillRect/>
          </a:stretch>
        </p:blipFill>
        <p:spPr>
          <a:xfrm>
            <a:off x="77400" y="4461600"/>
            <a:ext cx="538125" cy="538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424900" y="1804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Physical Therapy/Athletic Training Credits:</a:t>
            </a:r>
            <a:endParaRPr/>
          </a:p>
        </p:txBody>
      </p:sp>
      <p:sp>
        <p:nvSpPr>
          <p:cNvPr id="104" name="Google Shape;104;p18"/>
          <p:cNvSpPr txBox="1"/>
          <p:nvPr>
            <p:ph idx="1" type="body"/>
          </p:nvPr>
        </p:nvSpPr>
        <p:spPr>
          <a:xfrm>
            <a:off x="311700" y="1011725"/>
            <a:ext cx="8520600" cy="356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00"/>
              <a:t>The Office of Continuing Education is not responsible for awarding CEU/CE/Contact hours. You may obtain a letter of participation for hours of learning and submit it to your accrediting agency.</a:t>
            </a:r>
            <a:endParaRPr b="1" sz="1600"/>
          </a:p>
          <a:p>
            <a:pPr indent="0" lvl="0" marL="0" rtl="0" algn="l">
              <a:spcBef>
                <a:spcPts val="1600"/>
              </a:spcBef>
              <a:spcAft>
                <a:spcPts val="0"/>
              </a:spcAft>
              <a:buNone/>
            </a:pPr>
            <a:r>
              <a:rPr lang="en" sz="1200"/>
              <a:t>This symposium qualifies for 1 contact hour as recognized by New York State Education Department Board of Physical Therapy.  </a:t>
            </a:r>
            <a:br>
              <a:rPr lang="en" sz="1200"/>
            </a:br>
            <a:r>
              <a:rPr lang="en" sz="1200"/>
              <a:t>For proof of attendance, please email </a:t>
            </a:r>
            <a:r>
              <a:rPr b="1" lang="en" sz="1300" u="sng"/>
              <a:t>patricia.lamb@stonybrookmedicine.edu</a:t>
            </a:r>
            <a:endParaRPr b="1" sz="1300" u="sng"/>
          </a:p>
          <a:p>
            <a:pPr indent="0" lvl="0" marL="0" rtl="0" algn="l">
              <a:spcBef>
                <a:spcPts val="1600"/>
              </a:spcBef>
              <a:spcAft>
                <a:spcPts val="1600"/>
              </a:spcAft>
              <a:buClr>
                <a:schemeClr val="dk1"/>
              </a:buClr>
              <a:buSzPts val="1100"/>
              <a:buFont typeface="Arial"/>
              <a:buNone/>
            </a:pPr>
            <a:r>
              <a:rPr lang="en" sz="1200"/>
              <a:t>School of Health Technology and management, Stony Brook University (BOC AP #P3368) is approved by the Board of Certification, Inc. to provide continuing education to Athletic Trainers. This program is eligible for a maximum of 1 Category A CEU. AT’s should claim only those hours actually spent in the educational program. </a:t>
            </a:r>
            <a:br>
              <a:rPr lang="en" sz="1200"/>
            </a:br>
            <a:r>
              <a:rPr lang="en" sz="1200"/>
              <a:t>For proof of attendance, please email </a:t>
            </a:r>
            <a:r>
              <a:rPr b="1" lang="en" sz="1300" u="sng">
                <a:solidFill>
                  <a:srgbClr val="000000"/>
                </a:solidFill>
                <a:hlinkClick r:id="rId3">
                  <a:extLst>
                    <a:ext uri="{A12FA001-AC4F-418D-AE19-62706E023703}">
                      <ahyp:hlinkClr val="tx"/>
                    </a:ext>
                  </a:extLst>
                </a:hlinkClick>
              </a:rPr>
              <a:t>xristos.gaglias@stonybrook.edu</a:t>
            </a:r>
            <a:r>
              <a:rPr lang="en" sz="1200"/>
              <a:t> with the completed pdf survey form for Athletic Trainers </a:t>
            </a:r>
            <a:r>
              <a:rPr b="1" lang="en" sz="1200"/>
              <a:t>only,</a:t>
            </a:r>
            <a:r>
              <a:rPr lang="en" sz="1200"/>
              <a:t> which was sent to your email with the Zoom meeting link on November 16. </a:t>
            </a:r>
            <a:br>
              <a:rPr lang="en" sz="1200"/>
            </a:br>
            <a:r>
              <a:rPr lang="en" sz="1200"/>
              <a:t>Certificates can take up to 14 days to receive.</a:t>
            </a:r>
            <a:endParaRPr sz="1200"/>
          </a:p>
        </p:txBody>
      </p:sp>
      <p:pic>
        <p:nvPicPr>
          <p:cNvPr id="105" name="Google Shape;105;p18"/>
          <p:cNvPicPr preferRelativeResize="0"/>
          <p:nvPr/>
        </p:nvPicPr>
        <p:blipFill>
          <a:blip r:embed="rId4">
            <a:alphaModFix/>
          </a:blip>
          <a:stretch>
            <a:fillRect/>
          </a:stretch>
        </p:blipFill>
        <p:spPr>
          <a:xfrm>
            <a:off x="5765850" y="4086315"/>
            <a:ext cx="856325" cy="867050"/>
          </a:xfrm>
          <a:prstGeom prst="rect">
            <a:avLst/>
          </a:prstGeom>
          <a:noFill/>
          <a:ln>
            <a:noFill/>
          </a:ln>
        </p:spPr>
      </p:pic>
      <p:pic>
        <p:nvPicPr>
          <p:cNvPr id="106" name="Google Shape;106;p18"/>
          <p:cNvPicPr preferRelativeResize="0"/>
          <p:nvPr/>
        </p:nvPicPr>
        <p:blipFill>
          <a:blip r:embed="rId5">
            <a:alphaModFix/>
          </a:blip>
          <a:stretch>
            <a:fillRect/>
          </a:stretch>
        </p:blipFill>
        <p:spPr>
          <a:xfrm>
            <a:off x="6859450" y="4614675"/>
            <a:ext cx="2196500" cy="385050"/>
          </a:xfrm>
          <a:prstGeom prst="rect">
            <a:avLst/>
          </a:prstGeom>
          <a:noFill/>
          <a:ln>
            <a:noFill/>
          </a:ln>
        </p:spPr>
      </p:pic>
      <p:pic>
        <p:nvPicPr>
          <p:cNvPr id="107" name="Google Shape;107;p18"/>
          <p:cNvPicPr preferRelativeResize="0"/>
          <p:nvPr/>
        </p:nvPicPr>
        <p:blipFill>
          <a:blip r:embed="rId6">
            <a:alphaModFix/>
          </a:blip>
          <a:stretch>
            <a:fillRect/>
          </a:stretch>
        </p:blipFill>
        <p:spPr>
          <a:xfrm>
            <a:off x="77400" y="4461600"/>
            <a:ext cx="538125" cy="538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Disclosures:</a:t>
            </a:r>
            <a:endParaRPr/>
          </a:p>
        </p:txBody>
      </p:sp>
      <p:sp>
        <p:nvSpPr>
          <p:cNvPr id="113" name="Google Shape;113;p19"/>
          <p:cNvSpPr txBox="1"/>
          <p:nvPr>
            <p:ph idx="1" type="body"/>
          </p:nvPr>
        </p:nvSpPr>
        <p:spPr>
          <a:xfrm>
            <a:off x="311700" y="1065775"/>
            <a:ext cx="8520600" cy="3513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350">
                <a:solidFill>
                  <a:srgbClr val="000000"/>
                </a:solidFill>
                <a:highlight>
                  <a:srgbClr val="FFFFFF"/>
                </a:highlight>
              </a:rPr>
              <a:t>In compliance with the ACCME Standards for Commercial Support, everyone who is in a position to control the content of an educational activity provided by the School of Medicine is expected to disclose to the audience any relevant financial relationships with any commercial interest that relates to the content of his/her presentation.</a:t>
            </a:r>
            <a:endParaRPr sz="1350">
              <a:solidFill>
                <a:srgbClr val="000000"/>
              </a:solidFill>
              <a:highlight>
                <a:srgbClr val="FFFFFF"/>
              </a:highlight>
            </a:endParaRPr>
          </a:p>
          <a:p>
            <a:pPr indent="0" lvl="0" marL="0" rtl="0" algn="l">
              <a:lnSpc>
                <a:spcPct val="150000"/>
              </a:lnSpc>
              <a:spcBef>
                <a:spcPts val="800"/>
              </a:spcBef>
              <a:spcAft>
                <a:spcPts val="0"/>
              </a:spcAft>
              <a:buClr>
                <a:schemeClr val="dk1"/>
              </a:buClr>
              <a:buSzPts val="1100"/>
              <a:buFont typeface="Arial"/>
              <a:buNone/>
            </a:pPr>
            <a:r>
              <a:rPr b="1" lang="en" sz="1350">
                <a:solidFill>
                  <a:srgbClr val="000000"/>
                </a:solidFill>
                <a:highlight>
                  <a:srgbClr val="FFFFFF"/>
                </a:highlight>
              </a:rPr>
              <a:t>George Greene, Barbara-Jean Ercolino, Dr. James Penna, Dr. Stuart Cherney, Dr. Brian Cruickshank, Dr. Kristin Hopkins, Dr. Meghan Paulus, Dr. Samantha Paulus, Dr. Diana Patterson, Dr. Anne Meo,</a:t>
            </a:r>
            <a:r>
              <a:rPr lang="en" sz="1350">
                <a:solidFill>
                  <a:srgbClr val="000000"/>
                </a:solidFill>
                <a:highlight>
                  <a:srgbClr val="FFFFFF"/>
                </a:highlight>
              </a:rPr>
              <a:t> the faculty, the planners, the reviewers, and the CME provider have no relevant financial relationship with a commercial interest (defined as any entity producing, marketing, re-selling, or distributing health care goods or services consumed by, or used on, patients), that relates to the content that will be discussed in the educational activity.</a:t>
            </a:r>
            <a:endParaRPr sz="1350">
              <a:solidFill>
                <a:srgbClr val="000000"/>
              </a:solidFill>
              <a:highlight>
                <a:srgbClr val="FFFFFF"/>
              </a:highlight>
            </a:endParaRPr>
          </a:p>
          <a:p>
            <a:pPr indent="0" lvl="0" marL="0" rtl="0" algn="l">
              <a:spcBef>
                <a:spcPts val="800"/>
              </a:spcBef>
              <a:spcAft>
                <a:spcPts val="1600"/>
              </a:spcAft>
              <a:buNone/>
            </a:pPr>
            <a:r>
              <a:t/>
            </a:r>
            <a:endParaRPr/>
          </a:p>
        </p:txBody>
      </p:sp>
      <p:pic>
        <p:nvPicPr>
          <p:cNvPr id="114" name="Google Shape;114;p19"/>
          <p:cNvPicPr preferRelativeResize="0"/>
          <p:nvPr/>
        </p:nvPicPr>
        <p:blipFill>
          <a:blip r:embed="rId3">
            <a:alphaModFix/>
          </a:blip>
          <a:stretch>
            <a:fillRect/>
          </a:stretch>
        </p:blipFill>
        <p:spPr>
          <a:xfrm>
            <a:off x="6859450" y="4614675"/>
            <a:ext cx="2196500" cy="385050"/>
          </a:xfrm>
          <a:prstGeom prst="rect">
            <a:avLst/>
          </a:prstGeom>
          <a:noFill/>
          <a:ln>
            <a:noFill/>
          </a:ln>
        </p:spPr>
      </p:pic>
      <p:pic>
        <p:nvPicPr>
          <p:cNvPr id="115" name="Google Shape;115;p19"/>
          <p:cNvPicPr preferRelativeResize="0"/>
          <p:nvPr/>
        </p:nvPicPr>
        <p:blipFill>
          <a:blip r:embed="rId4">
            <a:alphaModFix/>
          </a:blip>
          <a:stretch>
            <a:fillRect/>
          </a:stretch>
        </p:blipFill>
        <p:spPr>
          <a:xfrm>
            <a:off x="77400" y="4461600"/>
            <a:ext cx="538125" cy="538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20"/>
          <p:cNvPicPr preferRelativeResize="0"/>
          <p:nvPr/>
        </p:nvPicPr>
        <p:blipFill>
          <a:blip r:embed="rId3">
            <a:alphaModFix/>
          </a:blip>
          <a:stretch>
            <a:fillRect/>
          </a:stretch>
        </p:blipFill>
        <p:spPr>
          <a:xfrm>
            <a:off x="961837" y="162650"/>
            <a:ext cx="7517474" cy="4733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311700" y="14910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Women’s Sports Medicine Center</a:t>
            </a:r>
            <a:endParaRPr/>
          </a:p>
        </p:txBody>
      </p:sp>
      <p:sp>
        <p:nvSpPr>
          <p:cNvPr id="126" name="Google Shape;126;p21"/>
          <p:cNvSpPr txBox="1"/>
          <p:nvPr>
            <p:ph idx="1" type="body"/>
          </p:nvPr>
        </p:nvSpPr>
        <p:spPr>
          <a:xfrm>
            <a:off x="311700" y="1039875"/>
            <a:ext cx="8520600" cy="134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200">
                <a:solidFill>
                  <a:srgbClr val="333333"/>
                </a:solidFill>
                <a:highlight>
                  <a:srgbClr val="FFFFFF"/>
                </a:highlight>
                <a:latin typeface="Verdana"/>
                <a:ea typeface="Verdana"/>
                <a:cs typeface="Verdana"/>
                <a:sym typeface="Verdana"/>
              </a:rPr>
              <a:t>The Women's Sports Medicine Center, the first of its kind in Suffolk County, is a division of the award-winning Department of Orthopaedics at Stony Brook University Hospital. The center focuses on treating and preventing sports-, performance- and exercise-related injuries among girls and women through a multidisciplinary approach utilizing the expertise of our mostly female staff of physicians, many of whom were athletes themselves.  </a:t>
            </a:r>
            <a:endParaRPr/>
          </a:p>
        </p:txBody>
      </p:sp>
      <p:pic>
        <p:nvPicPr>
          <p:cNvPr id="127" name="Google Shape;127;p21"/>
          <p:cNvPicPr preferRelativeResize="0"/>
          <p:nvPr/>
        </p:nvPicPr>
        <p:blipFill>
          <a:blip r:embed="rId3">
            <a:alphaModFix/>
          </a:blip>
          <a:stretch>
            <a:fillRect/>
          </a:stretch>
        </p:blipFill>
        <p:spPr>
          <a:xfrm>
            <a:off x="2496050" y="2236675"/>
            <a:ext cx="4151875" cy="2722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