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70" r:id="rId2"/>
    <p:sldId id="312" r:id="rId3"/>
    <p:sldId id="314" r:id="rId4"/>
    <p:sldId id="313" r:id="rId5"/>
    <p:sldId id="338" r:id="rId6"/>
    <p:sldId id="305" r:id="rId7"/>
    <p:sldId id="353" r:id="rId8"/>
    <p:sldId id="355" r:id="rId9"/>
    <p:sldId id="324" r:id="rId10"/>
    <p:sldId id="308" r:id="rId11"/>
    <p:sldId id="356" r:id="rId12"/>
    <p:sldId id="342" r:id="rId13"/>
    <p:sldId id="354" r:id="rId14"/>
    <p:sldId id="315" r:id="rId15"/>
    <p:sldId id="357" r:id="rId16"/>
    <p:sldId id="317" r:id="rId17"/>
    <p:sldId id="352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locci, Rachel G." initials="VRG" lastIdx="39" clrIdx="0">
    <p:extLst>
      <p:ext uri="{19B8F6BF-5375-455C-9EA6-DF929625EA0E}">
        <p15:presenceInfo xmlns:p15="http://schemas.microsoft.com/office/powerpoint/2012/main" userId="S::rachel.velocci@stonybrookmedicine.edu::bf13c323-25ec-4d9d-8cd7-3e21e47969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1E23"/>
    <a:srgbClr val="828383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74" autoAdjust="0"/>
  </p:normalViewPr>
  <p:slideViewPr>
    <p:cSldViewPr snapToObjects="1">
      <p:cViewPr varScale="1">
        <p:scale>
          <a:sx n="146" d="100"/>
          <a:sy n="146" d="100"/>
        </p:scale>
        <p:origin x="630" y="108"/>
      </p:cViewPr>
      <p:guideLst/>
    </p:cSldViewPr>
  </p:slideViewPr>
  <p:outlineViewPr>
    <p:cViewPr>
      <p:scale>
        <a:sx n="33" d="100"/>
        <a:sy n="33" d="100"/>
      </p:scale>
      <p:origin x="0" y="-2094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renaissance.stonybrookmedicine.edu/medicine/asp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renaissance.stonybrookmedicine.edu/medicine/asp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C061AE-30B6-4A1D-A1A7-E29B704BDA0B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84FDF8-6AF1-4D7D-98CB-A3EB9BAFD6F1}">
      <dgm:prSet phldrT="[Text]"/>
      <dgm:spPr/>
      <dgm:t>
        <a:bodyPr/>
        <a:lstStyle/>
        <a:p>
          <a:r>
            <a:rPr lang="en-US" b="1" dirty="0"/>
            <a:t>Handwashing</a:t>
          </a:r>
        </a:p>
      </dgm:t>
    </dgm:pt>
    <dgm:pt modelId="{B5712E9E-9EF5-4393-BF43-112FE70757E5}" type="parTrans" cxnId="{D2F997E9-55DD-4FC2-90D9-12FA95F635E3}">
      <dgm:prSet/>
      <dgm:spPr/>
      <dgm:t>
        <a:bodyPr/>
        <a:lstStyle/>
        <a:p>
          <a:endParaRPr lang="en-US"/>
        </a:p>
      </dgm:t>
    </dgm:pt>
    <dgm:pt modelId="{FDCC2967-B1A8-449C-AA7F-A15AE63693DE}" type="sibTrans" cxnId="{D2F997E9-55DD-4FC2-90D9-12FA95F635E3}">
      <dgm:prSet/>
      <dgm:spPr/>
      <dgm:t>
        <a:bodyPr/>
        <a:lstStyle/>
        <a:p>
          <a:endParaRPr lang="en-US"/>
        </a:p>
      </dgm:t>
    </dgm:pt>
    <dgm:pt modelId="{259C41E7-3C29-43A7-BDA2-F0EEE19A1872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n-US" sz="1200" b="1" dirty="0"/>
            <a:t>Stay up to date with vaccinations</a:t>
          </a:r>
        </a:p>
      </dgm:t>
    </dgm:pt>
    <dgm:pt modelId="{66DB0164-5534-41E7-B420-7D106AE2E3DA}" type="parTrans" cxnId="{4831CE53-1D93-4DDA-90DC-3AFC393AF256}">
      <dgm:prSet/>
      <dgm:spPr/>
      <dgm:t>
        <a:bodyPr/>
        <a:lstStyle/>
        <a:p>
          <a:endParaRPr lang="en-US"/>
        </a:p>
      </dgm:t>
    </dgm:pt>
    <dgm:pt modelId="{13E7FD25-529D-4E5E-BA3F-8F9135BEE230}" type="sibTrans" cxnId="{4831CE53-1D93-4DDA-90DC-3AFC393AF256}">
      <dgm:prSet/>
      <dgm:spPr/>
      <dgm:t>
        <a:bodyPr/>
        <a:lstStyle/>
        <a:p>
          <a:endParaRPr lang="en-US"/>
        </a:p>
      </dgm:t>
    </dgm:pt>
    <dgm:pt modelId="{9560C27C-A5EE-4865-9B29-2C448421601F}">
      <dgm:prSet phldrT="[Text]" custT="1"/>
      <dgm:spPr>
        <a:solidFill>
          <a:schemeClr val="accent4">
            <a:lumMod val="75000"/>
            <a:alpha val="50000"/>
          </a:schemeClr>
        </a:solidFill>
      </dgm:spPr>
      <dgm:t>
        <a:bodyPr/>
        <a:lstStyle/>
        <a:p>
          <a:r>
            <a:rPr lang="en-US" sz="1200" b="1" dirty="0"/>
            <a:t>Stay informed about current outbreaks</a:t>
          </a:r>
        </a:p>
      </dgm:t>
    </dgm:pt>
    <dgm:pt modelId="{520A2AC3-511A-49C8-A1AE-0CE301415312}" type="parTrans" cxnId="{E35883C3-4BBB-4BDE-90BD-5B883B362DFB}">
      <dgm:prSet/>
      <dgm:spPr/>
      <dgm:t>
        <a:bodyPr/>
        <a:lstStyle/>
        <a:p>
          <a:endParaRPr lang="en-US"/>
        </a:p>
      </dgm:t>
    </dgm:pt>
    <dgm:pt modelId="{5E5AD2CE-080B-413A-9A8B-3939DF67DEAF}" type="sibTrans" cxnId="{E35883C3-4BBB-4BDE-90BD-5B883B362DFB}">
      <dgm:prSet/>
      <dgm:spPr/>
      <dgm:t>
        <a:bodyPr/>
        <a:lstStyle/>
        <a:p>
          <a:endParaRPr lang="en-US"/>
        </a:p>
      </dgm:t>
    </dgm:pt>
    <dgm:pt modelId="{8B1006E2-AED7-435C-8668-3FD1CF1DF5F2}">
      <dgm:prSet phldrT="[Text]" custT="1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1200" b="1" dirty="0"/>
            <a:t>Complete full courses of antibiotics</a:t>
          </a:r>
        </a:p>
      </dgm:t>
    </dgm:pt>
    <dgm:pt modelId="{F7216C42-554A-4A07-A6CB-B25503F66B07}" type="parTrans" cxnId="{D8EBFF36-4E7B-43CD-940A-F5718A282548}">
      <dgm:prSet/>
      <dgm:spPr/>
      <dgm:t>
        <a:bodyPr/>
        <a:lstStyle/>
        <a:p>
          <a:endParaRPr lang="en-US"/>
        </a:p>
      </dgm:t>
    </dgm:pt>
    <dgm:pt modelId="{55B3A4DA-9BDF-4FC8-94CA-EB80D01910DF}" type="sibTrans" cxnId="{D8EBFF36-4E7B-43CD-940A-F5718A282548}">
      <dgm:prSet/>
      <dgm:spPr/>
      <dgm:t>
        <a:bodyPr/>
        <a:lstStyle/>
        <a:p>
          <a:endParaRPr lang="en-US"/>
        </a:p>
      </dgm:t>
    </dgm:pt>
    <dgm:pt modelId="{8CF3B41F-FE82-4D3F-A4FD-ECBB5DBA835B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n-US" sz="1200" b="1" dirty="0"/>
            <a:t>Notify providers about recent travel</a:t>
          </a:r>
        </a:p>
      </dgm:t>
    </dgm:pt>
    <dgm:pt modelId="{279F06D5-0BCD-4BB5-ACF8-11CDEFB0C8D6}" type="parTrans" cxnId="{222C12FB-D5BD-4208-B35F-8A2B3215E211}">
      <dgm:prSet/>
      <dgm:spPr/>
      <dgm:t>
        <a:bodyPr/>
        <a:lstStyle/>
        <a:p>
          <a:endParaRPr lang="en-US"/>
        </a:p>
      </dgm:t>
    </dgm:pt>
    <dgm:pt modelId="{219EA9D4-EA9B-4979-8056-0BAE581332F8}" type="sibTrans" cxnId="{222C12FB-D5BD-4208-B35F-8A2B3215E211}">
      <dgm:prSet/>
      <dgm:spPr/>
      <dgm:t>
        <a:bodyPr/>
        <a:lstStyle/>
        <a:p>
          <a:endParaRPr lang="en-US"/>
        </a:p>
      </dgm:t>
    </dgm:pt>
    <dgm:pt modelId="{39755298-FDA6-40F0-B59F-E8BE03572F4B}">
      <dgm:prSet phldrT="[Text]" custT="1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1200" b="1" dirty="0"/>
            <a:t>Appropriate antibiotic prescribing</a:t>
          </a:r>
        </a:p>
      </dgm:t>
    </dgm:pt>
    <dgm:pt modelId="{F5D6081C-D2BE-4958-AFF4-16B593C341E9}" type="parTrans" cxnId="{BB7A40A3-351D-488B-9BDA-26BF6703ABFA}">
      <dgm:prSet/>
      <dgm:spPr/>
      <dgm:t>
        <a:bodyPr/>
        <a:lstStyle/>
        <a:p>
          <a:endParaRPr lang="en-US"/>
        </a:p>
      </dgm:t>
    </dgm:pt>
    <dgm:pt modelId="{869E2063-708A-48F3-AA6E-5A29459E050D}" type="sibTrans" cxnId="{BB7A40A3-351D-488B-9BDA-26BF6703ABFA}">
      <dgm:prSet/>
      <dgm:spPr/>
      <dgm:t>
        <a:bodyPr/>
        <a:lstStyle/>
        <a:p>
          <a:endParaRPr lang="en-US"/>
        </a:p>
      </dgm:t>
    </dgm:pt>
    <dgm:pt modelId="{B1E8C833-878F-468A-BC9E-BE3F405E5621}">
      <dgm:prSet phldrT="[Text]" custT="1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1200" b="1" dirty="0"/>
            <a:t>Follow infection prevention recommendations</a:t>
          </a:r>
        </a:p>
      </dgm:t>
    </dgm:pt>
    <dgm:pt modelId="{586FE76A-4EBF-48C8-BCC1-33D2E3482FFF}" type="parTrans" cxnId="{B297C05D-D67B-4E30-9AAC-C05F28B615A7}">
      <dgm:prSet/>
      <dgm:spPr/>
      <dgm:t>
        <a:bodyPr/>
        <a:lstStyle/>
        <a:p>
          <a:endParaRPr lang="en-US"/>
        </a:p>
      </dgm:t>
    </dgm:pt>
    <dgm:pt modelId="{23E0A5B2-3CD5-484A-8FF6-ECD0C265F1E3}" type="sibTrans" cxnId="{B297C05D-D67B-4E30-9AAC-C05F28B615A7}">
      <dgm:prSet/>
      <dgm:spPr/>
      <dgm:t>
        <a:bodyPr/>
        <a:lstStyle/>
        <a:p>
          <a:endParaRPr lang="en-US"/>
        </a:p>
      </dgm:t>
    </dgm:pt>
    <dgm:pt modelId="{7F842DA7-9870-442A-9ADA-F55EEFD5DE80}">
      <dgm:prSet phldrT="[Text]" custT="1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1200" b="1" dirty="0"/>
            <a:t>Alert receiving facilities of antibiotic resistance</a:t>
          </a:r>
        </a:p>
      </dgm:t>
    </dgm:pt>
    <dgm:pt modelId="{296DDB47-3354-4AA8-884E-CCD39E47C649}" type="parTrans" cxnId="{EEA51004-52C7-44C8-9E53-382A5D7F95D9}">
      <dgm:prSet/>
      <dgm:spPr/>
      <dgm:t>
        <a:bodyPr/>
        <a:lstStyle/>
        <a:p>
          <a:endParaRPr lang="en-US"/>
        </a:p>
      </dgm:t>
    </dgm:pt>
    <dgm:pt modelId="{6D381923-1F13-433A-AB58-E41919991028}" type="sibTrans" cxnId="{EEA51004-52C7-44C8-9E53-382A5D7F95D9}">
      <dgm:prSet/>
      <dgm:spPr/>
      <dgm:t>
        <a:bodyPr/>
        <a:lstStyle/>
        <a:p>
          <a:endParaRPr lang="en-US"/>
        </a:p>
      </dgm:t>
    </dgm:pt>
    <dgm:pt modelId="{057A09E4-4505-4244-BC19-C65383F2966D}">
      <dgm:prSet phldrT="[Text]"/>
      <dgm:spPr/>
      <dgm:t>
        <a:bodyPr/>
        <a:lstStyle/>
        <a:p>
          <a:endParaRPr lang="en-US" dirty="0"/>
        </a:p>
      </dgm:t>
    </dgm:pt>
    <dgm:pt modelId="{5C275D3E-7D57-441E-B87C-27BE2DF27176}" type="parTrans" cxnId="{6F4D3BB0-57B1-41E8-8564-E7734B34EDC9}">
      <dgm:prSet/>
      <dgm:spPr/>
      <dgm:t>
        <a:bodyPr/>
        <a:lstStyle/>
        <a:p>
          <a:endParaRPr lang="en-US"/>
        </a:p>
      </dgm:t>
    </dgm:pt>
    <dgm:pt modelId="{37C8A983-0EAF-4AB6-9015-07DF9E057B40}" type="sibTrans" cxnId="{6F4D3BB0-57B1-41E8-8564-E7734B34EDC9}">
      <dgm:prSet/>
      <dgm:spPr/>
      <dgm:t>
        <a:bodyPr/>
        <a:lstStyle/>
        <a:p>
          <a:endParaRPr lang="en-US"/>
        </a:p>
      </dgm:t>
    </dgm:pt>
    <dgm:pt modelId="{D75C2EA7-49B3-42A6-ADF7-A9E106EFA294}" type="pres">
      <dgm:prSet presAssocID="{6AC061AE-30B6-4A1D-A1A7-E29B704BDA0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EDB851-7BFF-43A6-B95E-745422F4A70C}" type="pres">
      <dgm:prSet presAssocID="{6AC061AE-30B6-4A1D-A1A7-E29B704BDA0B}" presName="radial" presStyleCnt="0">
        <dgm:presLayoutVars>
          <dgm:animLvl val="ctr"/>
        </dgm:presLayoutVars>
      </dgm:prSet>
      <dgm:spPr/>
    </dgm:pt>
    <dgm:pt modelId="{F7DC185C-7EEE-4A09-A234-E98B75E3B772}" type="pres">
      <dgm:prSet presAssocID="{A084FDF8-6AF1-4D7D-98CB-A3EB9BAFD6F1}" presName="centerShape" presStyleLbl="vennNode1" presStyleIdx="0" presStyleCnt="8" custScaleX="166090"/>
      <dgm:spPr/>
      <dgm:t>
        <a:bodyPr/>
        <a:lstStyle/>
        <a:p>
          <a:endParaRPr lang="en-US"/>
        </a:p>
      </dgm:t>
    </dgm:pt>
    <dgm:pt modelId="{B43975F5-398E-47C2-B726-2D70140D74BD}" type="pres">
      <dgm:prSet presAssocID="{259C41E7-3C29-43A7-BDA2-F0EEE19A1872}" presName="node" presStyleLbl="vennNode1" presStyleIdx="1" presStyleCnt="8" custRadScaleRad="114743" custRadScaleInc="-81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FB229-E82E-45B6-8992-F7A759B16D19}" type="pres">
      <dgm:prSet presAssocID="{9560C27C-A5EE-4865-9B29-2C448421601F}" presName="node" presStyleLbl="vennNode1" presStyleIdx="2" presStyleCnt="8" custRadScaleRad="85033" custRadScaleInc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CAC0C7-E458-421C-83E1-1EE39E166DFB}" type="pres">
      <dgm:prSet presAssocID="{8B1006E2-AED7-435C-8668-3FD1CF1DF5F2}" presName="node" presStyleLbl="vennNode1" presStyleIdx="3" presStyleCnt="8" custRadScaleRad="114447" custRadScaleInc="253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D08AD-4A72-439B-AFEB-AB04929B654F}" type="pres">
      <dgm:prSet presAssocID="{8CF3B41F-FE82-4D3F-A4FD-ECBB5DBA835B}" presName="node" presStyleLbl="vennNode1" presStyleIdx="4" presStyleCnt="8" custRadScaleRad="140447" custRadScaleInc="233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FB0F9A-3920-4616-9B57-36F5D492EFE9}" type="pres">
      <dgm:prSet presAssocID="{39755298-FDA6-40F0-B59F-E8BE03572F4B}" presName="node" presStyleLbl="vennNode1" presStyleIdx="5" presStyleCnt="8" custRadScaleRad="118926" custRadScaleInc="-312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662AB-5A45-4B25-8EA0-C7E12E3EF114}" type="pres">
      <dgm:prSet presAssocID="{B1E8C833-878F-468A-BC9E-BE3F405E5621}" presName="node" presStyleLbl="vennNode1" presStyleIdx="6" presStyleCnt="8" custRadScaleRad="140712" custRadScaleInc="-333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09D38-0828-431D-B8FE-6A467379F619}" type="pres">
      <dgm:prSet presAssocID="{7F842DA7-9870-442A-9ADA-F55EEFD5DE80}" presName="node" presStyleLbl="vennNode1" presStyleIdx="7" presStyleCnt="8" custRadScaleRad="114492" custRadScaleInc="3464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6BBF6D-BD43-443C-9058-BA6D6B978535}" type="presOf" srcId="{B1E8C833-878F-468A-BC9E-BE3F405E5621}" destId="{90A662AB-5A45-4B25-8EA0-C7E12E3EF114}" srcOrd="0" destOrd="0" presId="urn:microsoft.com/office/officeart/2005/8/layout/radial3"/>
    <dgm:cxn modelId="{31F38EB3-74B3-4902-9F2B-8B07BC93E00E}" type="presOf" srcId="{6AC061AE-30B6-4A1D-A1A7-E29B704BDA0B}" destId="{D75C2EA7-49B3-42A6-ADF7-A9E106EFA294}" srcOrd="0" destOrd="0" presId="urn:microsoft.com/office/officeart/2005/8/layout/radial3"/>
    <dgm:cxn modelId="{D8EBFF36-4E7B-43CD-940A-F5718A282548}" srcId="{A084FDF8-6AF1-4D7D-98CB-A3EB9BAFD6F1}" destId="{8B1006E2-AED7-435C-8668-3FD1CF1DF5F2}" srcOrd="2" destOrd="0" parTransId="{F7216C42-554A-4A07-A6CB-B25503F66B07}" sibTransId="{55B3A4DA-9BDF-4FC8-94CA-EB80D01910DF}"/>
    <dgm:cxn modelId="{8665AF4B-BE2F-4548-BDFE-5193983254C4}" type="presOf" srcId="{9560C27C-A5EE-4865-9B29-2C448421601F}" destId="{9E0FB229-E82E-45B6-8992-F7A759B16D19}" srcOrd="0" destOrd="0" presId="urn:microsoft.com/office/officeart/2005/8/layout/radial3"/>
    <dgm:cxn modelId="{B297C05D-D67B-4E30-9AAC-C05F28B615A7}" srcId="{A084FDF8-6AF1-4D7D-98CB-A3EB9BAFD6F1}" destId="{B1E8C833-878F-468A-BC9E-BE3F405E5621}" srcOrd="5" destOrd="0" parTransId="{586FE76A-4EBF-48C8-BCC1-33D2E3482FFF}" sibTransId="{23E0A5B2-3CD5-484A-8FF6-ECD0C265F1E3}"/>
    <dgm:cxn modelId="{325EA291-3478-4B5D-A917-36584C6927AD}" type="presOf" srcId="{8B1006E2-AED7-435C-8668-3FD1CF1DF5F2}" destId="{F9CAC0C7-E458-421C-83E1-1EE39E166DFB}" srcOrd="0" destOrd="0" presId="urn:microsoft.com/office/officeart/2005/8/layout/radial3"/>
    <dgm:cxn modelId="{BB7A40A3-351D-488B-9BDA-26BF6703ABFA}" srcId="{A084FDF8-6AF1-4D7D-98CB-A3EB9BAFD6F1}" destId="{39755298-FDA6-40F0-B59F-E8BE03572F4B}" srcOrd="4" destOrd="0" parTransId="{F5D6081C-D2BE-4958-AFF4-16B593C341E9}" sibTransId="{869E2063-708A-48F3-AA6E-5A29459E050D}"/>
    <dgm:cxn modelId="{E35883C3-4BBB-4BDE-90BD-5B883B362DFB}" srcId="{A084FDF8-6AF1-4D7D-98CB-A3EB9BAFD6F1}" destId="{9560C27C-A5EE-4865-9B29-2C448421601F}" srcOrd="1" destOrd="0" parTransId="{520A2AC3-511A-49C8-A1AE-0CE301415312}" sibTransId="{5E5AD2CE-080B-413A-9A8B-3939DF67DEAF}"/>
    <dgm:cxn modelId="{EEA51004-52C7-44C8-9E53-382A5D7F95D9}" srcId="{A084FDF8-6AF1-4D7D-98CB-A3EB9BAFD6F1}" destId="{7F842DA7-9870-442A-9ADA-F55EEFD5DE80}" srcOrd="6" destOrd="0" parTransId="{296DDB47-3354-4AA8-884E-CCD39E47C649}" sibTransId="{6D381923-1F13-433A-AB58-E41919991028}"/>
    <dgm:cxn modelId="{D28EF825-05BB-48C4-8205-D0C17157F422}" type="presOf" srcId="{8CF3B41F-FE82-4D3F-A4FD-ECBB5DBA835B}" destId="{523D08AD-4A72-439B-AFEB-AB04929B654F}" srcOrd="0" destOrd="0" presId="urn:microsoft.com/office/officeart/2005/8/layout/radial3"/>
    <dgm:cxn modelId="{D2F997E9-55DD-4FC2-90D9-12FA95F635E3}" srcId="{6AC061AE-30B6-4A1D-A1A7-E29B704BDA0B}" destId="{A084FDF8-6AF1-4D7D-98CB-A3EB9BAFD6F1}" srcOrd="0" destOrd="0" parTransId="{B5712E9E-9EF5-4393-BF43-112FE70757E5}" sibTransId="{FDCC2967-B1A8-449C-AA7F-A15AE63693DE}"/>
    <dgm:cxn modelId="{4831CE53-1D93-4DDA-90DC-3AFC393AF256}" srcId="{A084FDF8-6AF1-4D7D-98CB-A3EB9BAFD6F1}" destId="{259C41E7-3C29-43A7-BDA2-F0EEE19A1872}" srcOrd="0" destOrd="0" parTransId="{66DB0164-5534-41E7-B420-7D106AE2E3DA}" sibTransId="{13E7FD25-529D-4E5E-BA3F-8F9135BEE230}"/>
    <dgm:cxn modelId="{6469772C-4F1F-4A6D-8F5F-B42DAB56834C}" type="presOf" srcId="{7F842DA7-9870-442A-9ADA-F55EEFD5DE80}" destId="{06709D38-0828-431D-B8FE-6A467379F619}" srcOrd="0" destOrd="0" presId="urn:microsoft.com/office/officeart/2005/8/layout/radial3"/>
    <dgm:cxn modelId="{E563CF75-5F20-4F26-AB21-8DF5550D0201}" type="presOf" srcId="{39755298-FDA6-40F0-B59F-E8BE03572F4B}" destId="{EBFB0F9A-3920-4616-9B57-36F5D492EFE9}" srcOrd="0" destOrd="0" presId="urn:microsoft.com/office/officeart/2005/8/layout/radial3"/>
    <dgm:cxn modelId="{222C12FB-D5BD-4208-B35F-8A2B3215E211}" srcId="{A084FDF8-6AF1-4D7D-98CB-A3EB9BAFD6F1}" destId="{8CF3B41F-FE82-4D3F-A4FD-ECBB5DBA835B}" srcOrd="3" destOrd="0" parTransId="{279F06D5-0BCD-4BB5-ACF8-11CDEFB0C8D6}" sibTransId="{219EA9D4-EA9B-4979-8056-0BAE581332F8}"/>
    <dgm:cxn modelId="{6F4D3BB0-57B1-41E8-8564-E7734B34EDC9}" srcId="{6AC061AE-30B6-4A1D-A1A7-E29B704BDA0B}" destId="{057A09E4-4505-4244-BC19-C65383F2966D}" srcOrd="1" destOrd="0" parTransId="{5C275D3E-7D57-441E-B87C-27BE2DF27176}" sibTransId="{37C8A983-0EAF-4AB6-9015-07DF9E057B40}"/>
    <dgm:cxn modelId="{D9CECFF6-EB2C-42D6-A25D-C16C57870B1A}" type="presOf" srcId="{A084FDF8-6AF1-4D7D-98CB-A3EB9BAFD6F1}" destId="{F7DC185C-7EEE-4A09-A234-E98B75E3B772}" srcOrd="0" destOrd="0" presId="urn:microsoft.com/office/officeart/2005/8/layout/radial3"/>
    <dgm:cxn modelId="{358C8A5E-E0D9-4366-9871-2F9C6531B3DF}" type="presOf" srcId="{259C41E7-3C29-43A7-BDA2-F0EEE19A1872}" destId="{B43975F5-398E-47C2-B726-2D70140D74BD}" srcOrd="0" destOrd="0" presId="urn:microsoft.com/office/officeart/2005/8/layout/radial3"/>
    <dgm:cxn modelId="{8E0C4747-2931-408E-AAB7-D56936A5F2AE}" type="presParOf" srcId="{D75C2EA7-49B3-42A6-ADF7-A9E106EFA294}" destId="{97EDB851-7BFF-43A6-B95E-745422F4A70C}" srcOrd="0" destOrd="0" presId="urn:microsoft.com/office/officeart/2005/8/layout/radial3"/>
    <dgm:cxn modelId="{19816745-0F51-4283-9278-9E4B6CDAE078}" type="presParOf" srcId="{97EDB851-7BFF-43A6-B95E-745422F4A70C}" destId="{F7DC185C-7EEE-4A09-A234-E98B75E3B772}" srcOrd="0" destOrd="0" presId="urn:microsoft.com/office/officeart/2005/8/layout/radial3"/>
    <dgm:cxn modelId="{B39462F3-373B-420F-A4B8-6C12F96DC2F9}" type="presParOf" srcId="{97EDB851-7BFF-43A6-B95E-745422F4A70C}" destId="{B43975F5-398E-47C2-B726-2D70140D74BD}" srcOrd="1" destOrd="0" presId="urn:microsoft.com/office/officeart/2005/8/layout/radial3"/>
    <dgm:cxn modelId="{8B22ACB2-BFEF-44E2-BFE7-946538AFA8A2}" type="presParOf" srcId="{97EDB851-7BFF-43A6-B95E-745422F4A70C}" destId="{9E0FB229-E82E-45B6-8992-F7A759B16D19}" srcOrd="2" destOrd="0" presId="urn:microsoft.com/office/officeart/2005/8/layout/radial3"/>
    <dgm:cxn modelId="{760B1DA0-6CE5-420B-BEF0-A2AB300E7BA6}" type="presParOf" srcId="{97EDB851-7BFF-43A6-B95E-745422F4A70C}" destId="{F9CAC0C7-E458-421C-83E1-1EE39E166DFB}" srcOrd="3" destOrd="0" presId="urn:microsoft.com/office/officeart/2005/8/layout/radial3"/>
    <dgm:cxn modelId="{8CD8B833-86DA-490E-8F7A-32213114893C}" type="presParOf" srcId="{97EDB851-7BFF-43A6-B95E-745422F4A70C}" destId="{523D08AD-4A72-439B-AFEB-AB04929B654F}" srcOrd="4" destOrd="0" presId="urn:microsoft.com/office/officeart/2005/8/layout/radial3"/>
    <dgm:cxn modelId="{93FE8E29-3955-4C1B-9CDF-0D2B13FAB162}" type="presParOf" srcId="{97EDB851-7BFF-43A6-B95E-745422F4A70C}" destId="{EBFB0F9A-3920-4616-9B57-36F5D492EFE9}" srcOrd="5" destOrd="0" presId="urn:microsoft.com/office/officeart/2005/8/layout/radial3"/>
    <dgm:cxn modelId="{532D351B-1A73-4B23-B43A-DAAA50D449D1}" type="presParOf" srcId="{97EDB851-7BFF-43A6-B95E-745422F4A70C}" destId="{90A662AB-5A45-4B25-8EA0-C7E12E3EF114}" srcOrd="6" destOrd="0" presId="urn:microsoft.com/office/officeart/2005/8/layout/radial3"/>
    <dgm:cxn modelId="{CB1F9863-2A8F-4701-AF64-1A4FA2AE3E74}" type="presParOf" srcId="{97EDB851-7BFF-43A6-B95E-745422F4A70C}" destId="{06709D38-0828-431D-B8FE-6A467379F619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8890E3-CD1D-41C6-A146-9B739BD53B4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92B5E7-2C04-4D35-A6C7-4D8605CF5C16}">
      <dgm:prSet phldrT="[Text]"/>
      <dgm:spPr>
        <a:solidFill>
          <a:srgbClr val="A71E23"/>
        </a:solidFill>
        <a:ln>
          <a:solidFill>
            <a:srgbClr val="A71E23"/>
          </a:solidFill>
        </a:ln>
      </dgm:spPr>
      <dgm:t>
        <a:bodyPr/>
        <a:lstStyle/>
        <a:p>
          <a:r>
            <a:rPr lang="en-US" b="1" dirty="0">
              <a:latin typeface="Verdana" panose="020B0604030504040204" pitchFamily="34" charset="0"/>
              <a:ea typeface="Verdana" panose="020B0604030504040204" pitchFamily="34" charset="0"/>
            </a:rPr>
            <a:t>Use of second and third line agents</a:t>
          </a:r>
        </a:p>
      </dgm:t>
    </dgm:pt>
    <dgm:pt modelId="{9553BE4D-AE18-4A7E-AE3B-93401B2D1AAE}" type="parTrans" cxnId="{6C99772F-47A7-48CC-89FC-548641F6D7AC}">
      <dgm:prSet/>
      <dgm:spPr/>
      <dgm:t>
        <a:bodyPr/>
        <a:lstStyle/>
        <a:p>
          <a:endParaRPr lang="en-US"/>
        </a:p>
      </dgm:t>
    </dgm:pt>
    <dgm:pt modelId="{699E0A01-B2D7-4A54-A6E6-2585C98EF1CE}" type="sibTrans" cxnId="{6C99772F-47A7-48CC-89FC-548641F6D7AC}">
      <dgm:prSet/>
      <dgm:spPr/>
      <dgm:t>
        <a:bodyPr/>
        <a:lstStyle/>
        <a:p>
          <a:endParaRPr lang="en-US"/>
        </a:p>
      </dgm:t>
    </dgm:pt>
    <dgm:pt modelId="{41E752D1-CC18-4ED6-99D8-14964CF0C2BC}">
      <dgm:prSet phldrT="[Text]"/>
      <dgm:spPr>
        <a:solidFill>
          <a:srgbClr val="A71E23"/>
        </a:solidFill>
        <a:ln>
          <a:solidFill>
            <a:srgbClr val="A71E23"/>
          </a:solidFill>
        </a:ln>
      </dgm:spPr>
      <dgm:t>
        <a:bodyPr/>
        <a:lstStyle/>
        <a:p>
          <a:r>
            <a:rPr lang="en-US" b="1" dirty="0">
              <a:latin typeface="Verdana" panose="020B0604030504040204" pitchFamily="34" charset="0"/>
              <a:ea typeface="Verdana" panose="020B0604030504040204" pitchFamily="34" charset="0"/>
            </a:rPr>
            <a:t>Extended hospital stays</a:t>
          </a:r>
        </a:p>
      </dgm:t>
    </dgm:pt>
    <dgm:pt modelId="{2D79A0E0-D80A-41A8-81F0-EC8344B33663}" type="parTrans" cxnId="{A2528BC8-343F-4FF1-9D89-6556D497308F}">
      <dgm:prSet/>
      <dgm:spPr/>
      <dgm:t>
        <a:bodyPr/>
        <a:lstStyle/>
        <a:p>
          <a:endParaRPr lang="en-US"/>
        </a:p>
      </dgm:t>
    </dgm:pt>
    <dgm:pt modelId="{B1F94793-A597-4A9E-98DE-4BF53C480795}" type="sibTrans" cxnId="{A2528BC8-343F-4FF1-9D89-6556D497308F}">
      <dgm:prSet/>
      <dgm:spPr/>
      <dgm:t>
        <a:bodyPr/>
        <a:lstStyle/>
        <a:p>
          <a:endParaRPr lang="en-US"/>
        </a:p>
      </dgm:t>
    </dgm:pt>
    <dgm:pt modelId="{8C02EEA7-9184-4C25-B110-4A18AADE0380}">
      <dgm:prSet phldrT="[Text]"/>
      <dgm:spPr>
        <a:solidFill>
          <a:srgbClr val="A71E23"/>
        </a:solidFill>
        <a:ln>
          <a:solidFill>
            <a:srgbClr val="A71E23"/>
          </a:solidFill>
        </a:ln>
      </dgm:spPr>
      <dgm:t>
        <a:bodyPr/>
        <a:lstStyle/>
        <a:p>
          <a:r>
            <a:rPr lang="en-US" b="1" dirty="0">
              <a:latin typeface="Verdana" panose="020B0604030504040204" pitchFamily="34" charset="0"/>
              <a:ea typeface="Verdana" panose="020B0604030504040204" pitchFamily="34" charset="0"/>
            </a:rPr>
            <a:t>Additional outpatient visits</a:t>
          </a:r>
        </a:p>
      </dgm:t>
    </dgm:pt>
    <dgm:pt modelId="{5EF73B99-5045-4157-B408-62F7B0762672}" type="parTrans" cxnId="{F19D8073-4AF6-40F2-BD44-712E484CE083}">
      <dgm:prSet/>
      <dgm:spPr/>
      <dgm:t>
        <a:bodyPr/>
        <a:lstStyle/>
        <a:p>
          <a:endParaRPr lang="en-US"/>
        </a:p>
      </dgm:t>
    </dgm:pt>
    <dgm:pt modelId="{5EE1F7A1-AFE1-4A42-9185-85EC43CA391D}" type="sibTrans" cxnId="{F19D8073-4AF6-40F2-BD44-712E484CE083}">
      <dgm:prSet/>
      <dgm:spPr/>
      <dgm:t>
        <a:bodyPr/>
        <a:lstStyle/>
        <a:p>
          <a:endParaRPr lang="en-US"/>
        </a:p>
      </dgm:t>
    </dgm:pt>
    <dgm:pt modelId="{5545CF4A-FD32-4277-9073-20FA236891F4}">
      <dgm:prSet phldrT="[Text]"/>
      <dgm:spPr>
        <a:solidFill>
          <a:srgbClr val="A71E23"/>
        </a:solidFill>
        <a:ln>
          <a:solidFill>
            <a:srgbClr val="A71E23"/>
          </a:solidFill>
        </a:ln>
      </dgm:spPr>
      <dgm:t>
        <a:bodyPr/>
        <a:lstStyle/>
        <a:p>
          <a:r>
            <a:rPr lang="en-US" b="1" i="1" dirty="0">
              <a:latin typeface="Verdana" panose="020B0604030504040204" pitchFamily="34" charset="0"/>
              <a:ea typeface="Verdana" panose="020B0604030504040204" pitchFamily="34" charset="0"/>
            </a:rPr>
            <a:t>C. difficile</a:t>
          </a:r>
          <a:r>
            <a:rPr lang="en-US" b="1" i="0" dirty="0">
              <a:latin typeface="Verdana" panose="020B0604030504040204" pitchFamily="34" charset="0"/>
              <a:ea typeface="Verdana" panose="020B0604030504040204" pitchFamily="34" charset="0"/>
            </a:rPr>
            <a:t> infection</a:t>
          </a:r>
          <a:endParaRPr lang="en-US" b="1" i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D442EE8-25CF-49D0-9799-8B668AA2DC0C}" type="parTrans" cxnId="{79F3C9F1-D5CD-4A46-8D46-A62A4C28E19B}">
      <dgm:prSet/>
      <dgm:spPr/>
      <dgm:t>
        <a:bodyPr/>
        <a:lstStyle/>
        <a:p>
          <a:endParaRPr lang="en-US"/>
        </a:p>
      </dgm:t>
    </dgm:pt>
    <dgm:pt modelId="{A73FCB86-78EC-422E-A72C-157E54411F87}" type="sibTrans" cxnId="{79F3C9F1-D5CD-4A46-8D46-A62A4C28E19B}">
      <dgm:prSet/>
      <dgm:spPr/>
      <dgm:t>
        <a:bodyPr/>
        <a:lstStyle/>
        <a:p>
          <a:endParaRPr lang="en-US"/>
        </a:p>
      </dgm:t>
    </dgm:pt>
    <dgm:pt modelId="{1492FAC7-814E-426B-B791-AA2BB4AFFFD2}">
      <dgm:prSet phldrT="[Text]"/>
      <dgm:spPr>
        <a:solidFill>
          <a:srgbClr val="A71E23"/>
        </a:solidFill>
        <a:ln>
          <a:solidFill>
            <a:srgbClr val="A71E23"/>
          </a:solidFill>
        </a:ln>
      </dgm:spPr>
      <dgm:t>
        <a:bodyPr/>
        <a:lstStyle/>
        <a:p>
          <a:r>
            <a:rPr lang="en-US" b="1" i="0" dirty="0">
              <a:latin typeface="Verdana" panose="020B0604030504040204" pitchFamily="34" charset="0"/>
              <a:ea typeface="Verdana" panose="020B0604030504040204" pitchFamily="34" charset="0"/>
            </a:rPr>
            <a:t>Increased deaths due to bacterial infection</a:t>
          </a:r>
        </a:p>
      </dgm:t>
    </dgm:pt>
    <dgm:pt modelId="{7FDCF4CA-3E26-4041-B7A4-A1BB49B40B9E}" type="parTrans" cxnId="{D6C363FC-5A48-4C27-AB01-2A12045C7CD9}">
      <dgm:prSet/>
      <dgm:spPr/>
      <dgm:t>
        <a:bodyPr/>
        <a:lstStyle/>
        <a:p>
          <a:endParaRPr lang="en-US"/>
        </a:p>
      </dgm:t>
    </dgm:pt>
    <dgm:pt modelId="{A39420D0-0A17-41EF-B568-8F74E0BFCF6D}" type="sibTrans" cxnId="{D6C363FC-5A48-4C27-AB01-2A12045C7CD9}">
      <dgm:prSet/>
      <dgm:spPr/>
      <dgm:t>
        <a:bodyPr/>
        <a:lstStyle/>
        <a:p>
          <a:endParaRPr lang="en-US"/>
        </a:p>
      </dgm:t>
    </dgm:pt>
    <dgm:pt modelId="{6508C24D-437F-43F9-BB67-71A9FA4EDA75}" type="pres">
      <dgm:prSet presAssocID="{228890E3-CD1D-41C6-A146-9B739BD53B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6BF69A-5CE5-4246-BAD4-F630C3CF52E9}" type="pres">
      <dgm:prSet presAssocID="{A392B5E7-2C04-4D35-A6C7-4D8605CF5C1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5214FC-2BD1-4EBF-B867-894175DF4BEC}" type="pres">
      <dgm:prSet presAssocID="{699E0A01-B2D7-4A54-A6E6-2585C98EF1CE}" presName="sibTrans" presStyleCnt="0"/>
      <dgm:spPr/>
    </dgm:pt>
    <dgm:pt modelId="{7FD316A4-B4EF-4CEC-8A1C-F761DB6640FC}" type="pres">
      <dgm:prSet presAssocID="{41E752D1-CC18-4ED6-99D8-14964CF0C2B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ADBB1-2CCF-44F1-8A86-39697ECAFB5F}" type="pres">
      <dgm:prSet presAssocID="{B1F94793-A597-4A9E-98DE-4BF53C480795}" presName="sibTrans" presStyleCnt="0"/>
      <dgm:spPr/>
    </dgm:pt>
    <dgm:pt modelId="{CEA1B22C-6239-4B4A-92F5-EEB2F15DC33F}" type="pres">
      <dgm:prSet presAssocID="{8C02EEA7-9184-4C25-B110-4A18AADE038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65E2C-E69A-41CB-BB0E-17B7F7896C2B}" type="pres">
      <dgm:prSet presAssocID="{5EE1F7A1-AFE1-4A42-9185-85EC43CA391D}" presName="sibTrans" presStyleCnt="0"/>
      <dgm:spPr/>
    </dgm:pt>
    <dgm:pt modelId="{E250BCAA-6342-481C-AEF4-89FBEE747487}" type="pres">
      <dgm:prSet presAssocID="{5545CF4A-FD32-4277-9073-20FA236891F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F9BD57-9121-4620-A1BA-39D0CE0165C9}" type="pres">
      <dgm:prSet presAssocID="{A73FCB86-78EC-422E-A72C-157E54411F87}" presName="sibTrans" presStyleCnt="0"/>
      <dgm:spPr/>
    </dgm:pt>
    <dgm:pt modelId="{0CECC0FE-C81D-4167-8942-89465C447F69}" type="pres">
      <dgm:prSet presAssocID="{1492FAC7-814E-426B-B791-AA2BB4AFFFD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8BBCB9-D4BB-41DE-B1F1-205D65532020}" type="presOf" srcId="{228890E3-CD1D-41C6-A146-9B739BD53B46}" destId="{6508C24D-437F-43F9-BB67-71A9FA4EDA75}" srcOrd="0" destOrd="0" presId="urn:microsoft.com/office/officeart/2005/8/layout/default"/>
    <dgm:cxn modelId="{79F3C9F1-D5CD-4A46-8D46-A62A4C28E19B}" srcId="{228890E3-CD1D-41C6-A146-9B739BD53B46}" destId="{5545CF4A-FD32-4277-9073-20FA236891F4}" srcOrd="3" destOrd="0" parTransId="{8D442EE8-25CF-49D0-9799-8B668AA2DC0C}" sibTransId="{A73FCB86-78EC-422E-A72C-157E54411F87}"/>
    <dgm:cxn modelId="{F19D8073-4AF6-40F2-BD44-712E484CE083}" srcId="{228890E3-CD1D-41C6-A146-9B739BD53B46}" destId="{8C02EEA7-9184-4C25-B110-4A18AADE0380}" srcOrd="2" destOrd="0" parTransId="{5EF73B99-5045-4157-B408-62F7B0762672}" sibTransId="{5EE1F7A1-AFE1-4A42-9185-85EC43CA391D}"/>
    <dgm:cxn modelId="{D6C363FC-5A48-4C27-AB01-2A12045C7CD9}" srcId="{228890E3-CD1D-41C6-A146-9B739BD53B46}" destId="{1492FAC7-814E-426B-B791-AA2BB4AFFFD2}" srcOrd="4" destOrd="0" parTransId="{7FDCF4CA-3E26-4041-B7A4-A1BB49B40B9E}" sibTransId="{A39420D0-0A17-41EF-B568-8F74E0BFCF6D}"/>
    <dgm:cxn modelId="{8E4A667B-4CE2-49DA-A693-F9074EE5510E}" type="presOf" srcId="{1492FAC7-814E-426B-B791-AA2BB4AFFFD2}" destId="{0CECC0FE-C81D-4167-8942-89465C447F69}" srcOrd="0" destOrd="0" presId="urn:microsoft.com/office/officeart/2005/8/layout/default"/>
    <dgm:cxn modelId="{A2528BC8-343F-4FF1-9D89-6556D497308F}" srcId="{228890E3-CD1D-41C6-A146-9B739BD53B46}" destId="{41E752D1-CC18-4ED6-99D8-14964CF0C2BC}" srcOrd="1" destOrd="0" parTransId="{2D79A0E0-D80A-41A8-81F0-EC8344B33663}" sibTransId="{B1F94793-A597-4A9E-98DE-4BF53C480795}"/>
    <dgm:cxn modelId="{6C99772F-47A7-48CC-89FC-548641F6D7AC}" srcId="{228890E3-CD1D-41C6-A146-9B739BD53B46}" destId="{A392B5E7-2C04-4D35-A6C7-4D8605CF5C16}" srcOrd="0" destOrd="0" parTransId="{9553BE4D-AE18-4A7E-AE3B-93401B2D1AAE}" sibTransId="{699E0A01-B2D7-4A54-A6E6-2585C98EF1CE}"/>
    <dgm:cxn modelId="{8DE65CFC-128C-4A86-A3EB-7FDEEFADB323}" type="presOf" srcId="{41E752D1-CC18-4ED6-99D8-14964CF0C2BC}" destId="{7FD316A4-B4EF-4CEC-8A1C-F761DB6640FC}" srcOrd="0" destOrd="0" presId="urn:microsoft.com/office/officeart/2005/8/layout/default"/>
    <dgm:cxn modelId="{476D4605-DA7D-4A65-BBF7-768AA61B5E23}" type="presOf" srcId="{A392B5E7-2C04-4D35-A6C7-4D8605CF5C16}" destId="{996BF69A-5CE5-4246-BAD4-F630C3CF52E9}" srcOrd="0" destOrd="0" presId="urn:microsoft.com/office/officeart/2005/8/layout/default"/>
    <dgm:cxn modelId="{599BA776-33F4-42F2-AA9B-E4B5335AC654}" type="presOf" srcId="{8C02EEA7-9184-4C25-B110-4A18AADE0380}" destId="{CEA1B22C-6239-4B4A-92F5-EEB2F15DC33F}" srcOrd="0" destOrd="0" presId="urn:microsoft.com/office/officeart/2005/8/layout/default"/>
    <dgm:cxn modelId="{8AEDC41D-DD5A-48B9-8D72-C25A032CED3D}" type="presOf" srcId="{5545CF4A-FD32-4277-9073-20FA236891F4}" destId="{E250BCAA-6342-481C-AEF4-89FBEE747487}" srcOrd="0" destOrd="0" presId="urn:microsoft.com/office/officeart/2005/8/layout/default"/>
    <dgm:cxn modelId="{53AD3DB9-E2B0-4DC9-A95B-6B75D8B87CB5}" type="presParOf" srcId="{6508C24D-437F-43F9-BB67-71A9FA4EDA75}" destId="{996BF69A-5CE5-4246-BAD4-F630C3CF52E9}" srcOrd="0" destOrd="0" presId="urn:microsoft.com/office/officeart/2005/8/layout/default"/>
    <dgm:cxn modelId="{984EF1B0-A856-47C3-B2B1-41CBD46244B8}" type="presParOf" srcId="{6508C24D-437F-43F9-BB67-71A9FA4EDA75}" destId="{BB5214FC-2BD1-4EBF-B867-894175DF4BEC}" srcOrd="1" destOrd="0" presId="urn:microsoft.com/office/officeart/2005/8/layout/default"/>
    <dgm:cxn modelId="{9E090A8F-5C09-4985-B134-B5117F3B2C07}" type="presParOf" srcId="{6508C24D-437F-43F9-BB67-71A9FA4EDA75}" destId="{7FD316A4-B4EF-4CEC-8A1C-F761DB6640FC}" srcOrd="2" destOrd="0" presId="urn:microsoft.com/office/officeart/2005/8/layout/default"/>
    <dgm:cxn modelId="{56128147-AAAE-4FBA-BD1A-D6DC573AA726}" type="presParOf" srcId="{6508C24D-437F-43F9-BB67-71A9FA4EDA75}" destId="{14DADBB1-2CCF-44F1-8A86-39697ECAFB5F}" srcOrd="3" destOrd="0" presId="urn:microsoft.com/office/officeart/2005/8/layout/default"/>
    <dgm:cxn modelId="{D88BD813-4A38-4AF4-B402-64BDD33E3D3B}" type="presParOf" srcId="{6508C24D-437F-43F9-BB67-71A9FA4EDA75}" destId="{CEA1B22C-6239-4B4A-92F5-EEB2F15DC33F}" srcOrd="4" destOrd="0" presId="urn:microsoft.com/office/officeart/2005/8/layout/default"/>
    <dgm:cxn modelId="{F25F47A6-FC14-40DF-A13C-2901AC5D440B}" type="presParOf" srcId="{6508C24D-437F-43F9-BB67-71A9FA4EDA75}" destId="{77A65E2C-E69A-41CB-BB0E-17B7F7896C2B}" srcOrd="5" destOrd="0" presId="urn:microsoft.com/office/officeart/2005/8/layout/default"/>
    <dgm:cxn modelId="{D47955AB-A094-4C07-91DE-3C95C1BFDA36}" type="presParOf" srcId="{6508C24D-437F-43F9-BB67-71A9FA4EDA75}" destId="{E250BCAA-6342-481C-AEF4-89FBEE747487}" srcOrd="6" destOrd="0" presId="urn:microsoft.com/office/officeart/2005/8/layout/default"/>
    <dgm:cxn modelId="{06A3BB61-120F-4AA0-ACB9-8897C3101584}" type="presParOf" srcId="{6508C24D-437F-43F9-BB67-71A9FA4EDA75}" destId="{99F9BD57-9121-4620-A1BA-39D0CE0165C9}" srcOrd="7" destOrd="0" presId="urn:microsoft.com/office/officeart/2005/8/layout/default"/>
    <dgm:cxn modelId="{8357E6F7-1EDD-4031-9883-5FF79DA582A5}" type="presParOf" srcId="{6508C24D-437F-43F9-BB67-71A9FA4EDA75}" destId="{0CECC0FE-C81D-4167-8942-89465C447F6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F8C0FE-3CA7-4939-82D8-095EA27B418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B63801-7839-48CE-B78C-762197236661}">
      <dgm:prSet phldrT="[Text]"/>
      <dgm:spPr>
        <a:solidFill>
          <a:srgbClr val="A71E23"/>
        </a:solidFill>
      </dgm:spPr>
      <dgm:t>
        <a:bodyPr/>
        <a:lstStyle/>
        <a:p>
          <a:r>
            <a:rPr lang="en-US" b="1" dirty="0">
              <a:latin typeface="Verdana" panose="020B0604030504040204" pitchFamily="34" charset="0"/>
              <a:ea typeface="Verdana" panose="020B0604030504040204" pitchFamily="34" charset="0"/>
            </a:rPr>
            <a:t>Reassessing the need for antibiotics daily</a:t>
          </a:r>
        </a:p>
      </dgm:t>
    </dgm:pt>
    <dgm:pt modelId="{9DBF8F47-47DF-4552-9127-7F4BAF8491DE}" type="parTrans" cxnId="{F907D71E-EE0A-469E-814C-CC3765163408}">
      <dgm:prSet/>
      <dgm:spPr/>
      <dgm:t>
        <a:bodyPr/>
        <a:lstStyle/>
        <a:p>
          <a:endParaRPr lang="en-US"/>
        </a:p>
      </dgm:t>
    </dgm:pt>
    <dgm:pt modelId="{B07A8071-3ACF-4E94-B617-F5651F6111AC}" type="sibTrans" cxnId="{F907D71E-EE0A-469E-814C-CC3765163408}">
      <dgm:prSet/>
      <dgm:spPr/>
      <dgm:t>
        <a:bodyPr/>
        <a:lstStyle/>
        <a:p>
          <a:endParaRPr lang="en-US"/>
        </a:p>
      </dgm:t>
    </dgm:pt>
    <dgm:pt modelId="{E726766D-496B-4B8F-A6BD-2D8146BDD97E}">
      <dgm:prSet phldrT="[Text]"/>
      <dgm:spPr>
        <a:solidFill>
          <a:srgbClr val="A71E23"/>
        </a:solidFill>
      </dgm:spPr>
      <dgm:t>
        <a:bodyPr/>
        <a:lstStyle/>
        <a:p>
          <a:r>
            <a:rPr lang="en-US" b="1" dirty="0">
              <a:latin typeface="Verdana" panose="020B0604030504040204" pitchFamily="34" charset="0"/>
              <a:ea typeface="Verdana" panose="020B0604030504040204" pitchFamily="34" charset="0"/>
            </a:rPr>
            <a:t>De-escalating broad spectrum antibiotics when not needed</a:t>
          </a:r>
        </a:p>
      </dgm:t>
    </dgm:pt>
    <dgm:pt modelId="{4FAF6076-67C4-4718-A93F-C490947D5EF9}" type="parTrans" cxnId="{E1CF50E5-2A10-4756-8A87-8AA1D8462B7F}">
      <dgm:prSet/>
      <dgm:spPr/>
      <dgm:t>
        <a:bodyPr/>
        <a:lstStyle/>
        <a:p>
          <a:endParaRPr lang="en-US"/>
        </a:p>
      </dgm:t>
    </dgm:pt>
    <dgm:pt modelId="{686B9706-50BA-4228-BD7C-811697B5EC32}" type="sibTrans" cxnId="{E1CF50E5-2A10-4756-8A87-8AA1D8462B7F}">
      <dgm:prSet/>
      <dgm:spPr/>
      <dgm:t>
        <a:bodyPr/>
        <a:lstStyle/>
        <a:p>
          <a:endParaRPr lang="en-US"/>
        </a:p>
      </dgm:t>
    </dgm:pt>
    <dgm:pt modelId="{2808770B-9D78-485F-9204-D3CC6952FB2C}">
      <dgm:prSet phldrT="[Text]"/>
      <dgm:spPr>
        <a:ln>
          <a:solidFill>
            <a:srgbClr val="A71E23"/>
          </a:solidFill>
        </a:ln>
      </dgm:spPr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Changing from piperacillin/tazobactam to sulfamethoxazole/trimethoprim for a sensitive </a:t>
          </a:r>
          <a:r>
            <a:rPr lang="en-US" i="1" dirty="0">
              <a:latin typeface="Verdana" panose="020B0604030504040204" pitchFamily="34" charset="0"/>
              <a:ea typeface="Verdana" panose="020B0604030504040204" pitchFamily="34" charset="0"/>
            </a:rPr>
            <a:t>E. coli </a:t>
          </a:r>
          <a:r>
            <a:rPr lang="en-US" i="0" dirty="0">
              <a:latin typeface="Verdana" panose="020B0604030504040204" pitchFamily="34" charset="0"/>
              <a:ea typeface="Verdana" panose="020B0604030504040204" pitchFamily="34" charset="0"/>
            </a:rPr>
            <a:t>UTI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73BA773-3D15-4056-9925-7B616AD037B4}" type="parTrans" cxnId="{B3AC6A20-B9B3-4E35-9556-682FA2C9AE93}">
      <dgm:prSet/>
      <dgm:spPr/>
      <dgm:t>
        <a:bodyPr/>
        <a:lstStyle/>
        <a:p>
          <a:endParaRPr lang="en-US"/>
        </a:p>
      </dgm:t>
    </dgm:pt>
    <dgm:pt modelId="{2B244597-6F32-4BA5-9488-2D786241EA1C}" type="sibTrans" cxnId="{B3AC6A20-B9B3-4E35-9556-682FA2C9AE93}">
      <dgm:prSet/>
      <dgm:spPr/>
      <dgm:t>
        <a:bodyPr/>
        <a:lstStyle/>
        <a:p>
          <a:endParaRPr lang="en-US"/>
        </a:p>
      </dgm:t>
    </dgm:pt>
    <dgm:pt modelId="{9EAF4C0C-1E02-411F-A252-DA877E629DFE}">
      <dgm:prSet phldrT="[Text]"/>
      <dgm:spPr>
        <a:ln>
          <a:solidFill>
            <a:srgbClr val="A71E23"/>
          </a:solidFill>
        </a:ln>
      </dgm:spPr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Performing antibiotic timeouts</a:t>
          </a:r>
        </a:p>
      </dgm:t>
    </dgm:pt>
    <dgm:pt modelId="{53BC266C-9C21-4260-935E-8FD57C9C5F11}" type="parTrans" cxnId="{E3C5B4E1-398F-4C7A-9C91-B6C633F66F6E}">
      <dgm:prSet/>
      <dgm:spPr/>
      <dgm:t>
        <a:bodyPr/>
        <a:lstStyle/>
        <a:p>
          <a:endParaRPr lang="en-US"/>
        </a:p>
      </dgm:t>
    </dgm:pt>
    <dgm:pt modelId="{F9E933B4-4F2F-40AD-83D9-9C7E111DEF83}" type="sibTrans" cxnId="{E3C5B4E1-398F-4C7A-9C91-B6C633F66F6E}">
      <dgm:prSet/>
      <dgm:spPr/>
      <dgm:t>
        <a:bodyPr/>
        <a:lstStyle/>
        <a:p>
          <a:endParaRPr lang="en-US"/>
        </a:p>
      </dgm:t>
    </dgm:pt>
    <dgm:pt modelId="{A6FFD5DC-90C2-4D99-ADE4-017521944118}">
      <dgm:prSet phldrT="[Text]"/>
      <dgm:spPr>
        <a:solidFill>
          <a:srgbClr val="A71E23"/>
        </a:solidFill>
      </dgm:spPr>
      <dgm:t>
        <a:bodyPr/>
        <a:lstStyle/>
        <a:p>
          <a:r>
            <a:rPr lang="en-US" b="1" dirty="0">
              <a:latin typeface="Verdana" panose="020B0604030504040204" pitchFamily="34" charset="0"/>
              <a:ea typeface="Verdana" panose="020B0604030504040204" pitchFamily="34" charset="0"/>
            </a:rPr>
            <a:t>Following evidence-based recommendations for duration of therapy</a:t>
          </a:r>
        </a:p>
      </dgm:t>
    </dgm:pt>
    <dgm:pt modelId="{A9CE3C8F-2366-4037-9EB5-B46E7C324E54}" type="parTrans" cxnId="{47224B20-BC09-4C9A-B63E-4BAA00459346}">
      <dgm:prSet/>
      <dgm:spPr/>
      <dgm:t>
        <a:bodyPr/>
        <a:lstStyle/>
        <a:p>
          <a:endParaRPr lang="en-US"/>
        </a:p>
      </dgm:t>
    </dgm:pt>
    <dgm:pt modelId="{D4DEDA19-C90E-4E3D-A294-5DC982DD5978}" type="sibTrans" cxnId="{47224B20-BC09-4C9A-B63E-4BAA00459346}">
      <dgm:prSet/>
      <dgm:spPr/>
      <dgm:t>
        <a:bodyPr/>
        <a:lstStyle/>
        <a:p>
          <a:endParaRPr lang="en-US"/>
        </a:p>
      </dgm:t>
    </dgm:pt>
    <dgm:pt modelId="{360A368D-DE63-43E0-85DB-19B1A0AD92A7}">
      <dgm:prSet phldrT="[Text]"/>
      <dgm:spPr>
        <a:ln>
          <a:solidFill>
            <a:srgbClr val="A71E23"/>
          </a:solidFill>
        </a:ln>
      </dgm:spPr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5-7 days of antibiotics for community-acquired bacterial pneumonia</a:t>
          </a:r>
        </a:p>
      </dgm:t>
    </dgm:pt>
    <dgm:pt modelId="{741C75D5-A30F-4876-A97F-EB935BCBFA5A}" type="parTrans" cxnId="{CEB81AE3-86AC-4E23-8EC9-82B3D43FB912}">
      <dgm:prSet/>
      <dgm:spPr/>
      <dgm:t>
        <a:bodyPr/>
        <a:lstStyle/>
        <a:p>
          <a:endParaRPr lang="en-US"/>
        </a:p>
      </dgm:t>
    </dgm:pt>
    <dgm:pt modelId="{549B6C46-2461-462D-B54E-A49CA4197BE5}" type="sibTrans" cxnId="{CEB81AE3-86AC-4E23-8EC9-82B3D43FB912}">
      <dgm:prSet/>
      <dgm:spPr/>
      <dgm:t>
        <a:bodyPr/>
        <a:lstStyle/>
        <a:p>
          <a:endParaRPr lang="en-US"/>
        </a:p>
      </dgm:t>
    </dgm:pt>
    <dgm:pt modelId="{2CC77838-BC80-485E-BF0F-84E3CE7303E3}">
      <dgm:prSet phldrT="[Text]"/>
      <dgm:spPr>
        <a:solidFill>
          <a:srgbClr val="A71E23"/>
        </a:solidFill>
      </dgm:spPr>
      <dgm:t>
        <a:bodyPr/>
        <a:lstStyle/>
        <a:p>
          <a:r>
            <a:rPr lang="en-US" b="1" dirty="0">
              <a:latin typeface="Verdana" panose="020B0604030504040204" pitchFamily="34" charset="0"/>
              <a:ea typeface="Verdana" panose="020B0604030504040204" pitchFamily="34" charset="0"/>
            </a:rPr>
            <a:t>Avoiding antibiotics when there is no infection</a:t>
          </a:r>
        </a:p>
      </dgm:t>
    </dgm:pt>
    <dgm:pt modelId="{CFE578A1-6D4D-4DDB-A8BD-24706E971A68}" type="parTrans" cxnId="{BAA7250C-B35C-4C15-BF85-E913F556AB4C}">
      <dgm:prSet/>
      <dgm:spPr/>
      <dgm:t>
        <a:bodyPr/>
        <a:lstStyle/>
        <a:p>
          <a:endParaRPr lang="en-US"/>
        </a:p>
      </dgm:t>
    </dgm:pt>
    <dgm:pt modelId="{965D2F51-AAEB-4475-9568-01007A00AD99}" type="sibTrans" cxnId="{BAA7250C-B35C-4C15-BF85-E913F556AB4C}">
      <dgm:prSet/>
      <dgm:spPr/>
      <dgm:t>
        <a:bodyPr/>
        <a:lstStyle/>
        <a:p>
          <a:endParaRPr lang="en-US"/>
        </a:p>
      </dgm:t>
    </dgm:pt>
    <dgm:pt modelId="{B2643F8A-F54F-4755-9DB2-5E4518478622}">
      <dgm:prSet phldrT="[Text]"/>
      <dgm:spPr>
        <a:ln>
          <a:solidFill>
            <a:srgbClr val="A71E23"/>
          </a:solidFill>
        </a:ln>
      </dgm:spPr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Bacteriuria does not require treatment in most asymptomatic persons</a:t>
          </a:r>
        </a:p>
      </dgm:t>
    </dgm:pt>
    <dgm:pt modelId="{9D52D47B-4FD3-4045-9EDD-621311FCF4CA}" type="parTrans" cxnId="{B8C5350B-99B6-449B-A1F3-AB649178E3F3}">
      <dgm:prSet/>
      <dgm:spPr/>
      <dgm:t>
        <a:bodyPr/>
        <a:lstStyle/>
        <a:p>
          <a:endParaRPr lang="en-US"/>
        </a:p>
      </dgm:t>
    </dgm:pt>
    <dgm:pt modelId="{0C806023-7074-4B09-8307-DB6EF2F753F5}" type="sibTrans" cxnId="{B8C5350B-99B6-449B-A1F3-AB649178E3F3}">
      <dgm:prSet/>
      <dgm:spPr/>
      <dgm:t>
        <a:bodyPr/>
        <a:lstStyle/>
        <a:p>
          <a:endParaRPr lang="en-US"/>
        </a:p>
      </dgm:t>
    </dgm:pt>
    <dgm:pt modelId="{7209DDF9-E24C-4187-B8BC-8B7ED3442A6B}" type="pres">
      <dgm:prSet presAssocID="{7DF8C0FE-3CA7-4939-82D8-095EA27B418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85EBD7-3F90-41B0-BB35-8EC10F4BDE58}" type="pres">
      <dgm:prSet presAssocID="{B0B63801-7839-48CE-B78C-762197236661}" presName="parentLin" presStyleCnt="0"/>
      <dgm:spPr/>
    </dgm:pt>
    <dgm:pt modelId="{46CE7E57-287C-4D94-8607-92F465D103C0}" type="pres">
      <dgm:prSet presAssocID="{B0B63801-7839-48CE-B78C-76219723666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B91EE77-9927-419B-82CF-E4AC93F1C431}" type="pres">
      <dgm:prSet presAssocID="{B0B63801-7839-48CE-B78C-76219723666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7C4A9-8E02-4F34-B5A8-DAAE089F0A55}" type="pres">
      <dgm:prSet presAssocID="{B0B63801-7839-48CE-B78C-762197236661}" presName="negativeSpace" presStyleCnt="0"/>
      <dgm:spPr/>
    </dgm:pt>
    <dgm:pt modelId="{4971190B-E5AC-421D-BC1F-966EAC3B7862}" type="pres">
      <dgm:prSet presAssocID="{B0B63801-7839-48CE-B78C-762197236661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15647-DD5D-4945-948F-0781DF90F5ED}" type="pres">
      <dgm:prSet presAssocID="{B07A8071-3ACF-4E94-B617-F5651F6111AC}" presName="spaceBetweenRectangles" presStyleCnt="0"/>
      <dgm:spPr/>
    </dgm:pt>
    <dgm:pt modelId="{BEBB36F8-1C1F-46AB-B7F1-E881BFAC112D}" type="pres">
      <dgm:prSet presAssocID="{E726766D-496B-4B8F-A6BD-2D8146BDD97E}" presName="parentLin" presStyleCnt="0"/>
      <dgm:spPr/>
    </dgm:pt>
    <dgm:pt modelId="{0F3AC3E1-227F-4C4F-90BB-E92BB2FAA6B4}" type="pres">
      <dgm:prSet presAssocID="{E726766D-496B-4B8F-A6BD-2D8146BDD97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64FA7C5-52BF-422D-9A1B-A983222D6D95}" type="pres">
      <dgm:prSet presAssocID="{E726766D-496B-4B8F-A6BD-2D8146BDD97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F9A9B6-8724-4BA0-B673-62679EA44A96}" type="pres">
      <dgm:prSet presAssocID="{E726766D-496B-4B8F-A6BD-2D8146BDD97E}" presName="negativeSpace" presStyleCnt="0"/>
      <dgm:spPr/>
    </dgm:pt>
    <dgm:pt modelId="{729C48C1-91BA-42C1-BCB0-C48D014DE2E8}" type="pres">
      <dgm:prSet presAssocID="{E726766D-496B-4B8F-A6BD-2D8146BDD97E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39EDA4-F254-48A7-A2DE-42F9CAB542ED}" type="pres">
      <dgm:prSet presAssocID="{686B9706-50BA-4228-BD7C-811697B5EC32}" presName="spaceBetweenRectangles" presStyleCnt="0"/>
      <dgm:spPr/>
    </dgm:pt>
    <dgm:pt modelId="{A6CA3A17-2D07-4F3F-97D6-FB125A88F3CC}" type="pres">
      <dgm:prSet presAssocID="{A6FFD5DC-90C2-4D99-ADE4-017521944118}" presName="parentLin" presStyleCnt="0"/>
      <dgm:spPr/>
    </dgm:pt>
    <dgm:pt modelId="{B7F0B49D-31F5-4D6C-8724-7AE068046A42}" type="pres">
      <dgm:prSet presAssocID="{A6FFD5DC-90C2-4D99-ADE4-017521944118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A15637CB-304F-41EA-B23E-92D30F907579}" type="pres">
      <dgm:prSet presAssocID="{A6FFD5DC-90C2-4D99-ADE4-01752194411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B331E-D8C2-46A4-9505-4C2F3E54D72E}" type="pres">
      <dgm:prSet presAssocID="{A6FFD5DC-90C2-4D99-ADE4-017521944118}" presName="negativeSpace" presStyleCnt="0"/>
      <dgm:spPr/>
    </dgm:pt>
    <dgm:pt modelId="{CDA66B6D-46CD-4E1A-96E2-680B0AD5E4FE}" type="pres">
      <dgm:prSet presAssocID="{A6FFD5DC-90C2-4D99-ADE4-017521944118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9E5AF-6358-40E6-AE1A-AC27E75E5ED9}" type="pres">
      <dgm:prSet presAssocID="{D4DEDA19-C90E-4E3D-A294-5DC982DD5978}" presName="spaceBetweenRectangles" presStyleCnt="0"/>
      <dgm:spPr/>
    </dgm:pt>
    <dgm:pt modelId="{A7F018A6-DE84-4DAB-999C-455E6ACA9DA0}" type="pres">
      <dgm:prSet presAssocID="{2CC77838-BC80-485E-BF0F-84E3CE7303E3}" presName="parentLin" presStyleCnt="0"/>
      <dgm:spPr/>
    </dgm:pt>
    <dgm:pt modelId="{F8CD5E82-4332-4C58-99D0-1D4D80300C23}" type="pres">
      <dgm:prSet presAssocID="{2CC77838-BC80-485E-BF0F-84E3CE7303E3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1909E725-D5C9-475F-83E6-80010E98C8C7}" type="pres">
      <dgm:prSet presAssocID="{2CC77838-BC80-485E-BF0F-84E3CE7303E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FEFBD-2D91-4A8B-814F-3DFAB0809C7E}" type="pres">
      <dgm:prSet presAssocID="{2CC77838-BC80-485E-BF0F-84E3CE7303E3}" presName="negativeSpace" presStyleCnt="0"/>
      <dgm:spPr/>
    </dgm:pt>
    <dgm:pt modelId="{148598B6-DEAC-4302-8063-D47F1CF46846}" type="pres">
      <dgm:prSet presAssocID="{2CC77838-BC80-485E-BF0F-84E3CE7303E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B81AE3-86AC-4E23-8EC9-82B3D43FB912}" srcId="{A6FFD5DC-90C2-4D99-ADE4-017521944118}" destId="{360A368D-DE63-43E0-85DB-19B1A0AD92A7}" srcOrd="0" destOrd="0" parTransId="{741C75D5-A30F-4876-A97F-EB935BCBFA5A}" sibTransId="{549B6C46-2461-462D-B54E-A49CA4197BE5}"/>
    <dgm:cxn modelId="{F0BC4821-6AD7-45C7-84E7-AD55BD1F924C}" type="presOf" srcId="{B2643F8A-F54F-4755-9DB2-5E4518478622}" destId="{148598B6-DEAC-4302-8063-D47F1CF46846}" srcOrd="0" destOrd="0" presId="urn:microsoft.com/office/officeart/2005/8/layout/list1"/>
    <dgm:cxn modelId="{7C1A61D1-244D-404C-845C-BA063087D96E}" type="presOf" srcId="{E726766D-496B-4B8F-A6BD-2D8146BDD97E}" destId="{0F3AC3E1-227F-4C4F-90BB-E92BB2FAA6B4}" srcOrd="0" destOrd="0" presId="urn:microsoft.com/office/officeart/2005/8/layout/list1"/>
    <dgm:cxn modelId="{B3AC6A20-B9B3-4E35-9556-682FA2C9AE93}" srcId="{E726766D-496B-4B8F-A6BD-2D8146BDD97E}" destId="{2808770B-9D78-485F-9204-D3CC6952FB2C}" srcOrd="0" destOrd="0" parTransId="{873BA773-3D15-4056-9925-7B616AD037B4}" sibTransId="{2B244597-6F32-4BA5-9488-2D786241EA1C}"/>
    <dgm:cxn modelId="{39F3B6DB-83C4-4233-AA57-0A65F4094D86}" type="presOf" srcId="{B0B63801-7839-48CE-B78C-762197236661}" destId="{DB91EE77-9927-419B-82CF-E4AC93F1C431}" srcOrd="1" destOrd="0" presId="urn:microsoft.com/office/officeart/2005/8/layout/list1"/>
    <dgm:cxn modelId="{E1CF50E5-2A10-4756-8A87-8AA1D8462B7F}" srcId="{7DF8C0FE-3CA7-4939-82D8-095EA27B418A}" destId="{E726766D-496B-4B8F-A6BD-2D8146BDD97E}" srcOrd="1" destOrd="0" parTransId="{4FAF6076-67C4-4718-A93F-C490947D5EF9}" sibTransId="{686B9706-50BA-4228-BD7C-811697B5EC32}"/>
    <dgm:cxn modelId="{FEC6126B-A942-448D-A062-A07C1639A7E4}" type="presOf" srcId="{2CC77838-BC80-485E-BF0F-84E3CE7303E3}" destId="{F8CD5E82-4332-4C58-99D0-1D4D80300C23}" srcOrd="0" destOrd="0" presId="urn:microsoft.com/office/officeart/2005/8/layout/list1"/>
    <dgm:cxn modelId="{F91197C0-DF6B-4A47-B57E-1B88CBA18935}" type="presOf" srcId="{2CC77838-BC80-485E-BF0F-84E3CE7303E3}" destId="{1909E725-D5C9-475F-83E6-80010E98C8C7}" srcOrd="1" destOrd="0" presId="urn:microsoft.com/office/officeart/2005/8/layout/list1"/>
    <dgm:cxn modelId="{47224B20-BC09-4C9A-B63E-4BAA00459346}" srcId="{7DF8C0FE-3CA7-4939-82D8-095EA27B418A}" destId="{A6FFD5DC-90C2-4D99-ADE4-017521944118}" srcOrd="2" destOrd="0" parTransId="{A9CE3C8F-2366-4037-9EB5-B46E7C324E54}" sibTransId="{D4DEDA19-C90E-4E3D-A294-5DC982DD5978}"/>
    <dgm:cxn modelId="{F907D71E-EE0A-469E-814C-CC3765163408}" srcId="{7DF8C0FE-3CA7-4939-82D8-095EA27B418A}" destId="{B0B63801-7839-48CE-B78C-762197236661}" srcOrd="0" destOrd="0" parTransId="{9DBF8F47-47DF-4552-9127-7F4BAF8491DE}" sibTransId="{B07A8071-3ACF-4E94-B617-F5651F6111AC}"/>
    <dgm:cxn modelId="{2F9B88D7-B322-4DC5-B892-304D665CE19D}" type="presOf" srcId="{9EAF4C0C-1E02-411F-A252-DA877E629DFE}" destId="{4971190B-E5AC-421D-BC1F-966EAC3B7862}" srcOrd="0" destOrd="0" presId="urn:microsoft.com/office/officeart/2005/8/layout/list1"/>
    <dgm:cxn modelId="{48ED98B2-71A8-4728-9B18-7F7D7AD7DFCA}" type="presOf" srcId="{A6FFD5DC-90C2-4D99-ADE4-017521944118}" destId="{A15637CB-304F-41EA-B23E-92D30F907579}" srcOrd="1" destOrd="0" presId="urn:microsoft.com/office/officeart/2005/8/layout/list1"/>
    <dgm:cxn modelId="{4060F6DD-3259-43F5-8584-7FE4CCAA29C0}" type="presOf" srcId="{E726766D-496B-4B8F-A6BD-2D8146BDD97E}" destId="{164FA7C5-52BF-422D-9A1B-A983222D6D95}" srcOrd="1" destOrd="0" presId="urn:microsoft.com/office/officeart/2005/8/layout/list1"/>
    <dgm:cxn modelId="{E5B6656D-81A5-4980-81F0-4C67C17314C5}" type="presOf" srcId="{7DF8C0FE-3CA7-4939-82D8-095EA27B418A}" destId="{7209DDF9-E24C-4187-B8BC-8B7ED3442A6B}" srcOrd="0" destOrd="0" presId="urn:microsoft.com/office/officeart/2005/8/layout/list1"/>
    <dgm:cxn modelId="{BAA7250C-B35C-4C15-BF85-E913F556AB4C}" srcId="{7DF8C0FE-3CA7-4939-82D8-095EA27B418A}" destId="{2CC77838-BC80-485E-BF0F-84E3CE7303E3}" srcOrd="3" destOrd="0" parTransId="{CFE578A1-6D4D-4DDB-A8BD-24706E971A68}" sibTransId="{965D2F51-AAEB-4475-9568-01007A00AD99}"/>
    <dgm:cxn modelId="{0162A9A3-3CCA-455B-9893-1A3A90735DDB}" type="presOf" srcId="{360A368D-DE63-43E0-85DB-19B1A0AD92A7}" destId="{CDA66B6D-46CD-4E1A-96E2-680B0AD5E4FE}" srcOrd="0" destOrd="0" presId="urn:microsoft.com/office/officeart/2005/8/layout/list1"/>
    <dgm:cxn modelId="{729B84D5-D55D-4E10-8EC8-D606731532F5}" type="presOf" srcId="{A6FFD5DC-90C2-4D99-ADE4-017521944118}" destId="{B7F0B49D-31F5-4D6C-8724-7AE068046A42}" srcOrd="0" destOrd="0" presId="urn:microsoft.com/office/officeart/2005/8/layout/list1"/>
    <dgm:cxn modelId="{D225D263-3822-4264-BBA7-A57EDA9BCCCB}" type="presOf" srcId="{2808770B-9D78-485F-9204-D3CC6952FB2C}" destId="{729C48C1-91BA-42C1-BCB0-C48D014DE2E8}" srcOrd="0" destOrd="0" presId="urn:microsoft.com/office/officeart/2005/8/layout/list1"/>
    <dgm:cxn modelId="{31CE10E9-E17F-421B-984C-468565507DA3}" type="presOf" srcId="{B0B63801-7839-48CE-B78C-762197236661}" destId="{46CE7E57-287C-4D94-8607-92F465D103C0}" srcOrd="0" destOrd="0" presId="urn:microsoft.com/office/officeart/2005/8/layout/list1"/>
    <dgm:cxn modelId="{B8C5350B-99B6-449B-A1F3-AB649178E3F3}" srcId="{2CC77838-BC80-485E-BF0F-84E3CE7303E3}" destId="{B2643F8A-F54F-4755-9DB2-5E4518478622}" srcOrd="0" destOrd="0" parTransId="{9D52D47B-4FD3-4045-9EDD-621311FCF4CA}" sibTransId="{0C806023-7074-4B09-8307-DB6EF2F753F5}"/>
    <dgm:cxn modelId="{E3C5B4E1-398F-4C7A-9C91-B6C633F66F6E}" srcId="{B0B63801-7839-48CE-B78C-762197236661}" destId="{9EAF4C0C-1E02-411F-A252-DA877E629DFE}" srcOrd="0" destOrd="0" parTransId="{53BC266C-9C21-4260-935E-8FD57C9C5F11}" sibTransId="{F9E933B4-4F2F-40AD-83D9-9C7E111DEF83}"/>
    <dgm:cxn modelId="{F6650C64-1BA8-4C22-B410-B4BA90DE51B2}" type="presParOf" srcId="{7209DDF9-E24C-4187-B8BC-8B7ED3442A6B}" destId="{1685EBD7-3F90-41B0-BB35-8EC10F4BDE58}" srcOrd="0" destOrd="0" presId="urn:microsoft.com/office/officeart/2005/8/layout/list1"/>
    <dgm:cxn modelId="{CE3F0E58-B230-4DB8-8820-1A111392B8B1}" type="presParOf" srcId="{1685EBD7-3F90-41B0-BB35-8EC10F4BDE58}" destId="{46CE7E57-287C-4D94-8607-92F465D103C0}" srcOrd="0" destOrd="0" presId="urn:microsoft.com/office/officeart/2005/8/layout/list1"/>
    <dgm:cxn modelId="{78F3FE3B-7240-4D93-ABCB-2586E8B56C4C}" type="presParOf" srcId="{1685EBD7-3F90-41B0-BB35-8EC10F4BDE58}" destId="{DB91EE77-9927-419B-82CF-E4AC93F1C431}" srcOrd="1" destOrd="0" presId="urn:microsoft.com/office/officeart/2005/8/layout/list1"/>
    <dgm:cxn modelId="{1A3FBDEF-9DC9-49E6-A20F-BF5298F1D627}" type="presParOf" srcId="{7209DDF9-E24C-4187-B8BC-8B7ED3442A6B}" destId="{2EB7C4A9-8E02-4F34-B5A8-DAAE089F0A55}" srcOrd="1" destOrd="0" presId="urn:microsoft.com/office/officeart/2005/8/layout/list1"/>
    <dgm:cxn modelId="{002E2105-F507-47D6-97FA-4C0E508058CB}" type="presParOf" srcId="{7209DDF9-E24C-4187-B8BC-8B7ED3442A6B}" destId="{4971190B-E5AC-421D-BC1F-966EAC3B7862}" srcOrd="2" destOrd="0" presId="urn:microsoft.com/office/officeart/2005/8/layout/list1"/>
    <dgm:cxn modelId="{D491ADC5-8BB4-40F7-877B-0D4A1D5C3F12}" type="presParOf" srcId="{7209DDF9-E24C-4187-B8BC-8B7ED3442A6B}" destId="{7F815647-DD5D-4945-948F-0781DF90F5ED}" srcOrd="3" destOrd="0" presId="urn:microsoft.com/office/officeart/2005/8/layout/list1"/>
    <dgm:cxn modelId="{63F8A351-81E1-4EF4-8127-1F569A7066EA}" type="presParOf" srcId="{7209DDF9-E24C-4187-B8BC-8B7ED3442A6B}" destId="{BEBB36F8-1C1F-46AB-B7F1-E881BFAC112D}" srcOrd="4" destOrd="0" presId="urn:microsoft.com/office/officeart/2005/8/layout/list1"/>
    <dgm:cxn modelId="{41EA2515-7C33-46FD-BE36-920DD2EDAA58}" type="presParOf" srcId="{BEBB36F8-1C1F-46AB-B7F1-E881BFAC112D}" destId="{0F3AC3E1-227F-4C4F-90BB-E92BB2FAA6B4}" srcOrd="0" destOrd="0" presId="urn:microsoft.com/office/officeart/2005/8/layout/list1"/>
    <dgm:cxn modelId="{4879C770-E830-44F6-92DE-05C22CA70F90}" type="presParOf" srcId="{BEBB36F8-1C1F-46AB-B7F1-E881BFAC112D}" destId="{164FA7C5-52BF-422D-9A1B-A983222D6D95}" srcOrd="1" destOrd="0" presId="urn:microsoft.com/office/officeart/2005/8/layout/list1"/>
    <dgm:cxn modelId="{FBB62615-BAB1-4196-B030-E365D0F48E2A}" type="presParOf" srcId="{7209DDF9-E24C-4187-B8BC-8B7ED3442A6B}" destId="{36F9A9B6-8724-4BA0-B673-62679EA44A96}" srcOrd="5" destOrd="0" presId="urn:microsoft.com/office/officeart/2005/8/layout/list1"/>
    <dgm:cxn modelId="{5A143217-8E7F-4C0D-A14D-5702A57A8CCA}" type="presParOf" srcId="{7209DDF9-E24C-4187-B8BC-8B7ED3442A6B}" destId="{729C48C1-91BA-42C1-BCB0-C48D014DE2E8}" srcOrd="6" destOrd="0" presId="urn:microsoft.com/office/officeart/2005/8/layout/list1"/>
    <dgm:cxn modelId="{53A8E826-AAFC-44CC-ADCA-C12F733F1FD4}" type="presParOf" srcId="{7209DDF9-E24C-4187-B8BC-8B7ED3442A6B}" destId="{CC39EDA4-F254-48A7-A2DE-42F9CAB542ED}" srcOrd="7" destOrd="0" presId="urn:microsoft.com/office/officeart/2005/8/layout/list1"/>
    <dgm:cxn modelId="{B1ADC12C-08AD-49C0-8673-D1E953DFC74E}" type="presParOf" srcId="{7209DDF9-E24C-4187-B8BC-8B7ED3442A6B}" destId="{A6CA3A17-2D07-4F3F-97D6-FB125A88F3CC}" srcOrd="8" destOrd="0" presId="urn:microsoft.com/office/officeart/2005/8/layout/list1"/>
    <dgm:cxn modelId="{E7A6D42A-FE94-408A-B19C-0763BE923B63}" type="presParOf" srcId="{A6CA3A17-2D07-4F3F-97D6-FB125A88F3CC}" destId="{B7F0B49D-31F5-4D6C-8724-7AE068046A42}" srcOrd="0" destOrd="0" presId="urn:microsoft.com/office/officeart/2005/8/layout/list1"/>
    <dgm:cxn modelId="{A3E5DC59-56F0-4747-BD17-9CF99F7EE2AF}" type="presParOf" srcId="{A6CA3A17-2D07-4F3F-97D6-FB125A88F3CC}" destId="{A15637CB-304F-41EA-B23E-92D30F907579}" srcOrd="1" destOrd="0" presId="urn:microsoft.com/office/officeart/2005/8/layout/list1"/>
    <dgm:cxn modelId="{A214E975-BA32-4148-A4AF-F9EB1607F964}" type="presParOf" srcId="{7209DDF9-E24C-4187-B8BC-8B7ED3442A6B}" destId="{EE5B331E-D8C2-46A4-9505-4C2F3E54D72E}" srcOrd="9" destOrd="0" presId="urn:microsoft.com/office/officeart/2005/8/layout/list1"/>
    <dgm:cxn modelId="{67E59797-85EC-40AC-A68E-DAF6994E9E0D}" type="presParOf" srcId="{7209DDF9-E24C-4187-B8BC-8B7ED3442A6B}" destId="{CDA66B6D-46CD-4E1A-96E2-680B0AD5E4FE}" srcOrd="10" destOrd="0" presId="urn:microsoft.com/office/officeart/2005/8/layout/list1"/>
    <dgm:cxn modelId="{D8B8BC90-05FA-4B70-9AAA-5F0852425B4E}" type="presParOf" srcId="{7209DDF9-E24C-4187-B8BC-8B7ED3442A6B}" destId="{6279E5AF-6358-40E6-AE1A-AC27E75E5ED9}" srcOrd="11" destOrd="0" presId="urn:microsoft.com/office/officeart/2005/8/layout/list1"/>
    <dgm:cxn modelId="{45F305D2-ADF8-40B0-A6D7-CCCE462EB8D7}" type="presParOf" srcId="{7209DDF9-E24C-4187-B8BC-8B7ED3442A6B}" destId="{A7F018A6-DE84-4DAB-999C-455E6ACA9DA0}" srcOrd="12" destOrd="0" presId="urn:microsoft.com/office/officeart/2005/8/layout/list1"/>
    <dgm:cxn modelId="{C781D29B-D131-416D-B094-64E5820B3A62}" type="presParOf" srcId="{A7F018A6-DE84-4DAB-999C-455E6ACA9DA0}" destId="{F8CD5E82-4332-4C58-99D0-1D4D80300C23}" srcOrd="0" destOrd="0" presId="urn:microsoft.com/office/officeart/2005/8/layout/list1"/>
    <dgm:cxn modelId="{A9C8FB55-CDB0-48D9-B43E-E65E6180CF63}" type="presParOf" srcId="{A7F018A6-DE84-4DAB-999C-455E6ACA9DA0}" destId="{1909E725-D5C9-475F-83E6-80010E98C8C7}" srcOrd="1" destOrd="0" presId="urn:microsoft.com/office/officeart/2005/8/layout/list1"/>
    <dgm:cxn modelId="{B6FEE967-B230-4724-9DD2-ABE0E9C0B753}" type="presParOf" srcId="{7209DDF9-E24C-4187-B8BC-8B7ED3442A6B}" destId="{B1CFEFBD-2D91-4A8B-814F-3DFAB0809C7E}" srcOrd="13" destOrd="0" presId="urn:microsoft.com/office/officeart/2005/8/layout/list1"/>
    <dgm:cxn modelId="{9E96BF02-A6BE-49DC-A065-E3B2F360FA61}" type="presParOf" srcId="{7209DDF9-E24C-4187-B8BC-8B7ED3442A6B}" destId="{148598B6-DEAC-4302-8063-D47F1CF4684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64995F-107D-455D-9A74-5A14D40212CD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18CAF2E-ECBA-4A62-9237-8BC275BCDD74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>
              <a:latin typeface="+mn-lt"/>
            </a:rPr>
            <a:t>Restricted antimicrobials</a:t>
          </a:r>
        </a:p>
      </dgm:t>
    </dgm:pt>
    <dgm:pt modelId="{F724EDD7-9ECF-4E87-BD07-38B446D2AE2C}" type="parTrans" cxnId="{11F2F2C5-CFF7-46FB-AF28-BF584DC0828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836D1B0-227D-444F-8563-FC6C97C707B6}" type="sibTrans" cxnId="{11F2F2C5-CFF7-46FB-AF28-BF584DC0828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D711794-7767-4660-AC35-8AF5B735A0A0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en-US" dirty="0">
              <a:latin typeface="+mn-lt"/>
            </a:rPr>
            <a:t>Check this link for restricted antimicrobial agents </a:t>
          </a:r>
          <a:r>
            <a:rPr lang="en-US" dirty="0">
              <a:latin typeface="+mn-lt"/>
              <a:ea typeface="Verdana" panose="020B0604030504040204" pitchFamily="34" charset="0"/>
              <a:hlinkClick xmlns:r="http://schemas.openxmlformats.org/officeDocument/2006/relationships" r:id="rId1"/>
            </a:rPr>
            <a:t>https://renaissance.stonybrookmedicine.edu/medicine/asp</a:t>
          </a:r>
          <a:r>
            <a:rPr lang="en-US" dirty="0">
              <a:latin typeface="+mn-lt"/>
              <a:ea typeface="Verdana" panose="020B0604030504040204" pitchFamily="34" charset="0"/>
            </a:rPr>
            <a:t> </a:t>
          </a:r>
          <a:endParaRPr lang="en-US" dirty="0">
            <a:latin typeface="+mn-lt"/>
          </a:endParaRPr>
        </a:p>
      </dgm:t>
    </dgm:pt>
    <dgm:pt modelId="{3C655D7A-2DD8-42BF-92EE-3A8A90881CA9}" type="parTrans" cxnId="{79C49F97-D2D5-4D2B-9986-E727DCFAC4E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7E52069-2BFF-4775-BD78-2292F1702724}" type="sibTrans" cxnId="{79C49F97-D2D5-4D2B-9986-E727DCFAC4E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2C890D7-DE5F-4D4D-A669-8EBF5E374C24}">
      <dgm:prSet/>
      <dgm:spPr>
        <a:solidFill>
          <a:srgbClr val="C00000"/>
        </a:solidFill>
      </dgm:spPr>
      <dgm:t>
        <a:bodyPr/>
        <a:lstStyle/>
        <a:p>
          <a:r>
            <a:rPr lang="en-US" dirty="0">
              <a:latin typeface="+mn-lt"/>
            </a:rPr>
            <a:t>Guidance with antimicrobial choices</a:t>
          </a:r>
        </a:p>
      </dgm:t>
    </dgm:pt>
    <dgm:pt modelId="{99A82903-F531-47E8-83A4-5B9E45050933}" type="parTrans" cxnId="{D1759984-46D9-4269-9D82-4660ABC466C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DF5B0F3-1F6B-4531-B905-04F8924C6FBA}" type="sibTrans" cxnId="{D1759984-46D9-4269-9D82-4660ABC466C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98BE779-48C9-404A-950F-7376B1D8DA52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en-US" dirty="0">
              <a:latin typeface="+mn-lt"/>
            </a:rPr>
            <a:t>Initial empiric choices</a:t>
          </a:r>
        </a:p>
      </dgm:t>
    </dgm:pt>
    <dgm:pt modelId="{A64AB848-975D-45BC-A471-ED4088EB0D10}" type="parTrans" cxnId="{7CB57D4F-180D-414A-9561-0E86E9956EC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D229611-DF2D-418C-AC63-8B7A4C4E1B6C}" type="sibTrans" cxnId="{7CB57D4F-180D-414A-9561-0E86E9956EC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394296D-6398-4731-A86F-656D5EC4E519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en-US" dirty="0">
              <a:latin typeface="+mn-lt"/>
            </a:rPr>
            <a:t>De-escalation options</a:t>
          </a:r>
        </a:p>
      </dgm:t>
    </dgm:pt>
    <dgm:pt modelId="{076E574A-F7FD-4D82-9EEA-9ABB14D6646E}" type="parTrans" cxnId="{EA0086C8-683F-4022-941C-57DE084C041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289EDF3-F26D-4C06-B376-5E4837019969}" type="sibTrans" cxnId="{EA0086C8-683F-4022-941C-57DE084C041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4F66CCD-3764-45EC-9240-C679AD82DF76}">
      <dgm:prSet/>
      <dgm:spPr>
        <a:solidFill>
          <a:srgbClr val="C00000"/>
        </a:solidFill>
      </dgm:spPr>
      <dgm:t>
        <a:bodyPr/>
        <a:lstStyle/>
        <a:p>
          <a:r>
            <a:rPr lang="en-US" dirty="0">
              <a:latin typeface="+mn-lt"/>
            </a:rPr>
            <a:t>Assistance with antimicrobial dosing</a:t>
          </a:r>
        </a:p>
      </dgm:t>
    </dgm:pt>
    <dgm:pt modelId="{83DA12AB-CF17-482D-9438-F2E702E177D1}" type="parTrans" cxnId="{7C9A4684-0981-465C-9E22-8D1C443836D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60D3158-DF13-4D7E-A650-2A28CBC63CA9}" type="sibTrans" cxnId="{7C9A4684-0981-465C-9E22-8D1C443836D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AC82A0C-7AF7-4C7C-A1ED-62E7B8133C4F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en-US" dirty="0">
              <a:latin typeface="+mn-lt"/>
            </a:rPr>
            <a:t>Examples: Vancomycin, Aminoglycosides</a:t>
          </a:r>
        </a:p>
      </dgm:t>
    </dgm:pt>
    <dgm:pt modelId="{96312D9E-AB25-4260-A873-81CC77FBEE9D}" type="parTrans" cxnId="{4BDC6434-6065-489C-8B70-C68CEEE93E6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2315475-0B7F-45E4-B10F-E71ADEF75C01}" type="sibTrans" cxnId="{4BDC6434-6065-489C-8B70-C68CEEE93E6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5AD80DC-2F99-450E-85E8-2556FC05B3BE}" type="pres">
      <dgm:prSet presAssocID="{1B64995F-107D-455D-9A74-5A14D40212C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C38A9F-D11F-44B7-9B52-C5DFA60F0D2D}" type="pres">
      <dgm:prSet presAssocID="{318CAF2E-ECBA-4A62-9237-8BC275BCDD74}" presName="parentLin" presStyleCnt="0"/>
      <dgm:spPr/>
    </dgm:pt>
    <dgm:pt modelId="{8C56C957-B980-4014-B589-C1748E15E17D}" type="pres">
      <dgm:prSet presAssocID="{318CAF2E-ECBA-4A62-9237-8BC275BCDD7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F662E2A-E76E-4EAC-90E8-D72979267972}" type="pres">
      <dgm:prSet presAssocID="{318CAF2E-ECBA-4A62-9237-8BC275BCDD7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5EE51-F38F-4833-9591-95DD95865781}" type="pres">
      <dgm:prSet presAssocID="{318CAF2E-ECBA-4A62-9237-8BC275BCDD74}" presName="negativeSpace" presStyleCnt="0"/>
      <dgm:spPr/>
    </dgm:pt>
    <dgm:pt modelId="{FF636AC3-91E1-4DD6-8262-671042CE035C}" type="pres">
      <dgm:prSet presAssocID="{318CAF2E-ECBA-4A62-9237-8BC275BCDD7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F9173-353E-4CAC-8CBC-28B00A46BEEF}" type="pres">
      <dgm:prSet presAssocID="{A836D1B0-227D-444F-8563-FC6C97C707B6}" presName="spaceBetweenRectangles" presStyleCnt="0"/>
      <dgm:spPr/>
    </dgm:pt>
    <dgm:pt modelId="{47A9BE42-163E-46FC-BB72-82955D87D934}" type="pres">
      <dgm:prSet presAssocID="{B2C890D7-DE5F-4D4D-A669-8EBF5E374C24}" presName="parentLin" presStyleCnt="0"/>
      <dgm:spPr/>
    </dgm:pt>
    <dgm:pt modelId="{09105FDD-BEB0-4A39-B267-BF7C23E3D3E6}" type="pres">
      <dgm:prSet presAssocID="{B2C890D7-DE5F-4D4D-A669-8EBF5E374C2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68583E8-433F-44BC-BE3A-9B59A3A243C3}" type="pres">
      <dgm:prSet presAssocID="{B2C890D7-DE5F-4D4D-A669-8EBF5E374C2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375A49-1A23-4006-8658-B1BB3124D9FF}" type="pres">
      <dgm:prSet presAssocID="{B2C890D7-DE5F-4D4D-A669-8EBF5E374C24}" presName="negativeSpace" presStyleCnt="0"/>
      <dgm:spPr/>
    </dgm:pt>
    <dgm:pt modelId="{B34374FE-294B-4315-993B-813132F098E5}" type="pres">
      <dgm:prSet presAssocID="{B2C890D7-DE5F-4D4D-A669-8EBF5E374C24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51A18-C5CD-455D-AFFC-6C50D9C2727E}" type="pres">
      <dgm:prSet presAssocID="{ADF5B0F3-1F6B-4531-B905-04F8924C6FBA}" presName="spaceBetweenRectangles" presStyleCnt="0"/>
      <dgm:spPr/>
    </dgm:pt>
    <dgm:pt modelId="{B0A53A68-3683-4FE6-B364-FE4347EFAE6B}" type="pres">
      <dgm:prSet presAssocID="{64F66CCD-3764-45EC-9240-C679AD82DF76}" presName="parentLin" presStyleCnt="0"/>
      <dgm:spPr/>
    </dgm:pt>
    <dgm:pt modelId="{6D235CAA-CC9F-40F6-9E1A-1C7E7D0110DF}" type="pres">
      <dgm:prSet presAssocID="{64F66CCD-3764-45EC-9240-C679AD82DF7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886C1054-8334-4F7D-9BB9-11DF0B5B4744}" type="pres">
      <dgm:prSet presAssocID="{64F66CCD-3764-45EC-9240-C679AD82DF7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FA8BF-8C53-40C6-B027-B455DED2A5A2}" type="pres">
      <dgm:prSet presAssocID="{64F66CCD-3764-45EC-9240-C679AD82DF76}" presName="negativeSpace" presStyleCnt="0"/>
      <dgm:spPr/>
    </dgm:pt>
    <dgm:pt modelId="{13D7B87F-3953-45B9-BA22-57ACE6F9D0CC}" type="pres">
      <dgm:prSet presAssocID="{64F66CCD-3764-45EC-9240-C679AD82DF7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F06C4B-F379-4585-9B3D-24E8D5F080B6}" type="presOf" srcId="{318CAF2E-ECBA-4A62-9237-8BC275BCDD74}" destId="{8C56C957-B980-4014-B589-C1748E15E17D}" srcOrd="0" destOrd="0" presId="urn:microsoft.com/office/officeart/2005/8/layout/list1"/>
    <dgm:cxn modelId="{CE037516-A7DD-485C-88A2-ACC907A0336E}" type="presOf" srcId="{64F66CCD-3764-45EC-9240-C679AD82DF76}" destId="{6D235CAA-CC9F-40F6-9E1A-1C7E7D0110DF}" srcOrd="0" destOrd="0" presId="urn:microsoft.com/office/officeart/2005/8/layout/list1"/>
    <dgm:cxn modelId="{6239FDCD-16A5-405F-8C96-D0249475FD14}" type="presOf" srcId="{318CAF2E-ECBA-4A62-9237-8BC275BCDD74}" destId="{EF662E2A-E76E-4EAC-90E8-D72979267972}" srcOrd="1" destOrd="0" presId="urn:microsoft.com/office/officeart/2005/8/layout/list1"/>
    <dgm:cxn modelId="{4BDC6434-6065-489C-8B70-C68CEEE93E67}" srcId="{64F66CCD-3764-45EC-9240-C679AD82DF76}" destId="{8AC82A0C-7AF7-4C7C-A1ED-62E7B8133C4F}" srcOrd="0" destOrd="0" parTransId="{96312D9E-AB25-4260-A873-81CC77FBEE9D}" sibTransId="{72315475-0B7F-45E4-B10F-E71ADEF75C01}"/>
    <dgm:cxn modelId="{7C9A4684-0981-465C-9E22-8D1C443836D9}" srcId="{1B64995F-107D-455D-9A74-5A14D40212CD}" destId="{64F66CCD-3764-45EC-9240-C679AD82DF76}" srcOrd="2" destOrd="0" parTransId="{83DA12AB-CF17-482D-9438-F2E702E177D1}" sibTransId="{760D3158-DF13-4D7E-A650-2A28CBC63CA9}"/>
    <dgm:cxn modelId="{D7433E27-CBFB-4A22-B42E-8F2505FF0614}" type="presOf" srcId="{3394296D-6398-4731-A86F-656D5EC4E519}" destId="{B34374FE-294B-4315-993B-813132F098E5}" srcOrd="0" destOrd="1" presId="urn:microsoft.com/office/officeart/2005/8/layout/list1"/>
    <dgm:cxn modelId="{8536EF11-2334-4E11-9EB4-AB06D43AF049}" type="presOf" srcId="{B2C890D7-DE5F-4D4D-A669-8EBF5E374C24}" destId="{09105FDD-BEB0-4A39-B267-BF7C23E3D3E6}" srcOrd="0" destOrd="0" presId="urn:microsoft.com/office/officeart/2005/8/layout/list1"/>
    <dgm:cxn modelId="{1192AC0A-1489-45CB-87C5-A1BE2BC5A431}" type="presOf" srcId="{8AC82A0C-7AF7-4C7C-A1ED-62E7B8133C4F}" destId="{13D7B87F-3953-45B9-BA22-57ACE6F9D0CC}" srcOrd="0" destOrd="0" presId="urn:microsoft.com/office/officeart/2005/8/layout/list1"/>
    <dgm:cxn modelId="{11F2F2C5-CFF7-46FB-AF28-BF584DC0828C}" srcId="{1B64995F-107D-455D-9A74-5A14D40212CD}" destId="{318CAF2E-ECBA-4A62-9237-8BC275BCDD74}" srcOrd="0" destOrd="0" parTransId="{F724EDD7-9ECF-4E87-BD07-38B446D2AE2C}" sibTransId="{A836D1B0-227D-444F-8563-FC6C97C707B6}"/>
    <dgm:cxn modelId="{9B512DB1-782C-41ED-B2BA-F75B874EC579}" type="presOf" srcId="{4D711794-7767-4660-AC35-8AF5B735A0A0}" destId="{FF636AC3-91E1-4DD6-8262-671042CE035C}" srcOrd="0" destOrd="0" presId="urn:microsoft.com/office/officeart/2005/8/layout/list1"/>
    <dgm:cxn modelId="{0771BBB5-DE01-4853-A5F7-DC7D75ACB494}" type="presOf" srcId="{B2C890D7-DE5F-4D4D-A669-8EBF5E374C24}" destId="{F68583E8-433F-44BC-BE3A-9B59A3A243C3}" srcOrd="1" destOrd="0" presId="urn:microsoft.com/office/officeart/2005/8/layout/list1"/>
    <dgm:cxn modelId="{10A5FEE0-24FA-4586-A01D-3D570E7F51BC}" type="presOf" srcId="{1B64995F-107D-455D-9A74-5A14D40212CD}" destId="{B5AD80DC-2F99-450E-85E8-2556FC05B3BE}" srcOrd="0" destOrd="0" presId="urn:microsoft.com/office/officeart/2005/8/layout/list1"/>
    <dgm:cxn modelId="{7CB57D4F-180D-414A-9561-0E86E9956EC4}" srcId="{B2C890D7-DE5F-4D4D-A669-8EBF5E374C24}" destId="{998BE779-48C9-404A-950F-7376B1D8DA52}" srcOrd="0" destOrd="0" parTransId="{A64AB848-975D-45BC-A471-ED4088EB0D10}" sibTransId="{5D229611-DF2D-418C-AC63-8B7A4C4E1B6C}"/>
    <dgm:cxn modelId="{79C49F97-D2D5-4D2B-9986-E727DCFAC4ED}" srcId="{318CAF2E-ECBA-4A62-9237-8BC275BCDD74}" destId="{4D711794-7767-4660-AC35-8AF5B735A0A0}" srcOrd="0" destOrd="0" parTransId="{3C655D7A-2DD8-42BF-92EE-3A8A90881CA9}" sibTransId="{87E52069-2BFF-4775-BD78-2292F1702724}"/>
    <dgm:cxn modelId="{FF72C11C-0C3C-47DF-B975-6631B338D4D2}" type="presOf" srcId="{998BE779-48C9-404A-950F-7376B1D8DA52}" destId="{B34374FE-294B-4315-993B-813132F098E5}" srcOrd="0" destOrd="0" presId="urn:microsoft.com/office/officeart/2005/8/layout/list1"/>
    <dgm:cxn modelId="{EA0086C8-683F-4022-941C-57DE084C0418}" srcId="{B2C890D7-DE5F-4D4D-A669-8EBF5E374C24}" destId="{3394296D-6398-4731-A86F-656D5EC4E519}" srcOrd="1" destOrd="0" parTransId="{076E574A-F7FD-4D82-9EEA-9ABB14D6646E}" sibTransId="{8289EDF3-F26D-4C06-B376-5E4837019969}"/>
    <dgm:cxn modelId="{A36CD90B-DEE3-44FE-827E-31E6CBDBFC76}" type="presOf" srcId="{64F66CCD-3764-45EC-9240-C679AD82DF76}" destId="{886C1054-8334-4F7D-9BB9-11DF0B5B4744}" srcOrd="1" destOrd="0" presId="urn:microsoft.com/office/officeart/2005/8/layout/list1"/>
    <dgm:cxn modelId="{D1759984-46D9-4269-9D82-4660ABC466C2}" srcId="{1B64995F-107D-455D-9A74-5A14D40212CD}" destId="{B2C890D7-DE5F-4D4D-A669-8EBF5E374C24}" srcOrd="1" destOrd="0" parTransId="{99A82903-F531-47E8-83A4-5B9E45050933}" sibTransId="{ADF5B0F3-1F6B-4531-B905-04F8924C6FBA}"/>
    <dgm:cxn modelId="{498A8CDC-8053-48CC-9537-261EC15B002F}" type="presParOf" srcId="{B5AD80DC-2F99-450E-85E8-2556FC05B3BE}" destId="{E7C38A9F-D11F-44B7-9B52-C5DFA60F0D2D}" srcOrd="0" destOrd="0" presId="urn:microsoft.com/office/officeart/2005/8/layout/list1"/>
    <dgm:cxn modelId="{CE7B8935-FBB9-45F6-A846-5DE002690235}" type="presParOf" srcId="{E7C38A9F-D11F-44B7-9B52-C5DFA60F0D2D}" destId="{8C56C957-B980-4014-B589-C1748E15E17D}" srcOrd="0" destOrd="0" presId="urn:microsoft.com/office/officeart/2005/8/layout/list1"/>
    <dgm:cxn modelId="{88FBBC15-0CD8-48C8-BD57-3233CD9A79C2}" type="presParOf" srcId="{E7C38A9F-D11F-44B7-9B52-C5DFA60F0D2D}" destId="{EF662E2A-E76E-4EAC-90E8-D72979267972}" srcOrd="1" destOrd="0" presId="urn:microsoft.com/office/officeart/2005/8/layout/list1"/>
    <dgm:cxn modelId="{B051180B-B827-48D3-A65B-AB9C05497902}" type="presParOf" srcId="{B5AD80DC-2F99-450E-85E8-2556FC05B3BE}" destId="{4445EE51-F38F-4833-9591-95DD95865781}" srcOrd="1" destOrd="0" presId="urn:microsoft.com/office/officeart/2005/8/layout/list1"/>
    <dgm:cxn modelId="{2CCFB7A6-B0EF-4BC0-8DC2-19B4BFF46B63}" type="presParOf" srcId="{B5AD80DC-2F99-450E-85E8-2556FC05B3BE}" destId="{FF636AC3-91E1-4DD6-8262-671042CE035C}" srcOrd="2" destOrd="0" presId="urn:microsoft.com/office/officeart/2005/8/layout/list1"/>
    <dgm:cxn modelId="{932C7268-53B9-471A-B68D-E25B4F5DA90E}" type="presParOf" srcId="{B5AD80DC-2F99-450E-85E8-2556FC05B3BE}" destId="{F09F9173-353E-4CAC-8CBC-28B00A46BEEF}" srcOrd="3" destOrd="0" presId="urn:microsoft.com/office/officeart/2005/8/layout/list1"/>
    <dgm:cxn modelId="{A01A13D4-5CB6-4842-BE78-8FC10CA36D4D}" type="presParOf" srcId="{B5AD80DC-2F99-450E-85E8-2556FC05B3BE}" destId="{47A9BE42-163E-46FC-BB72-82955D87D934}" srcOrd="4" destOrd="0" presId="urn:microsoft.com/office/officeart/2005/8/layout/list1"/>
    <dgm:cxn modelId="{190320D9-BBD5-4558-8ED8-7DF0FD904D20}" type="presParOf" srcId="{47A9BE42-163E-46FC-BB72-82955D87D934}" destId="{09105FDD-BEB0-4A39-B267-BF7C23E3D3E6}" srcOrd="0" destOrd="0" presId="urn:microsoft.com/office/officeart/2005/8/layout/list1"/>
    <dgm:cxn modelId="{552B1A9A-3E58-4C76-8814-E2B132C10967}" type="presParOf" srcId="{47A9BE42-163E-46FC-BB72-82955D87D934}" destId="{F68583E8-433F-44BC-BE3A-9B59A3A243C3}" srcOrd="1" destOrd="0" presId="urn:microsoft.com/office/officeart/2005/8/layout/list1"/>
    <dgm:cxn modelId="{264594E7-3A9F-47E2-AE1D-23CFED644F2E}" type="presParOf" srcId="{B5AD80DC-2F99-450E-85E8-2556FC05B3BE}" destId="{29375A49-1A23-4006-8658-B1BB3124D9FF}" srcOrd="5" destOrd="0" presId="urn:microsoft.com/office/officeart/2005/8/layout/list1"/>
    <dgm:cxn modelId="{D2D55279-80E3-4CDB-B8E7-F0393626C7CB}" type="presParOf" srcId="{B5AD80DC-2F99-450E-85E8-2556FC05B3BE}" destId="{B34374FE-294B-4315-993B-813132F098E5}" srcOrd="6" destOrd="0" presId="urn:microsoft.com/office/officeart/2005/8/layout/list1"/>
    <dgm:cxn modelId="{40D915DE-F462-49A5-BDD1-EE7B2FB7EBE5}" type="presParOf" srcId="{B5AD80DC-2F99-450E-85E8-2556FC05B3BE}" destId="{44451A18-C5CD-455D-AFFC-6C50D9C2727E}" srcOrd="7" destOrd="0" presId="urn:microsoft.com/office/officeart/2005/8/layout/list1"/>
    <dgm:cxn modelId="{4203A37E-C3D5-4E06-8BA4-018E945C7839}" type="presParOf" srcId="{B5AD80DC-2F99-450E-85E8-2556FC05B3BE}" destId="{B0A53A68-3683-4FE6-B364-FE4347EFAE6B}" srcOrd="8" destOrd="0" presId="urn:microsoft.com/office/officeart/2005/8/layout/list1"/>
    <dgm:cxn modelId="{C6996B13-F197-4361-95BA-E18590899FBC}" type="presParOf" srcId="{B0A53A68-3683-4FE6-B364-FE4347EFAE6B}" destId="{6D235CAA-CC9F-40F6-9E1A-1C7E7D0110DF}" srcOrd="0" destOrd="0" presId="urn:microsoft.com/office/officeart/2005/8/layout/list1"/>
    <dgm:cxn modelId="{D710D0B6-3D9E-44C4-83D4-33A57911C49D}" type="presParOf" srcId="{B0A53A68-3683-4FE6-B364-FE4347EFAE6B}" destId="{886C1054-8334-4F7D-9BB9-11DF0B5B4744}" srcOrd="1" destOrd="0" presId="urn:microsoft.com/office/officeart/2005/8/layout/list1"/>
    <dgm:cxn modelId="{652D5200-D1A3-427F-A0DC-C7DF9DEDC7F6}" type="presParOf" srcId="{B5AD80DC-2F99-450E-85E8-2556FC05B3BE}" destId="{279FA8BF-8C53-40C6-B027-B455DED2A5A2}" srcOrd="9" destOrd="0" presId="urn:microsoft.com/office/officeart/2005/8/layout/list1"/>
    <dgm:cxn modelId="{D138D8B2-5D80-4C3C-8E00-3A532F4278C6}" type="presParOf" srcId="{B5AD80DC-2F99-450E-85E8-2556FC05B3BE}" destId="{13D7B87F-3953-45B9-BA22-57ACE6F9D0C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C185C-7EEE-4A09-A234-E98B75E3B772}">
      <dsp:nvSpPr>
        <dsp:cNvPr id="0" name=""/>
        <dsp:cNvSpPr/>
      </dsp:nvSpPr>
      <dsp:spPr>
        <a:xfrm>
          <a:off x="1142999" y="959043"/>
          <a:ext cx="3810000" cy="22939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/>
            <a:t>Handwashing</a:t>
          </a:r>
        </a:p>
      </dsp:txBody>
      <dsp:txXfrm>
        <a:off x="1700961" y="1294982"/>
        <a:ext cx="2694076" cy="1622059"/>
      </dsp:txXfrm>
    </dsp:sp>
    <dsp:sp modelId="{B43975F5-398E-47C2-B726-2D70140D74BD}">
      <dsp:nvSpPr>
        <dsp:cNvPr id="0" name=""/>
        <dsp:cNvSpPr/>
      </dsp:nvSpPr>
      <dsp:spPr>
        <a:xfrm>
          <a:off x="1331521" y="253816"/>
          <a:ext cx="1146968" cy="1146968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Stay up to date with vaccinations</a:t>
          </a:r>
        </a:p>
      </dsp:txBody>
      <dsp:txXfrm>
        <a:off x="1499491" y="421786"/>
        <a:ext cx="811028" cy="811028"/>
      </dsp:txXfrm>
    </dsp:sp>
    <dsp:sp modelId="{9E0FB229-E82E-45B6-8992-F7A759B16D19}">
      <dsp:nvSpPr>
        <dsp:cNvPr id="0" name=""/>
        <dsp:cNvSpPr/>
      </dsp:nvSpPr>
      <dsp:spPr>
        <a:xfrm>
          <a:off x="2474515" y="2803536"/>
          <a:ext cx="1146968" cy="1146968"/>
        </a:xfrm>
        <a:prstGeom prst="ellipse">
          <a:avLst/>
        </a:prstGeom>
        <a:solidFill>
          <a:schemeClr val="accent4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Stay informed about current outbreaks</a:t>
          </a:r>
        </a:p>
      </dsp:txBody>
      <dsp:txXfrm>
        <a:off x="2642485" y="2971506"/>
        <a:ext cx="811028" cy="811028"/>
      </dsp:txXfrm>
    </dsp:sp>
    <dsp:sp modelId="{F9CAC0C7-E458-421C-83E1-1EE39E166DFB}">
      <dsp:nvSpPr>
        <dsp:cNvPr id="0" name=""/>
        <dsp:cNvSpPr/>
      </dsp:nvSpPr>
      <dsp:spPr>
        <a:xfrm>
          <a:off x="1102916" y="2554826"/>
          <a:ext cx="1146968" cy="1146968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Complete full courses of antibiotics</a:t>
          </a:r>
        </a:p>
      </dsp:txBody>
      <dsp:txXfrm>
        <a:off x="1270886" y="2722796"/>
        <a:ext cx="811028" cy="811028"/>
      </dsp:txXfrm>
    </dsp:sp>
    <dsp:sp modelId="{523D08AD-4A72-439B-AFEB-AB04929B654F}">
      <dsp:nvSpPr>
        <dsp:cNvPr id="0" name=""/>
        <dsp:cNvSpPr/>
      </dsp:nvSpPr>
      <dsp:spPr>
        <a:xfrm>
          <a:off x="381002" y="1376837"/>
          <a:ext cx="1146968" cy="1146968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Notify providers about recent travel</a:t>
          </a:r>
        </a:p>
      </dsp:txBody>
      <dsp:txXfrm>
        <a:off x="548972" y="1544807"/>
        <a:ext cx="811028" cy="811028"/>
      </dsp:txXfrm>
    </dsp:sp>
    <dsp:sp modelId="{EBFB0F9A-3920-4616-9B57-36F5D492EFE9}">
      <dsp:nvSpPr>
        <dsp:cNvPr id="0" name=""/>
        <dsp:cNvSpPr/>
      </dsp:nvSpPr>
      <dsp:spPr>
        <a:xfrm>
          <a:off x="3729831" y="273917"/>
          <a:ext cx="1146968" cy="1146968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Appropriate antibiotic prescribing</a:t>
          </a:r>
        </a:p>
      </dsp:txBody>
      <dsp:txXfrm>
        <a:off x="3897801" y="441887"/>
        <a:ext cx="811028" cy="811028"/>
      </dsp:txXfrm>
    </dsp:sp>
    <dsp:sp modelId="{90A662AB-5A45-4B25-8EA0-C7E12E3EF114}">
      <dsp:nvSpPr>
        <dsp:cNvPr id="0" name=""/>
        <dsp:cNvSpPr/>
      </dsp:nvSpPr>
      <dsp:spPr>
        <a:xfrm>
          <a:off x="4572000" y="1376825"/>
          <a:ext cx="1146968" cy="1146968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Follow infection prevention recommendations</a:t>
          </a:r>
        </a:p>
      </dsp:txBody>
      <dsp:txXfrm>
        <a:off x="4739970" y="1544795"/>
        <a:ext cx="811028" cy="811028"/>
      </dsp:txXfrm>
    </dsp:sp>
    <dsp:sp modelId="{06709D38-0828-431D-B8FE-6A467379F619}">
      <dsp:nvSpPr>
        <dsp:cNvPr id="0" name=""/>
        <dsp:cNvSpPr/>
      </dsp:nvSpPr>
      <dsp:spPr>
        <a:xfrm>
          <a:off x="3846121" y="2555942"/>
          <a:ext cx="1146968" cy="1146968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Alert receiving facilities of antibiotic resistance</a:t>
          </a:r>
        </a:p>
      </dsp:txBody>
      <dsp:txXfrm>
        <a:off x="4014091" y="2723912"/>
        <a:ext cx="811028" cy="811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BF69A-5CE5-4246-BAD4-F630C3CF52E9}">
      <dsp:nvSpPr>
        <dsp:cNvPr id="0" name=""/>
        <dsp:cNvSpPr/>
      </dsp:nvSpPr>
      <dsp:spPr>
        <a:xfrm>
          <a:off x="980326" y="1122"/>
          <a:ext cx="1815349" cy="1089209"/>
        </a:xfrm>
        <a:prstGeom prst="rect">
          <a:avLst/>
        </a:prstGeom>
        <a:solidFill>
          <a:srgbClr val="A71E23"/>
        </a:solidFill>
        <a:ln w="12700" cap="flat" cmpd="sng" algn="ctr">
          <a:solidFill>
            <a:srgbClr val="A71E2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latin typeface="Verdana" panose="020B0604030504040204" pitchFamily="34" charset="0"/>
              <a:ea typeface="Verdana" panose="020B0604030504040204" pitchFamily="34" charset="0"/>
            </a:rPr>
            <a:t>Use of second and third line agents</a:t>
          </a:r>
        </a:p>
      </dsp:txBody>
      <dsp:txXfrm>
        <a:off x="980326" y="1122"/>
        <a:ext cx="1815349" cy="1089209"/>
      </dsp:txXfrm>
    </dsp:sp>
    <dsp:sp modelId="{7FD316A4-B4EF-4CEC-8A1C-F761DB6640FC}">
      <dsp:nvSpPr>
        <dsp:cNvPr id="0" name=""/>
        <dsp:cNvSpPr/>
      </dsp:nvSpPr>
      <dsp:spPr>
        <a:xfrm>
          <a:off x="2977211" y="1122"/>
          <a:ext cx="1815349" cy="1089209"/>
        </a:xfrm>
        <a:prstGeom prst="rect">
          <a:avLst/>
        </a:prstGeom>
        <a:solidFill>
          <a:srgbClr val="A71E23"/>
        </a:solidFill>
        <a:ln w="12700" cap="flat" cmpd="sng" algn="ctr">
          <a:solidFill>
            <a:srgbClr val="A71E2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latin typeface="Verdana" panose="020B0604030504040204" pitchFamily="34" charset="0"/>
              <a:ea typeface="Verdana" panose="020B0604030504040204" pitchFamily="34" charset="0"/>
            </a:rPr>
            <a:t>Extended hospital stays</a:t>
          </a:r>
        </a:p>
      </dsp:txBody>
      <dsp:txXfrm>
        <a:off x="2977211" y="1122"/>
        <a:ext cx="1815349" cy="1089209"/>
      </dsp:txXfrm>
    </dsp:sp>
    <dsp:sp modelId="{CEA1B22C-6239-4B4A-92F5-EEB2F15DC33F}">
      <dsp:nvSpPr>
        <dsp:cNvPr id="0" name=""/>
        <dsp:cNvSpPr/>
      </dsp:nvSpPr>
      <dsp:spPr>
        <a:xfrm>
          <a:off x="4974095" y="1122"/>
          <a:ext cx="1815349" cy="1089209"/>
        </a:xfrm>
        <a:prstGeom prst="rect">
          <a:avLst/>
        </a:prstGeom>
        <a:solidFill>
          <a:srgbClr val="A71E23"/>
        </a:solidFill>
        <a:ln w="12700" cap="flat" cmpd="sng" algn="ctr">
          <a:solidFill>
            <a:srgbClr val="A71E2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latin typeface="Verdana" panose="020B0604030504040204" pitchFamily="34" charset="0"/>
              <a:ea typeface="Verdana" panose="020B0604030504040204" pitchFamily="34" charset="0"/>
            </a:rPr>
            <a:t>Additional outpatient visits</a:t>
          </a:r>
        </a:p>
      </dsp:txBody>
      <dsp:txXfrm>
        <a:off x="4974095" y="1122"/>
        <a:ext cx="1815349" cy="1089209"/>
      </dsp:txXfrm>
    </dsp:sp>
    <dsp:sp modelId="{E250BCAA-6342-481C-AEF4-89FBEE747487}">
      <dsp:nvSpPr>
        <dsp:cNvPr id="0" name=""/>
        <dsp:cNvSpPr/>
      </dsp:nvSpPr>
      <dsp:spPr>
        <a:xfrm>
          <a:off x="1978768" y="1271867"/>
          <a:ext cx="1815349" cy="1089209"/>
        </a:xfrm>
        <a:prstGeom prst="rect">
          <a:avLst/>
        </a:prstGeom>
        <a:solidFill>
          <a:srgbClr val="A71E23"/>
        </a:solidFill>
        <a:ln w="12700" cap="flat" cmpd="sng" algn="ctr">
          <a:solidFill>
            <a:srgbClr val="A71E2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1" kern="1200" dirty="0">
              <a:latin typeface="Verdana" panose="020B0604030504040204" pitchFamily="34" charset="0"/>
              <a:ea typeface="Verdana" panose="020B0604030504040204" pitchFamily="34" charset="0"/>
            </a:rPr>
            <a:t>C. difficile</a:t>
          </a:r>
          <a:r>
            <a:rPr lang="en-US" sz="1700" b="1" i="0" kern="1200" dirty="0">
              <a:latin typeface="Verdana" panose="020B0604030504040204" pitchFamily="34" charset="0"/>
              <a:ea typeface="Verdana" panose="020B0604030504040204" pitchFamily="34" charset="0"/>
            </a:rPr>
            <a:t> infection</a:t>
          </a:r>
          <a:endParaRPr lang="en-US" sz="1700" b="1" i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978768" y="1271867"/>
        <a:ext cx="1815349" cy="1089209"/>
      </dsp:txXfrm>
    </dsp:sp>
    <dsp:sp modelId="{0CECC0FE-C81D-4167-8942-89465C447F69}">
      <dsp:nvSpPr>
        <dsp:cNvPr id="0" name=""/>
        <dsp:cNvSpPr/>
      </dsp:nvSpPr>
      <dsp:spPr>
        <a:xfrm>
          <a:off x="3975653" y="1271867"/>
          <a:ext cx="1815349" cy="1089209"/>
        </a:xfrm>
        <a:prstGeom prst="rect">
          <a:avLst/>
        </a:prstGeom>
        <a:solidFill>
          <a:srgbClr val="A71E23"/>
        </a:solidFill>
        <a:ln w="12700" cap="flat" cmpd="sng" algn="ctr">
          <a:solidFill>
            <a:srgbClr val="A71E2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i="0" kern="1200" dirty="0">
              <a:latin typeface="Verdana" panose="020B0604030504040204" pitchFamily="34" charset="0"/>
              <a:ea typeface="Verdana" panose="020B0604030504040204" pitchFamily="34" charset="0"/>
            </a:rPr>
            <a:t>Increased deaths due to bacterial infection</a:t>
          </a:r>
        </a:p>
      </dsp:txBody>
      <dsp:txXfrm>
        <a:off x="3975653" y="1271867"/>
        <a:ext cx="1815349" cy="10892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1190B-E5AC-421D-BC1F-966EAC3B7862}">
      <dsp:nvSpPr>
        <dsp:cNvPr id="0" name=""/>
        <dsp:cNvSpPr/>
      </dsp:nvSpPr>
      <dsp:spPr>
        <a:xfrm>
          <a:off x="0" y="1006849"/>
          <a:ext cx="7620000" cy="425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71E2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397" tIns="208280" rIns="59139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Performing antibiotic timeouts</a:t>
          </a:r>
        </a:p>
      </dsp:txBody>
      <dsp:txXfrm>
        <a:off x="0" y="1006849"/>
        <a:ext cx="7620000" cy="425250"/>
      </dsp:txXfrm>
    </dsp:sp>
    <dsp:sp modelId="{DB91EE77-9927-419B-82CF-E4AC93F1C431}">
      <dsp:nvSpPr>
        <dsp:cNvPr id="0" name=""/>
        <dsp:cNvSpPr/>
      </dsp:nvSpPr>
      <dsp:spPr>
        <a:xfrm>
          <a:off x="381000" y="859249"/>
          <a:ext cx="5334000" cy="295200"/>
        </a:xfrm>
        <a:prstGeom prst="roundRect">
          <a:avLst/>
        </a:prstGeom>
        <a:solidFill>
          <a:srgbClr val="A71E2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Verdana" panose="020B0604030504040204" pitchFamily="34" charset="0"/>
              <a:ea typeface="Verdana" panose="020B0604030504040204" pitchFamily="34" charset="0"/>
            </a:rPr>
            <a:t>Reassessing the need for antibiotics daily</a:t>
          </a:r>
        </a:p>
      </dsp:txBody>
      <dsp:txXfrm>
        <a:off x="395410" y="873659"/>
        <a:ext cx="5305180" cy="266380"/>
      </dsp:txXfrm>
    </dsp:sp>
    <dsp:sp modelId="{729C48C1-91BA-42C1-BCB0-C48D014DE2E8}">
      <dsp:nvSpPr>
        <dsp:cNvPr id="0" name=""/>
        <dsp:cNvSpPr/>
      </dsp:nvSpPr>
      <dsp:spPr>
        <a:xfrm>
          <a:off x="0" y="1633699"/>
          <a:ext cx="7620000" cy="425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71E2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397" tIns="208280" rIns="59139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Changing from piperacillin/tazobactam to sulfamethoxazole/trimethoprim for a sensitive </a:t>
          </a:r>
          <a:r>
            <a:rPr lang="en-US" sz="1000" i="1" kern="1200" dirty="0">
              <a:latin typeface="Verdana" panose="020B0604030504040204" pitchFamily="34" charset="0"/>
              <a:ea typeface="Verdana" panose="020B0604030504040204" pitchFamily="34" charset="0"/>
            </a:rPr>
            <a:t>E. coli </a:t>
          </a:r>
          <a:r>
            <a:rPr lang="en-US" sz="1000" i="0" kern="1200" dirty="0">
              <a:latin typeface="Verdana" panose="020B0604030504040204" pitchFamily="34" charset="0"/>
              <a:ea typeface="Verdana" panose="020B0604030504040204" pitchFamily="34" charset="0"/>
            </a:rPr>
            <a:t>UTI</a:t>
          </a:r>
          <a:endParaRPr lang="en-US" sz="10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1633699"/>
        <a:ext cx="7620000" cy="425250"/>
      </dsp:txXfrm>
    </dsp:sp>
    <dsp:sp modelId="{164FA7C5-52BF-422D-9A1B-A983222D6D95}">
      <dsp:nvSpPr>
        <dsp:cNvPr id="0" name=""/>
        <dsp:cNvSpPr/>
      </dsp:nvSpPr>
      <dsp:spPr>
        <a:xfrm>
          <a:off x="381000" y="1486099"/>
          <a:ext cx="5334000" cy="295200"/>
        </a:xfrm>
        <a:prstGeom prst="roundRect">
          <a:avLst/>
        </a:prstGeom>
        <a:solidFill>
          <a:srgbClr val="A71E2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Verdana" panose="020B0604030504040204" pitchFamily="34" charset="0"/>
              <a:ea typeface="Verdana" panose="020B0604030504040204" pitchFamily="34" charset="0"/>
            </a:rPr>
            <a:t>De-escalating broad spectrum antibiotics when not needed</a:t>
          </a:r>
        </a:p>
      </dsp:txBody>
      <dsp:txXfrm>
        <a:off x="395410" y="1500509"/>
        <a:ext cx="5305180" cy="266380"/>
      </dsp:txXfrm>
    </dsp:sp>
    <dsp:sp modelId="{CDA66B6D-46CD-4E1A-96E2-680B0AD5E4FE}">
      <dsp:nvSpPr>
        <dsp:cNvPr id="0" name=""/>
        <dsp:cNvSpPr/>
      </dsp:nvSpPr>
      <dsp:spPr>
        <a:xfrm>
          <a:off x="0" y="2260549"/>
          <a:ext cx="7620000" cy="425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71E2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397" tIns="208280" rIns="59139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5-7 days of antibiotics for community-acquired bacterial pneumonia</a:t>
          </a:r>
        </a:p>
      </dsp:txBody>
      <dsp:txXfrm>
        <a:off x="0" y="2260549"/>
        <a:ext cx="7620000" cy="425250"/>
      </dsp:txXfrm>
    </dsp:sp>
    <dsp:sp modelId="{A15637CB-304F-41EA-B23E-92D30F907579}">
      <dsp:nvSpPr>
        <dsp:cNvPr id="0" name=""/>
        <dsp:cNvSpPr/>
      </dsp:nvSpPr>
      <dsp:spPr>
        <a:xfrm>
          <a:off x="381000" y="2112949"/>
          <a:ext cx="5334000" cy="295200"/>
        </a:xfrm>
        <a:prstGeom prst="roundRect">
          <a:avLst/>
        </a:prstGeom>
        <a:solidFill>
          <a:srgbClr val="A71E2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Verdana" panose="020B0604030504040204" pitchFamily="34" charset="0"/>
              <a:ea typeface="Verdana" panose="020B0604030504040204" pitchFamily="34" charset="0"/>
            </a:rPr>
            <a:t>Following evidence-based recommendations for duration of therapy</a:t>
          </a:r>
        </a:p>
      </dsp:txBody>
      <dsp:txXfrm>
        <a:off x="395410" y="2127359"/>
        <a:ext cx="5305180" cy="266380"/>
      </dsp:txXfrm>
    </dsp:sp>
    <dsp:sp modelId="{148598B6-DEAC-4302-8063-D47F1CF46846}">
      <dsp:nvSpPr>
        <dsp:cNvPr id="0" name=""/>
        <dsp:cNvSpPr/>
      </dsp:nvSpPr>
      <dsp:spPr>
        <a:xfrm>
          <a:off x="0" y="2887399"/>
          <a:ext cx="7620000" cy="425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A71E2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397" tIns="208280" rIns="59139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Bacteriuria does not require treatment in most asymptomatic persons</a:t>
          </a:r>
        </a:p>
      </dsp:txBody>
      <dsp:txXfrm>
        <a:off x="0" y="2887399"/>
        <a:ext cx="7620000" cy="425250"/>
      </dsp:txXfrm>
    </dsp:sp>
    <dsp:sp modelId="{1909E725-D5C9-475F-83E6-80010E98C8C7}">
      <dsp:nvSpPr>
        <dsp:cNvPr id="0" name=""/>
        <dsp:cNvSpPr/>
      </dsp:nvSpPr>
      <dsp:spPr>
        <a:xfrm>
          <a:off x="381000" y="2739799"/>
          <a:ext cx="5334000" cy="295200"/>
        </a:xfrm>
        <a:prstGeom prst="roundRect">
          <a:avLst/>
        </a:prstGeom>
        <a:solidFill>
          <a:srgbClr val="A71E2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atin typeface="Verdana" panose="020B0604030504040204" pitchFamily="34" charset="0"/>
              <a:ea typeface="Verdana" panose="020B0604030504040204" pitchFamily="34" charset="0"/>
            </a:rPr>
            <a:t>Avoiding antibiotics when there is no infection</a:t>
          </a:r>
        </a:p>
      </dsp:txBody>
      <dsp:txXfrm>
        <a:off x="395410" y="2754209"/>
        <a:ext cx="5305180" cy="2663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36AC3-91E1-4DD6-8262-671042CE035C}">
      <dsp:nvSpPr>
        <dsp:cNvPr id="0" name=""/>
        <dsp:cNvSpPr/>
      </dsp:nvSpPr>
      <dsp:spPr>
        <a:xfrm>
          <a:off x="0" y="296009"/>
          <a:ext cx="7769772" cy="737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021" tIns="270764" rIns="603021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latin typeface="+mn-lt"/>
            </a:rPr>
            <a:t>Check this link for restricted antimicrobial agents </a:t>
          </a:r>
          <a:r>
            <a:rPr lang="en-US" sz="1300" kern="1200" dirty="0">
              <a:latin typeface="+mn-lt"/>
              <a:ea typeface="Verdana" panose="020B0604030504040204" pitchFamily="34" charset="0"/>
              <a:hlinkClick xmlns:r="http://schemas.openxmlformats.org/officeDocument/2006/relationships" r:id="rId1"/>
            </a:rPr>
            <a:t>https://renaissance.stonybrookmedicine.edu/medicine/asp</a:t>
          </a:r>
          <a:r>
            <a:rPr lang="en-US" sz="1300" kern="1200" dirty="0">
              <a:latin typeface="+mn-lt"/>
              <a:ea typeface="Verdana" panose="020B0604030504040204" pitchFamily="34" charset="0"/>
            </a:rPr>
            <a:t> </a:t>
          </a:r>
          <a:endParaRPr lang="en-US" sz="1300" kern="1200" dirty="0">
            <a:latin typeface="+mn-lt"/>
          </a:endParaRPr>
        </a:p>
      </dsp:txBody>
      <dsp:txXfrm>
        <a:off x="0" y="296009"/>
        <a:ext cx="7769772" cy="737100"/>
      </dsp:txXfrm>
    </dsp:sp>
    <dsp:sp modelId="{EF662E2A-E76E-4EAC-90E8-D72979267972}">
      <dsp:nvSpPr>
        <dsp:cNvPr id="0" name=""/>
        <dsp:cNvSpPr/>
      </dsp:nvSpPr>
      <dsp:spPr>
        <a:xfrm>
          <a:off x="388488" y="104129"/>
          <a:ext cx="5438840" cy="38376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575" tIns="0" rIns="205575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+mn-lt"/>
            </a:rPr>
            <a:t>Restricted antimicrobials</a:t>
          </a:r>
        </a:p>
      </dsp:txBody>
      <dsp:txXfrm>
        <a:off x="407222" y="122863"/>
        <a:ext cx="5401372" cy="346292"/>
      </dsp:txXfrm>
    </dsp:sp>
    <dsp:sp modelId="{B34374FE-294B-4315-993B-813132F098E5}">
      <dsp:nvSpPr>
        <dsp:cNvPr id="0" name=""/>
        <dsp:cNvSpPr/>
      </dsp:nvSpPr>
      <dsp:spPr>
        <a:xfrm>
          <a:off x="0" y="1295190"/>
          <a:ext cx="7769772" cy="757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021" tIns="270764" rIns="603021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latin typeface="+mn-lt"/>
            </a:rPr>
            <a:t>Initial empiric choices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latin typeface="+mn-lt"/>
            </a:rPr>
            <a:t>De-escalation options</a:t>
          </a:r>
        </a:p>
      </dsp:txBody>
      <dsp:txXfrm>
        <a:off x="0" y="1295190"/>
        <a:ext cx="7769772" cy="757575"/>
      </dsp:txXfrm>
    </dsp:sp>
    <dsp:sp modelId="{F68583E8-433F-44BC-BE3A-9B59A3A243C3}">
      <dsp:nvSpPr>
        <dsp:cNvPr id="0" name=""/>
        <dsp:cNvSpPr/>
      </dsp:nvSpPr>
      <dsp:spPr>
        <a:xfrm>
          <a:off x="388488" y="1103309"/>
          <a:ext cx="5438840" cy="38376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575" tIns="0" rIns="205575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+mn-lt"/>
            </a:rPr>
            <a:t>Guidance with antimicrobial choices</a:t>
          </a:r>
        </a:p>
      </dsp:txBody>
      <dsp:txXfrm>
        <a:off x="407222" y="1122043"/>
        <a:ext cx="5401372" cy="346292"/>
      </dsp:txXfrm>
    </dsp:sp>
    <dsp:sp modelId="{13D7B87F-3953-45B9-BA22-57ACE6F9D0CC}">
      <dsp:nvSpPr>
        <dsp:cNvPr id="0" name=""/>
        <dsp:cNvSpPr/>
      </dsp:nvSpPr>
      <dsp:spPr>
        <a:xfrm>
          <a:off x="0" y="2314845"/>
          <a:ext cx="7769772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021" tIns="270764" rIns="603021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latin typeface="+mn-lt"/>
            </a:rPr>
            <a:t>Examples: Vancomycin, Aminoglycosides</a:t>
          </a:r>
        </a:p>
      </dsp:txBody>
      <dsp:txXfrm>
        <a:off x="0" y="2314845"/>
        <a:ext cx="7769772" cy="552825"/>
      </dsp:txXfrm>
    </dsp:sp>
    <dsp:sp modelId="{886C1054-8334-4F7D-9BB9-11DF0B5B4744}">
      <dsp:nvSpPr>
        <dsp:cNvPr id="0" name=""/>
        <dsp:cNvSpPr/>
      </dsp:nvSpPr>
      <dsp:spPr>
        <a:xfrm>
          <a:off x="388488" y="2122965"/>
          <a:ext cx="5438840" cy="38376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575" tIns="0" rIns="205575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latin typeface="+mn-lt"/>
            </a:rPr>
            <a:t>Assistance with antimicrobial dosing</a:t>
          </a:r>
        </a:p>
      </dsp:txBody>
      <dsp:txXfrm>
        <a:off x="407222" y="2141699"/>
        <a:ext cx="5401372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6CF33-8FBF-4B4C-A62C-C7FCEE2F205E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B81D4-C81F-2846-A8B2-30C4B23FE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9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938DB-7AC2-8B49-96CB-F4713922A74B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18A80-324C-A94A-A288-E8B5ECC90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5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06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According to the CDC, there have been 18% fewer deaths from antibiotic resistance since their 2013 report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Additionally, there have been 28% fewer deaths from antibiotic resistance in hospitals alone since 2013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However, much of this progress has been lost due to the effects of the COVID-19 pandemic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43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https://renaissance.stonybrookmedicine.edu/medicine/asp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06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39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3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23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66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Antibiotic resistance has been a rising global health challenge in the United States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According to the CDC’s 2019 Antimicrobial Resistance Threats Report, more than 2.8 million antibiotic-resistant infections occur in the United States yearly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Of these infections that occur, more than 35,000 people in the US die yearly due to antibiotic-resistant infections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Worldwide, overall, antimicrobial resistance claims at least 1.27 million lives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97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44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Recently traveled or received care in another country: Antibiotic resistance can spread in hospitals, farms, the community, and the environment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15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26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of second and third line agents: Expensive, more adverse effects, prolonged care and recovery, and eventual e</a:t>
            </a:r>
            <a:r>
              <a:rPr lang="en-US" dirty="0"/>
              <a:t>xhaustion of treatment options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8A80-324C-A94A-A288-E8B5ECC906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98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BM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532284" y="4818882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z="750" smtClean="0">
                <a:solidFill>
                  <a:schemeClr val="bg1"/>
                </a:solidFill>
              </a:rPr>
              <a:pPr/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28653" y="4680900"/>
            <a:ext cx="7890681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7D2EFC3-4B76-1F43-BFD2-E6E9E9E6C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23578" y="1885951"/>
            <a:ext cx="3096845" cy="9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Bulleted List,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7467600" y="1428750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467600" y="2865884"/>
            <a:ext cx="1216025" cy="155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448800" y="1868798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2275-5B5A-5945-96B9-11C4642822C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400" y="1428750"/>
            <a:ext cx="5257800" cy="2895600"/>
          </a:xfrm>
          <a:prstGeom prst="rect">
            <a:avLst/>
          </a:prstGeom>
        </p:spPr>
        <p:txBody>
          <a:bodyPr lIns="0" tIns="0" rIns="0" bIns="0"/>
          <a:lstStyle>
            <a:lvl1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42900" indent="-16827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342900" indent="-16827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Type bulleted list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140D01CB-423A-804B-99C0-D6A84F953CDE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7467600" y="9024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01EE183-E07D-3C4B-9D8B-5EDD9015D00C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6192253" y="1428750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29A5EA2B-37D3-8848-94E3-7F94F1BB5E60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6192253" y="2865884"/>
            <a:ext cx="1216025" cy="155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9F57FFA1-C476-A843-A071-86DE7B5A5570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192253" y="9024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34B77DAA-EC62-884E-B8EA-23AF4BC0954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4400" y="4248150"/>
            <a:ext cx="3581400" cy="1758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00600" y="4248150"/>
            <a:ext cx="3886200" cy="1758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2285105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Subhead, Number Lis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4276998"/>
            <a:ext cx="7772400" cy="147016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2173929"/>
            <a:ext cx="6400800" cy="1866085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ts val="2100"/>
              </a:lnSpc>
              <a:spcBef>
                <a:spcPts val="900"/>
              </a:spcBef>
              <a:tabLst/>
              <a:defRPr sz="2000" b="0" i="0">
                <a:solidFill>
                  <a:sysClr val="windowText" lastClr="000000"/>
                </a:solidFill>
                <a:latin typeface="Effra Medium" panose="020B0603020203020204" pitchFamily="34" charset="0"/>
              </a:defRPr>
            </a:lvl2pPr>
            <a:lvl3pPr marL="230188" indent="-223838">
              <a:spcBef>
                <a:spcPts val="300"/>
              </a:spcBef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230188" indent="-223838">
              <a:spcBef>
                <a:spcPts val="300"/>
              </a:spcBef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4pPr>
            <a:lvl5pPr marL="230188" indent="-223838">
              <a:spcBef>
                <a:spcPts val="300"/>
              </a:spcBef>
              <a:buFont typeface="System Font Regular"/>
              <a:buChar char="–"/>
              <a:tabLst/>
              <a:defRPr sz="1800" b="0" i="0"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numbered list here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3EDB8184-FA24-BA4E-B34A-BC17070B0E1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543800" y="142830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9CA48BC7-D3C5-494E-8B91-1788BF25BE8E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543800" y="2800350"/>
            <a:ext cx="1447800" cy="1629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23" name="Content Placeholder 11">
            <a:extLst>
              <a:ext uri="{FF2B5EF4-FFF2-40B4-BE49-F238E27FC236}">
                <a16:creationId xmlns:a16="http://schemas.microsoft.com/office/drawing/2014/main" id="{ECFB8DE8-EB4B-1141-81A0-74A3B684F4E5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9343800" y="615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24" name="Content Placeholder 11">
            <a:extLst>
              <a:ext uri="{FF2B5EF4-FFF2-40B4-BE49-F238E27FC236}">
                <a16:creationId xmlns:a16="http://schemas.microsoft.com/office/drawing/2014/main" id="{462699FE-8CF3-B147-AE69-3FCE1F0A7D59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9343800" y="135255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25" name="Content Placeholder 11">
            <a:extLst>
              <a:ext uri="{FF2B5EF4-FFF2-40B4-BE49-F238E27FC236}">
                <a16:creationId xmlns:a16="http://schemas.microsoft.com/office/drawing/2014/main" id="{6A6916DC-3821-0E49-B26E-5BF44A92EE7C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9343800" y="2691750"/>
            <a:ext cx="1447800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225F94-B9CC-7B4C-AE2F-CAD9F4D0557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14400" y="1419225"/>
            <a:ext cx="6477000" cy="619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Aft>
                <a:spcPts val="900"/>
              </a:spcAft>
              <a:buFontTx/>
              <a:buNone/>
              <a:tabLst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Aft>
                <a:spcPts val="900"/>
              </a:spcAft>
              <a:buFontTx/>
              <a:buNone/>
              <a:tabLst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>
              <a:lnSpc>
                <a:spcPct val="90000"/>
              </a:lnSpc>
              <a:spcAft>
                <a:spcPts val="900"/>
              </a:spcAft>
              <a:buFontTx/>
              <a:buNone/>
              <a:tabLst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indent="0">
              <a:lnSpc>
                <a:spcPct val="90000"/>
              </a:lnSpc>
              <a:spcAft>
                <a:spcPts val="900"/>
              </a:spcAft>
              <a:buFontTx/>
              <a:buNone/>
              <a:tabLst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>
              <a:lnSpc>
                <a:spcPct val="90000"/>
              </a:lnSpc>
              <a:spcAft>
                <a:spcPts val="900"/>
              </a:spcAft>
              <a:buFontTx/>
              <a:buNone/>
              <a:tabLst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Type subhead here. Use “Shift return” within paragraph. Use “Return” to make paragraph two.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34502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Number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4206304"/>
            <a:ext cx="7772400" cy="21771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5DD907BE-87DE-F74A-913A-139C25AB0B41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7086600" y="0"/>
            <a:ext cx="1597572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2D852887-F9D8-3A49-9065-57D64E81D246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086600" y="1339200"/>
            <a:ext cx="1597572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7B946E27-0CD3-C34D-A2F8-E614711BAC5B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086600" y="2678400"/>
            <a:ext cx="1597572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AA015EA6-70CC-9D48-B834-0929D5233353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255547" y="-8850"/>
            <a:ext cx="2359025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711A20A0-68F5-4F45-850A-783C8C3B05F6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9255547" y="1330350"/>
            <a:ext cx="2359025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409EA7D2-68E1-564C-A98F-F3125A011DB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9255547" y="266955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AB26EDB-A02F-DA44-BA80-3D0E9EAFE2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14400" y="1441370"/>
            <a:ext cx="6019800" cy="2514600"/>
          </a:xfrm>
          <a:prstGeom prst="rect">
            <a:avLst/>
          </a:prstGeom>
        </p:spPr>
        <p:txBody>
          <a:bodyPr lIns="0" tIns="0" rIns="0" bIns="0"/>
          <a:lstStyle>
            <a:lvl1pPr marL="230188" indent="-222250" algn="l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30188" indent="0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74675" indent="-168275" algn="l">
              <a:buFont typeface="System Font Regular"/>
              <a:buChar char="–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230188" indent="0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30188" indent="0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Type numbered list here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712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Number List w Bullet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4215154"/>
            <a:ext cx="7772400" cy="20886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5DD907BE-87DE-F74A-913A-139C25AB0B41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7086600" y="-8850"/>
            <a:ext cx="1597572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2D852887-F9D8-3A49-9065-57D64E81D246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086600" y="1330350"/>
            <a:ext cx="1597572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7B946E27-0CD3-C34D-A2F8-E614711BAC5B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086600" y="2669550"/>
            <a:ext cx="1597572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AA015EA6-70CC-9D48-B834-0929D5233353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255547" y="-8850"/>
            <a:ext cx="2359025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711A20A0-68F5-4F45-850A-783C8C3B05F6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9255547" y="1330350"/>
            <a:ext cx="2359025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409EA7D2-68E1-564C-A98F-F3125A011DB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9255547" y="266955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89FFF-12D0-C14D-92C0-632FA4892FB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2421" y="1441370"/>
            <a:ext cx="6087979" cy="2514600"/>
          </a:xfrm>
          <a:prstGeom prst="rect">
            <a:avLst/>
          </a:prstGeom>
        </p:spPr>
        <p:txBody>
          <a:bodyPr lIns="0" tIns="0" rIns="0" bIns="0"/>
          <a:lstStyle>
            <a:lvl1pPr marL="230188" indent="-222250" algn="l">
              <a:lnSpc>
                <a:spcPct val="90000"/>
              </a:lnSpc>
              <a:spcAft>
                <a:spcPts val="300"/>
              </a:spcAft>
              <a:buFont typeface="+mj-lt"/>
              <a:buAutoNum type="arabicPeriod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6400" indent="-176213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00050" indent="-169863" algn="l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400050" indent="-169863" algn="l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00050" indent="-169863" algn="l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Text numbered list followed by sub bulleted list</a:t>
            </a:r>
          </a:p>
          <a:p>
            <a:pPr lvl="1"/>
            <a:r>
              <a:rPr lang="en-US" dirty="0"/>
              <a:t>Bullet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286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Head, 3 Photos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69"/>
            <a:ext cx="228600" cy="273843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1295400" y="1447800"/>
            <a:ext cx="1676400" cy="23431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0408AA-895A-4746-9428-2BC81E28050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200400" y="4629150"/>
            <a:ext cx="5486400" cy="328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474DFE-EB57-0D47-84BF-D368EB226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34221"/>
            <a:ext cx="7581264" cy="1094529"/>
          </a:xfrm>
        </p:spPr>
        <p:txBody>
          <a:bodyPr/>
          <a:lstStyle>
            <a:lvl1pPr>
              <a:lnSpc>
                <a:spcPts val="3300"/>
              </a:lnSpc>
              <a:defRPr/>
            </a:lvl1pPr>
          </a:lstStyle>
          <a:p>
            <a:r>
              <a:rPr lang="en-US" dirty="0"/>
              <a:t>2-Line Headline Here</a:t>
            </a:r>
            <a:br>
              <a:rPr lang="en-US" dirty="0"/>
            </a:br>
            <a:r>
              <a:rPr lang="en-US" dirty="0"/>
              <a:t>2-Line Headline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0FC2D00-2063-3C4A-BD65-4F9CB7698E37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3924299" y="1447800"/>
            <a:ext cx="1676401" cy="23431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C21382B-2E59-934A-A502-8E6EA6341BD3}"/>
              </a:ext>
            </a:extLst>
          </p:cNvPr>
          <p:cNvSpPr>
            <a:spLocks noGrp="1"/>
          </p:cNvSpPr>
          <p:nvPr>
            <p:ph type="pic" idx="27" hasCustomPrompt="1"/>
          </p:nvPr>
        </p:nvSpPr>
        <p:spPr>
          <a:xfrm>
            <a:off x="6553199" y="1447800"/>
            <a:ext cx="1719742" cy="23431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1E241E-7371-7040-B4AB-8D70B191F5A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4400" y="3886200"/>
            <a:ext cx="2514600" cy="457200"/>
          </a:xfrm>
          <a:prstGeom prst="rect">
            <a:avLst/>
          </a:prstGeom>
        </p:spPr>
        <p:txBody>
          <a:bodyPr/>
          <a:lstStyle>
            <a:lvl1pPr marL="0" algn="ctr">
              <a:lnSpc>
                <a:spcPct val="90000"/>
              </a:lnSpc>
              <a:spcBef>
                <a:spcPts val="450"/>
              </a:spcBef>
              <a:defRPr sz="1200" b="1" i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ctr">
              <a:lnSpc>
                <a:spcPct val="90000"/>
              </a:lnSpc>
              <a:spcBef>
                <a:spcPts val="300"/>
              </a:spcBef>
              <a:defRPr sz="9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dirty="0"/>
              <a:t>Type Name Here</a:t>
            </a:r>
          </a:p>
          <a:p>
            <a:pPr lvl="1"/>
            <a:r>
              <a:rPr lang="en-US" dirty="0"/>
              <a:t>Title Here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56B997F-6A58-7A40-9DB1-1422EB8AE7C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05200" y="3886200"/>
            <a:ext cx="2514599" cy="457200"/>
          </a:xfrm>
          <a:prstGeom prst="rect">
            <a:avLst/>
          </a:prstGeom>
        </p:spPr>
        <p:txBody>
          <a:bodyPr/>
          <a:lstStyle>
            <a:lvl1pPr marL="0" algn="ctr">
              <a:lnSpc>
                <a:spcPct val="90000"/>
              </a:lnSpc>
              <a:spcBef>
                <a:spcPts val="450"/>
              </a:spcBef>
              <a:defRPr sz="1200" b="1" i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ctr">
              <a:lnSpc>
                <a:spcPct val="90000"/>
              </a:lnSpc>
              <a:spcBef>
                <a:spcPts val="300"/>
              </a:spcBef>
              <a:defRPr sz="9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dirty="0"/>
              <a:t>Type Name Here</a:t>
            </a:r>
          </a:p>
          <a:p>
            <a:pPr lvl="1"/>
            <a:r>
              <a:rPr lang="en-US" dirty="0"/>
              <a:t>Title Here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36308A8-64DE-E94D-BBD3-AEAB0685DFE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2200" y="3886200"/>
            <a:ext cx="2514599" cy="457200"/>
          </a:xfrm>
          <a:prstGeom prst="rect">
            <a:avLst/>
          </a:prstGeom>
        </p:spPr>
        <p:txBody>
          <a:bodyPr/>
          <a:lstStyle>
            <a:lvl1pPr marL="0" algn="ctr">
              <a:lnSpc>
                <a:spcPct val="90000"/>
              </a:lnSpc>
              <a:spcBef>
                <a:spcPts val="450"/>
              </a:spcBef>
              <a:defRPr sz="1200" b="1" i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ctr">
              <a:lnSpc>
                <a:spcPct val="90000"/>
              </a:lnSpc>
              <a:spcBef>
                <a:spcPts val="300"/>
              </a:spcBef>
              <a:defRPr sz="9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dirty="0"/>
              <a:t>Type Name Here</a:t>
            </a:r>
          </a:p>
          <a:p>
            <a:pPr lvl="1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452854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Head, Color block, 2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BFDDFD-BE8F-084F-B081-F706687C7E63}"/>
              </a:ext>
            </a:extLst>
          </p:cNvPr>
          <p:cNvSpPr/>
          <p:nvPr userDrawn="1"/>
        </p:nvSpPr>
        <p:spPr>
          <a:xfrm>
            <a:off x="1600200" y="257177"/>
            <a:ext cx="7200900" cy="4117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1350" dirty="0"/>
              <a:t>‘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68932"/>
            <a:ext cx="228600" cy="288482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1" y="2005940"/>
            <a:ext cx="3733800" cy="224221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900"/>
              </a:spcBef>
              <a:buNone/>
              <a:defRPr sz="12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quam, </a:t>
            </a:r>
            <a:r>
              <a:rPr lang="en-US" dirty="0" err="1"/>
              <a:t>pulvinar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vitae,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dui. </a:t>
            </a:r>
            <a:r>
              <a:rPr lang="en-US" dirty="0" err="1"/>
              <a:t>Phasellus</a:t>
            </a:r>
            <a:r>
              <a:rPr lang="en-US" dirty="0"/>
              <a:t> maximus id </a:t>
            </a:r>
            <a:r>
              <a:rPr lang="en-US" dirty="0" err="1"/>
              <a:t>neque</a:t>
            </a:r>
            <a:r>
              <a:rPr lang="en-US" dirty="0"/>
              <a:t> et convallis.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at mi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magna, et </a:t>
            </a:r>
            <a:r>
              <a:rPr lang="en-US" dirty="0" err="1"/>
              <a:t>alqiquam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tempus sed.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ac nisi ac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laet</a:t>
            </a:r>
            <a:r>
              <a:rPr lang="en-US" dirty="0"/>
              <a:t> vel, porta </a:t>
            </a:r>
            <a:r>
              <a:rPr lang="en-US" dirty="0" err="1"/>
              <a:t>eget</a:t>
            </a:r>
            <a:r>
              <a:rPr lang="en-US" dirty="0"/>
              <a:t> ipsum. </a:t>
            </a:r>
          </a:p>
          <a:p>
            <a:pPr lvl="0"/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4627516-0D1A-BB4C-8EB2-DA68D605439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200400" y="4629150"/>
            <a:ext cx="5486400" cy="328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5D73719-7201-3745-82C6-AC35B6605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30800"/>
            <a:ext cx="7802454" cy="885825"/>
          </a:xfrm>
        </p:spPr>
        <p:txBody>
          <a:bodyPr/>
          <a:lstStyle>
            <a:lvl1pPr>
              <a:lnSpc>
                <a:spcPts val="3300"/>
              </a:lnSpc>
              <a:defRPr/>
            </a:lvl1pPr>
          </a:lstStyle>
          <a:p>
            <a:r>
              <a:rPr lang="en-US" dirty="0"/>
              <a:t>2-Line Headline Here</a:t>
            </a:r>
            <a:br>
              <a:rPr lang="en-US" dirty="0"/>
            </a:br>
            <a:r>
              <a:rPr lang="en-US" dirty="0"/>
              <a:t>2-Line Headline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BF2FD-101D-1942-8639-A867883D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1428750"/>
            <a:ext cx="3732222" cy="363030"/>
          </a:xfrm>
          <a:prstGeom prst="rect">
            <a:avLst/>
          </a:prstGeom>
          <a:solidFill>
            <a:srgbClr val="A71E23"/>
          </a:solidFill>
        </p:spPr>
        <p:txBody>
          <a:bodyPr anchor="ctr"/>
          <a:lstStyle>
            <a:lvl1pPr algn="ctr">
              <a:defRPr sz="14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6449AB0-1B91-B04B-87DF-D2E09F6D58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52198" y="1428329"/>
            <a:ext cx="3732222" cy="363030"/>
          </a:xfrm>
          <a:prstGeom prst="rect">
            <a:avLst/>
          </a:prstGeom>
          <a:solidFill>
            <a:srgbClr val="A71E23"/>
          </a:solidFill>
        </p:spPr>
        <p:txBody>
          <a:bodyPr anchor="ctr"/>
          <a:lstStyle>
            <a:lvl1pPr algn="ctr">
              <a:defRPr sz="14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BB5687E-1726-2A45-A9A3-54461932D940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967289" y="1995454"/>
            <a:ext cx="3733800" cy="224221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90000"/>
              </a:lnSpc>
              <a:spcBef>
                <a:spcPts val="900"/>
              </a:spcBef>
              <a:buNone/>
              <a:defRPr sz="12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quam, </a:t>
            </a:r>
            <a:r>
              <a:rPr lang="en-US" dirty="0" err="1"/>
              <a:t>pulvinar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vitae,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dui. </a:t>
            </a:r>
            <a:r>
              <a:rPr lang="en-US" dirty="0" err="1"/>
              <a:t>Phasellus</a:t>
            </a:r>
            <a:r>
              <a:rPr lang="en-US" dirty="0"/>
              <a:t> maximus id </a:t>
            </a:r>
            <a:r>
              <a:rPr lang="en-US" dirty="0" err="1"/>
              <a:t>neque</a:t>
            </a:r>
            <a:r>
              <a:rPr lang="en-US" dirty="0"/>
              <a:t> et convallis.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at mi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magna, et </a:t>
            </a:r>
            <a:r>
              <a:rPr lang="en-US" dirty="0" err="1"/>
              <a:t>alqiquam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tempus sed.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ac nisi ac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laet</a:t>
            </a:r>
            <a:r>
              <a:rPr lang="en-US" dirty="0"/>
              <a:t> vel, porta </a:t>
            </a:r>
            <a:r>
              <a:rPr lang="en-US" dirty="0" err="1"/>
              <a:t>eget</a:t>
            </a:r>
            <a:r>
              <a:rPr lang="en-US" dirty="0"/>
              <a:t> ipsum.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872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4322F-E818-4945-81B0-6948B2199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27839"/>
            <a:ext cx="8077200" cy="1081861"/>
          </a:xfrm>
        </p:spPr>
        <p:txBody>
          <a:bodyPr anchor="t">
            <a:normAutofit/>
          </a:bodyPr>
          <a:lstStyle>
            <a:lvl1pPr algn="l">
              <a:lnSpc>
                <a:spcPts val="3300"/>
              </a:lnSpc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2-Line Headline</a:t>
            </a:r>
            <a:br>
              <a:rPr lang="en-US" dirty="0"/>
            </a:br>
            <a:r>
              <a:rPr lang="en-US" dirty="0"/>
              <a:t>2-Line Headline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ED1CA7-C5D9-FA4F-A474-9A54BEE09FB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200400" y="4629150"/>
            <a:ext cx="5486400" cy="328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4CD550-90FA-8449-829C-FFDF581533B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686800" y="4476750"/>
            <a:ext cx="304800" cy="666750"/>
          </a:xfrm>
        </p:spPr>
        <p:txBody>
          <a:bodyPr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29B8B9-9324-294D-8B61-720472168CE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914400" y="1428750"/>
            <a:ext cx="7772400" cy="30289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Drag picture to placeholder or click icon to add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B3B5ACB-24EA-BF4B-9D1D-15016C4127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29200" y="4095750"/>
            <a:ext cx="36576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01E036E-99E1-824C-96A1-D4F0EF84F64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4096295"/>
            <a:ext cx="3581400" cy="3282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3712895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Graph-Chart o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69"/>
            <a:ext cx="228600" cy="273843"/>
          </a:xfrm>
          <a:prstGeom prst="rect">
            <a:avLst/>
          </a:prstGeom>
        </p:spPr>
        <p:txBody>
          <a:bodyPr anchor="ctr" anchorCtr="0"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11BAD-6F27-9F49-B39E-3C82EE00A92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410200" y="4667146"/>
            <a:ext cx="3276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9D712-14A9-B64B-A378-C1CA980C0FF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30584" y="0"/>
            <a:ext cx="8077200" cy="44577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891107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hoto W Callout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9166" y="4683570"/>
            <a:ext cx="272434" cy="288482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74DA25E-2CBD-104F-BA19-34708B7A0A3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7086600" y="0"/>
            <a:ext cx="1905000" cy="2800350"/>
          </a:xfrm>
          <a:prstGeom prst="rect">
            <a:avLst/>
          </a:prstGeom>
          <a:solidFill>
            <a:srgbClr val="A71E23"/>
          </a:solidFill>
        </p:spPr>
        <p:txBody>
          <a:bodyPr lIns="91440" tIns="274320" rIns="91440" bIns="274320" anchor="ctr">
            <a:noAutofit/>
          </a:bodyPr>
          <a:lstStyle>
            <a:lvl1pPr marL="0" indent="0" algn="ctr">
              <a:buNone/>
              <a:defRPr sz="1400" b="1" i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58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ide-Head shot,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745A33-74C8-A947-A1A9-3D1DCFD41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4BE01C-ED99-5D44-AC97-481488FA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Footer</a:t>
            </a:r>
            <a:endParaRPr lang="en-US" sz="13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937D4F-CDA2-6945-86CE-AAC75F404B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14400" y="666750"/>
            <a:ext cx="1874520" cy="25146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Place Headshot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03BBDA-8B26-8347-BAC2-238296BA8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3301" y="1045606"/>
            <a:ext cx="6330699" cy="65150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3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 algn="ctr">
              <a:tabLst/>
              <a:defRPr sz="3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9410A1-D009-EE43-8C79-9A4A3AC2B8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13300" y="1752036"/>
            <a:ext cx="6330699" cy="1384616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Type in below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submit your question to </a:t>
            </a:r>
            <a:br>
              <a:rPr lang="en-US" dirty="0"/>
            </a:br>
            <a:r>
              <a:rPr lang="en-US" dirty="0"/>
              <a:t>(place your email address here).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6ECEBF5-C822-6948-BAE2-9D8DA17384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276519"/>
            <a:ext cx="7772400" cy="24660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300"/>
              </a:spcAft>
              <a:defRPr sz="14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in Name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1225F3D-7DD0-504F-A44B-8F7D8461DF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3542237"/>
            <a:ext cx="7772400" cy="9345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400"/>
              </a:lnSpc>
              <a:spcAft>
                <a:spcPts val="0"/>
              </a:spcAft>
              <a:defRPr sz="11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in Title Here</a:t>
            </a:r>
          </a:p>
          <a:p>
            <a:pPr lvl="0"/>
            <a:r>
              <a:rPr lang="en-US" dirty="0"/>
              <a:t>Type in Title Here</a:t>
            </a:r>
          </a:p>
          <a:p>
            <a:pPr lvl="0"/>
            <a:r>
              <a:rPr lang="en-US" dirty="0"/>
              <a:t>Type in Title Here</a:t>
            </a:r>
          </a:p>
          <a:p>
            <a:pPr lvl="0"/>
            <a:r>
              <a:rPr lang="en-US" dirty="0"/>
              <a:t>Type in Title Here</a:t>
            </a:r>
          </a:p>
        </p:txBody>
      </p:sp>
    </p:spTree>
    <p:extLst>
      <p:ext uri="{BB962C8B-B14F-4D97-AF65-F5344CB8AC3E}">
        <p14:creationId xmlns:p14="http://schemas.microsoft.com/office/powerpoint/2010/main" val="164848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BM Title Slide-1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8779F77-AF39-314B-9F82-F4745A0E4A55}"/>
              </a:ext>
            </a:extLst>
          </p:cNvPr>
          <p:cNvSpPr/>
          <p:nvPr userDrawn="1"/>
        </p:nvSpPr>
        <p:spPr>
          <a:xfrm>
            <a:off x="681779" y="666750"/>
            <a:ext cx="8462221" cy="462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434EB9-5D6E-2D4B-A3A4-A19A095CAE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9200" y="1081785"/>
            <a:ext cx="5867400" cy="184253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700"/>
              </a:lnSpc>
              <a:defRPr sz="3600" b="1" spc="0" baseline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Place Your Presentation Name Here</a:t>
            </a:r>
          </a:p>
          <a:p>
            <a:pPr lvl="0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0409C6-894C-F641-AA99-CF8ABEC480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9199" y="3072367"/>
            <a:ext cx="7467601" cy="125198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300"/>
              </a:spcAft>
              <a:defRPr sz="1600" b="1" i="0" spc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dirty="0"/>
              <a:t>Presenter’s Name Here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445892-9083-7A4E-B23C-D211A4ADE31E}"/>
              </a:ext>
            </a:extLst>
          </p:cNvPr>
          <p:cNvCxnSpPr>
            <a:cxnSpLocks/>
          </p:cNvCxnSpPr>
          <p:nvPr userDrawn="1"/>
        </p:nvCxnSpPr>
        <p:spPr>
          <a:xfrm>
            <a:off x="1219202" y="2914650"/>
            <a:ext cx="6096001" cy="0"/>
          </a:xfrm>
          <a:prstGeom prst="line">
            <a:avLst/>
          </a:prstGeom>
          <a:ln w="38100">
            <a:solidFill>
              <a:srgbClr val="A71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BB5F9AF-6A84-2D4B-95C6-8ED3F1AD0150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-973" y="-762"/>
            <a:ext cx="667512" cy="6675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085F2A-8F87-DB4C-83FE-EC11CC22AE31}"/>
              </a:ext>
            </a:extLst>
          </p:cNvPr>
          <p:cNvSpPr/>
          <p:nvPr userDrawn="1"/>
        </p:nvSpPr>
        <p:spPr>
          <a:xfrm>
            <a:off x="0" y="5026914"/>
            <a:ext cx="9144000" cy="116586"/>
          </a:xfrm>
          <a:prstGeom prst="rect">
            <a:avLst/>
          </a:prstGeom>
          <a:solidFill>
            <a:srgbClr val="A7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6C6193B-1D2C-B248-B58A-CA1229DAB9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19199" y="4400550"/>
            <a:ext cx="25812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39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Messag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532284" y="4818882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z="750" smtClean="0">
                <a:solidFill>
                  <a:schemeClr val="bg1"/>
                </a:solidFill>
              </a:rPr>
              <a:pPr/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75EF42-48E3-E042-9F86-2CC464CCBE5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263770" y="2190750"/>
            <a:ext cx="5334000" cy="22098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02C621-0825-7147-9415-ABBF3B02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CD64D0-D4F8-124C-A6EF-DCF53AD4A87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29150"/>
            <a:ext cx="5486400" cy="328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AAE706-4A8D-4D46-ACD2-05AA2870F9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1026" y="611072"/>
            <a:ext cx="8070574" cy="436678"/>
          </a:xfrm>
          <a:prstGeom prst="rect">
            <a:avLst/>
          </a:prstGeom>
        </p:spPr>
        <p:txBody>
          <a:bodyPr lIns="0" tIns="0" rIns="0" bIns="0"/>
          <a:lstStyle>
            <a:lvl1pPr marL="12700" indent="-12700" algn="ctr">
              <a:buFontTx/>
              <a:buNone/>
              <a:tabLst/>
              <a:defRPr sz="1800" b="1" i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700" indent="-12700" algn="ctr">
              <a:buFontTx/>
              <a:buNone/>
              <a:tabLst/>
              <a:defRPr b="1" i="0">
                <a:solidFill>
                  <a:srgbClr val="A71E23"/>
                </a:solidFill>
                <a:latin typeface="Effra" panose="020B0603020203020204" pitchFamily="34" charset="0"/>
              </a:defRPr>
            </a:lvl2pPr>
            <a:lvl3pPr marL="12700" indent="-12700" algn="ctr">
              <a:buFontTx/>
              <a:buNone/>
              <a:tabLst/>
              <a:defRPr sz="3200" b="1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12700" indent="-12700" algn="ctr">
              <a:buFontTx/>
              <a:buNone/>
              <a:tabLst/>
              <a:defRPr sz="3200" b="0" i="0">
                <a:solidFill>
                  <a:schemeClr val="tx1"/>
                </a:solidFill>
                <a:latin typeface="Effra" panose="020B0603020203020204" pitchFamily="34" charset="0"/>
              </a:defRPr>
            </a:lvl4pPr>
            <a:lvl5pPr marL="12700" indent="-12700" algn="ctr">
              <a:buFontTx/>
              <a:buNone/>
              <a:tabLst/>
              <a:defRPr sz="3200" b="0" i="0">
                <a:solidFill>
                  <a:schemeClr val="tx1"/>
                </a:solidFill>
                <a:latin typeface="Effra" panose="020B0603020203020204" pitchFamily="34" charset="0"/>
              </a:defRPr>
            </a:lvl5pPr>
          </a:lstStyle>
          <a:p>
            <a:pPr lvl="0"/>
            <a:r>
              <a:rPr lang="en-US" dirty="0"/>
              <a:t>TYPE IN ALL CAPS: INFORMATION AND APPOINTMENTS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8CD0C52-9548-4A45-ACD4-8D2DE42FAC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1026" y="929594"/>
            <a:ext cx="8077200" cy="50079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dirty="0"/>
              <a:t>Phone number: (631) 444-0000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B56269B-0DAF-F44A-9D60-CCD01177D2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1026" y="1531342"/>
            <a:ext cx="8077200" cy="762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4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24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dirty="0"/>
              <a:t>Type in </a:t>
            </a:r>
            <a:r>
              <a:rPr lang="en-US" dirty="0" err="1"/>
              <a:t>url</a:t>
            </a:r>
            <a:r>
              <a:rPr lang="en-US" dirty="0"/>
              <a:t>: </a:t>
            </a:r>
            <a:r>
              <a:rPr lang="en-US" dirty="0" err="1"/>
              <a:t>stonybrookmedicine.edu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96781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29150"/>
            <a:ext cx="5486400" cy="3282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AD797FC-7CAF-1841-89ED-F7FD6C484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123950"/>
            <a:ext cx="8077200" cy="590550"/>
          </a:xfrm>
        </p:spPr>
        <p:txBody>
          <a:bodyPr/>
          <a:lstStyle>
            <a:lvl1pPr algn="ctr"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Thank you. Questions?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4E1647-A446-144B-AC92-E9FCF61A15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438400" y="1887316"/>
            <a:ext cx="5029200" cy="256901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5498813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BM Title Slide-2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8779F77-AF39-314B-9F82-F4745A0E4A55}"/>
              </a:ext>
            </a:extLst>
          </p:cNvPr>
          <p:cNvSpPr/>
          <p:nvPr userDrawn="1"/>
        </p:nvSpPr>
        <p:spPr>
          <a:xfrm>
            <a:off x="681779" y="666750"/>
            <a:ext cx="8462221" cy="462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434EB9-5D6E-2D4B-A3A4-A19A095CAE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9200" y="1081785"/>
            <a:ext cx="6096004" cy="184253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700"/>
              </a:lnSpc>
              <a:defRPr sz="3600" b="1" spc="0" baseline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Place Your Presentation Name Here</a:t>
            </a:r>
          </a:p>
          <a:p>
            <a:pPr lvl="0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0409C6-894C-F641-AA99-CF8ABEC480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9199" y="3072368"/>
            <a:ext cx="3853157" cy="109958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300"/>
              </a:spcAft>
              <a:defRPr sz="1600" b="1" i="0" spc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dirty="0"/>
              <a:t>Presenter’s Name Here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4 lines maximum</a:t>
            </a:r>
          </a:p>
          <a:p>
            <a:pPr lvl="1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445892-9083-7A4E-B23C-D211A4ADE31E}"/>
              </a:ext>
            </a:extLst>
          </p:cNvPr>
          <p:cNvCxnSpPr>
            <a:cxnSpLocks/>
          </p:cNvCxnSpPr>
          <p:nvPr userDrawn="1"/>
        </p:nvCxnSpPr>
        <p:spPr>
          <a:xfrm>
            <a:off x="1219202" y="2914650"/>
            <a:ext cx="6096001" cy="0"/>
          </a:xfrm>
          <a:prstGeom prst="line">
            <a:avLst/>
          </a:prstGeom>
          <a:ln w="38100">
            <a:solidFill>
              <a:srgbClr val="A71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BB5F9AF-6A84-2D4B-95C6-8ED3F1AD0150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-973" y="-762"/>
            <a:ext cx="667512" cy="6675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085F2A-8F87-DB4C-83FE-EC11CC22AE31}"/>
              </a:ext>
            </a:extLst>
          </p:cNvPr>
          <p:cNvSpPr/>
          <p:nvPr userDrawn="1"/>
        </p:nvSpPr>
        <p:spPr>
          <a:xfrm>
            <a:off x="0" y="5026914"/>
            <a:ext cx="9144000" cy="116586"/>
          </a:xfrm>
          <a:prstGeom prst="rect">
            <a:avLst/>
          </a:prstGeom>
          <a:solidFill>
            <a:srgbClr val="A7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6C6193B-1D2C-B248-B58A-CA1229DAB9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19200" y="4400550"/>
            <a:ext cx="2581275" cy="457200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0A46A5F-DB71-0140-B1FA-A9800D8A01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24757" y="3072368"/>
            <a:ext cx="3766843" cy="109958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300"/>
              </a:spcAft>
              <a:defRPr sz="1600" b="1" i="0" spc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dirty="0"/>
              <a:t>Presenter’s Name Here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4 lines maximum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01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tegory Slide - ALL C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9CD39E2-285B-8D41-A2F0-E85E70BC7DA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71E23"/>
          </a:solidFill>
          <a:ln>
            <a:solidFill>
              <a:srgbClr val="A71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434EB9-5D6E-2D4B-A3A4-A19A095CAE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9200" y="1135380"/>
            <a:ext cx="5562600" cy="3722370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>
              <a:lnSpc>
                <a:spcPts val="4000"/>
              </a:lnSpc>
              <a:defRPr sz="4000" b="1" spc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THIS IS A TOPIC / </a:t>
            </a:r>
            <a:br>
              <a:rPr lang="en-US" dirty="0"/>
            </a:br>
            <a:r>
              <a:rPr lang="en-US" dirty="0"/>
              <a:t>CATEGORY SLIDE. TYPE IN ALL CAPS, VERDANA BOLD, 40 POINT SIZE.</a:t>
            </a:r>
          </a:p>
        </p:txBody>
      </p:sp>
    </p:spTree>
    <p:extLst>
      <p:ext uri="{BB962C8B-B14F-4D97-AF65-F5344CB8AC3E}">
        <p14:creationId xmlns:p14="http://schemas.microsoft.com/office/powerpoint/2010/main" val="594964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69511F-C066-8140-8352-80E189325B30}"/>
              </a:ext>
            </a:extLst>
          </p:cNvPr>
          <p:cNvSpPr/>
          <p:nvPr userDrawn="1"/>
        </p:nvSpPr>
        <p:spPr>
          <a:xfrm>
            <a:off x="914400" y="1428300"/>
            <a:ext cx="7769772" cy="2438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6715" y="333508"/>
            <a:ext cx="7769773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2266950"/>
            <a:ext cx="7772400" cy="1676400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defRPr sz="1600" b="1" i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900"/>
              </a:spcBef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6350" indent="-6350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5pPr>
          </a:lstStyle>
          <a:p>
            <a:pPr lvl="0"/>
            <a:r>
              <a:rPr lang="en-US" dirty="0"/>
              <a:t>Center red text here. Use ”Shift return” within paragraph, “return” to make paragraph two.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4484A675-B9D3-A942-944A-A66AEAA9A27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377400" y="1428300"/>
            <a:ext cx="2359025" cy="1194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377400" y="268560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6946903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Effra Med. Text,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95800" y="4248150"/>
            <a:ext cx="4191000" cy="1758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3852" y="333959"/>
            <a:ext cx="7769773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399" y="1428300"/>
            <a:ext cx="5334001" cy="251505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defRPr sz="14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900"/>
              </a:spcBef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6350" indent="-6350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5pPr>
          </a:lstStyle>
          <a:p>
            <a:pPr lvl="0"/>
            <a:r>
              <a:rPr lang="en-US" dirty="0"/>
              <a:t>Text here. Use ”Shift return” within paragraph, “return” to make paragraph two.</a:t>
            </a:r>
          </a:p>
          <a:p>
            <a:pPr lvl="0"/>
            <a:r>
              <a:rPr lang="en-US" dirty="0"/>
              <a:t>This begins paragraph two. 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719151" y="1"/>
            <a:ext cx="1964474" cy="13525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710400" y="1428750"/>
            <a:ext cx="1973225" cy="2995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4484A675-B9D3-A942-944A-A66AEAA9A27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377400" y="1428300"/>
            <a:ext cx="2359025" cy="1194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377400" y="268560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F90839-51C7-F742-B30F-7C2EFD6DD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399" y="4248150"/>
            <a:ext cx="4191000" cy="1758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3186943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Text Effra Light,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76800" y="4248150"/>
            <a:ext cx="3810000" cy="1758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9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1428300"/>
            <a:ext cx="5029200" cy="144825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900"/>
              </a:spcBef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6350" indent="-6350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5pPr>
          </a:lstStyle>
          <a:p>
            <a:pPr lvl="0"/>
            <a:r>
              <a:rPr lang="en-US" dirty="0"/>
              <a:t>Text here. Use ”Shift return” within paragraph, “return” to make paragraph two.</a:t>
            </a:r>
          </a:p>
          <a:p>
            <a:pPr lvl="0"/>
            <a:r>
              <a:rPr lang="en-US" dirty="0"/>
              <a:t>This begins paragraph two. </a:t>
            </a:r>
            <a:br>
              <a:rPr lang="en-US" dirty="0"/>
            </a:br>
            <a:endParaRPr lang="en-US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019800" y="0"/>
            <a:ext cx="2667000" cy="13525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019800" y="1428750"/>
            <a:ext cx="2663825" cy="2995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4484A675-B9D3-A942-944A-A66AEAA9A27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377400" y="1428300"/>
            <a:ext cx="2359025" cy="1194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377400" y="268560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4B406A6-2D52-7B48-8636-5EEDB575AB4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8116" y="4248150"/>
            <a:ext cx="3425283" cy="1758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13293881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Bullet List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03541" y="4248150"/>
            <a:ext cx="3583259" cy="1758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7087147" y="1424568"/>
            <a:ext cx="1597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087147" y="2861702"/>
            <a:ext cx="1597025" cy="155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448800" y="1868798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2275-5B5A-5945-96B9-11C4642822C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400" y="1428750"/>
            <a:ext cx="5867400" cy="2667000"/>
          </a:xfrm>
          <a:prstGeom prst="rect">
            <a:avLst/>
          </a:prstGeom>
        </p:spPr>
        <p:txBody>
          <a:bodyPr lIns="0" tIns="0" rIns="0" bIns="0"/>
          <a:lstStyle>
            <a:lvl1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74625" indent="-17462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42900" indent="-16827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342900" indent="-168275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Type bulleted list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140D01CB-423A-804B-99C0-D6A84F953CDE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7087147" y="4842"/>
            <a:ext cx="1597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931B1CA-4605-414B-9526-0941F30DF66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2540" y="4248150"/>
            <a:ext cx="3583259" cy="1758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10459279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Subhead, Bulleted List,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4276998"/>
            <a:ext cx="7772400" cy="147016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33958"/>
            <a:ext cx="7769772" cy="10185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3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2301600"/>
            <a:ext cx="6400800" cy="1738414"/>
          </a:xfrm>
          <a:prstGeom prst="rect">
            <a:avLst/>
          </a:prstGeom>
        </p:spPr>
        <p:txBody>
          <a:bodyPr lIns="0" tIns="0" rIns="0" bIns="0"/>
          <a:lstStyle>
            <a:lvl1pPr marL="117475" indent="-117475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ts val="2100"/>
              </a:lnSpc>
              <a:spcBef>
                <a:spcPts val="900"/>
              </a:spcBef>
              <a:tabLst/>
              <a:defRPr sz="2000" b="0" i="0">
                <a:solidFill>
                  <a:sysClr val="windowText" lastClr="000000"/>
                </a:solidFill>
                <a:latin typeface="Effra Medium" panose="020B0603020203020204" pitchFamily="34" charset="0"/>
              </a:defRPr>
            </a:lvl2pPr>
            <a:lvl3pPr marL="230188" indent="-223838">
              <a:spcBef>
                <a:spcPts val="300"/>
              </a:spcBef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3pPr>
            <a:lvl4pPr marL="230188" indent="-223838">
              <a:spcBef>
                <a:spcPts val="300"/>
              </a:spcBef>
              <a:buFont typeface="+mj-lt"/>
              <a:buAutoNum type="arabicPeriod"/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4pPr>
            <a:lvl5pPr marL="230188" indent="-223838">
              <a:spcBef>
                <a:spcPts val="300"/>
              </a:spcBef>
              <a:buFont typeface="System Font Regular"/>
              <a:buChar char="–"/>
              <a:tabLst/>
              <a:defRPr sz="1800" b="0" i="0"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bulleted list here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3EDB8184-FA24-BA4E-B34A-BC17070B0E1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543800" y="142830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9CA48BC7-D3C5-494E-8B91-1788BF25BE8E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543800" y="2800350"/>
            <a:ext cx="1447800" cy="1629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23" name="Content Placeholder 11">
            <a:extLst>
              <a:ext uri="{FF2B5EF4-FFF2-40B4-BE49-F238E27FC236}">
                <a16:creationId xmlns:a16="http://schemas.microsoft.com/office/drawing/2014/main" id="{ECFB8DE8-EB4B-1141-81A0-74A3B684F4E5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9343800" y="615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24" name="Content Placeholder 11">
            <a:extLst>
              <a:ext uri="{FF2B5EF4-FFF2-40B4-BE49-F238E27FC236}">
                <a16:creationId xmlns:a16="http://schemas.microsoft.com/office/drawing/2014/main" id="{462699FE-8CF3-B147-AE69-3FCE1F0A7D59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9343800" y="135255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25" name="Content Placeholder 11">
            <a:extLst>
              <a:ext uri="{FF2B5EF4-FFF2-40B4-BE49-F238E27FC236}">
                <a16:creationId xmlns:a16="http://schemas.microsoft.com/office/drawing/2014/main" id="{6A6916DC-3821-0E49-B26E-5BF44A92EE7C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9343800" y="2691750"/>
            <a:ext cx="1447800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7D8A821-7DE7-0F4D-98F3-41126883D12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14400" y="1434639"/>
            <a:ext cx="6477000" cy="623827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Type subhead here. Use “Shift return” within paragraph. Use “Return” to make paragraph two.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95580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3"/>
          <a:srcRect/>
          <a:stretch/>
        </p:blipFill>
        <p:spPr>
          <a:xfrm>
            <a:off x="914400" y="4619063"/>
            <a:ext cx="2065022" cy="365760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914400" y="4457700"/>
            <a:ext cx="8077200" cy="0"/>
          </a:xfrm>
          <a:prstGeom prst="line">
            <a:avLst/>
          </a:prstGeom>
          <a:ln w="12700">
            <a:solidFill>
              <a:srgbClr val="C0C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12564"/>
            <a:ext cx="304800" cy="63093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E134BA-F668-D34A-96D6-F0D0E1BAB9F7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rcRect/>
          <a:stretch/>
        </p:blipFill>
        <p:spPr>
          <a:xfrm>
            <a:off x="0" y="1"/>
            <a:ext cx="663787" cy="66675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CC34D90-AED6-114D-90B1-0CDF7287D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0400" y="4665021"/>
            <a:ext cx="5486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Approved Sub Brand Name Here</a:t>
            </a:r>
            <a:endParaRPr lang="en-US" sz="1100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5812F3B1-5C07-F14B-84F7-1CF91363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44532"/>
            <a:ext cx="8001000" cy="11713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48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92" r:id="rId2"/>
    <p:sldLayoutId id="2147483707" r:id="rId3"/>
    <p:sldLayoutId id="2147483693" r:id="rId4"/>
    <p:sldLayoutId id="2147483722" r:id="rId5"/>
    <p:sldLayoutId id="2147483720" r:id="rId6"/>
    <p:sldLayoutId id="2147483719" r:id="rId7"/>
    <p:sldLayoutId id="2147483718" r:id="rId8"/>
    <p:sldLayoutId id="2147483721" r:id="rId9"/>
    <p:sldLayoutId id="2147483716" r:id="rId10"/>
    <p:sldLayoutId id="2147483713" r:id="rId11"/>
    <p:sldLayoutId id="2147483717" r:id="rId12"/>
    <p:sldLayoutId id="2147483715" r:id="rId13"/>
    <p:sldLayoutId id="2147483706" r:id="rId14"/>
    <p:sldLayoutId id="2147483665" r:id="rId15"/>
    <p:sldLayoutId id="2147483687" r:id="rId16"/>
    <p:sldLayoutId id="2147483675" r:id="rId17"/>
    <p:sldLayoutId id="2147483679" r:id="rId18"/>
    <p:sldLayoutId id="2147483709" r:id="rId19"/>
    <p:sldLayoutId id="2147483681" r:id="rId20"/>
    <p:sldLayoutId id="2147483663" r:id="rId21"/>
  </p:sldLayoutIdLst>
  <p:hf hdr="0" dt="0"/>
  <p:txStyles>
    <p:titleStyle>
      <a:lvl1pPr algn="l" defTabSz="685800" rtl="0" eaLnBrk="1" latinLnBrk="0" hangingPunct="1">
        <a:lnSpc>
          <a:spcPts val="3200"/>
        </a:lnSpc>
        <a:spcBef>
          <a:spcPct val="0"/>
        </a:spcBef>
        <a:buNone/>
        <a:defRPr sz="3200" b="1" i="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900" b="0" i="0" kern="1200" baseline="0">
          <a:solidFill>
            <a:srgbClr val="C00000"/>
          </a:solidFill>
          <a:latin typeface="Effra" panose="020B0603020203020204" pitchFamily="34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800" b="1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50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708" userDrawn="1">
          <p15:clr>
            <a:srgbClr val="F26B43"/>
          </p15:clr>
        </p15:guide>
        <p15:guide id="6" orient="horz" pos="420" userDrawn="1">
          <p15:clr>
            <a:srgbClr val="F26B43"/>
          </p15:clr>
        </p15:guide>
        <p15:guide id="9" orient="horz" pos="3060" userDrawn="1">
          <p15:clr>
            <a:srgbClr val="F26B43"/>
          </p15:clr>
        </p15:guide>
        <p15:guide id="11" orient="horz" pos="900" userDrawn="1">
          <p15:clr>
            <a:srgbClr val="F26B43"/>
          </p15:clr>
        </p15:guide>
        <p15:guide id="12" pos="576" userDrawn="1">
          <p15:clr>
            <a:srgbClr val="F26B43"/>
          </p15:clr>
        </p15:guide>
        <p15:guide id="13" pos="5664" userDrawn="1">
          <p15:clr>
            <a:srgbClr val="F26B43"/>
          </p15:clr>
        </p15:guide>
        <p15:guide id="14" pos="54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enaissance.stonybrookmedicine.edu/medicine/as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FBDBE3-7508-4394-8930-3833AAC452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19200" y="971550"/>
            <a:ext cx="7162800" cy="1842532"/>
          </a:xfrm>
        </p:spPr>
        <p:txBody>
          <a:bodyPr/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Antimicrobial Stewardship</a:t>
            </a:r>
          </a:p>
          <a:p>
            <a:pPr algn="ctr"/>
            <a:r>
              <a:rPr lang="en-US" sz="2800" dirty="0"/>
              <a:t>&amp;</a:t>
            </a:r>
          </a:p>
          <a:p>
            <a:pPr algn="ctr"/>
            <a:r>
              <a:rPr lang="en-US" sz="2800" dirty="0"/>
              <a:t>Antibiotic Resistance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16BBB-1AD2-428E-9ABE-1D62392665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1400" dirty="0"/>
              <a:t>Roderick Go, DO </a:t>
            </a:r>
            <a:r>
              <a:rPr lang="en-US" sz="1400" b="0" dirty="0"/>
              <a:t>- Adult Antimicrobial Stewardship</a:t>
            </a:r>
            <a:endParaRPr lang="en-US" sz="1400" dirty="0"/>
          </a:p>
          <a:p>
            <a:r>
              <a:rPr lang="en-US" sz="1400" dirty="0"/>
              <a:t>Dalia Eid, MD</a:t>
            </a:r>
            <a:r>
              <a:rPr lang="en-US" sz="1400" b="0" dirty="0"/>
              <a:t> - Pediatric Antimicrobial Stewardship </a:t>
            </a:r>
            <a:endParaRPr lang="en-US" sz="1400" dirty="0"/>
          </a:p>
          <a:p>
            <a:r>
              <a:rPr lang="en-US" sz="1400" dirty="0"/>
              <a:t>Katherine De Jesus, PharmD </a:t>
            </a:r>
            <a:r>
              <a:rPr lang="en-US" sz="1400" b="0" dirty="0"/>
              <a:t>- Adult Antimicrobial Stewardship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89004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FA90CD-7146-4CF0-86DA-3DC4CF7C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10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193543-7E12-4EFE-80F5-2053037F4B7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sz="600" dirty="0"/>
              <a:t>Combating Antibiotic Resistance. U.S. Food and Drug Administration. https://www.fda.gov/consumers/consumer-updates/combating-antibiotic-resistance. Accessed September 19, 2022.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8594AA-BBC4-4F83-850D-399F2213406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Adverse Effects of Poor Antimicrobial Use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41F04C0-DF3F-4A05-B48F-E9641F23D7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9810579"/>
              </p:ext>
            </p:extLst>
          </p:nvPr>
        </p:nvGraphicFramePr>
        <p:xfrm>
          <a:off x="687114" y="1394033"/>
          <a:ext cx="7769772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6825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FD38EF-319A-496D-4CDF-B39F09AB8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11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EB5CD2F-1E6F-55D8-2D85-7AB9BCD3EF3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Examples of Better Antibiotic Prescribing</a:t>
            </a:r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75B3AA00-CC17-A0DF-6EB5-43DF3AA5770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250"/>
            <a:ext cx="5486400" cy="273050"/>
          </a:xfrm>
        </p:spPr>
        <p:txBody>
          <a:bodyPr/>
          <a:lstStyle/>
          <a:p>
            <a:r>
              <a:rPr lang="en-US" sz="600" dirty="0"/>
              <a:t>CDC: 1 in 3 Antibiotic Prescriptions Unnecessary. Centers for Disease Control and Prevention. https://www.cdc.gov/media/releases/2016/p0503-unnecessary-prescriptions.html. Published January 1, 2016. Accessed September 19, 2022.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79EAC6F-84BB-48B9-A776-FC5EF88EB7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0269289"/>
              </p:ext>
            </p:extLst>
          </p:nvPr>
        </p:nvGraphicFramePr>
        <p:xfrm>
          <a:off x="989286" y="485801"/>
          <a:ext cx="7620000" cy="4171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557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61A9BF-094E-4EC2-8CB8-1D626D6B6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885950"/>
            <a:ext cx="3940034" cy="1290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EE28D9-8BD5-4D12-A58E-BE0640325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895350"/>
            <a:ext cx="5791200" cy="3732881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CF33AB3-86EF-4179-A8DE-DF96AB6C0F19}"/>
              </a:ext>
            </a:extLst>
          </p:cNvPr>
          <p:cNvSpPr txBox="1">
            <a:spLocks/>
          </p:cNvSpPr>
          <p:nvPr/>
        </p:nvSpPr>
        <p:spPr>
          <a:xfrm>
            <a:off x="-228600" y="362409"/>
            <a:ext cx="9601200" cy="68580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900" b="0" i="0" kern="1200" baseline="0">
                <a:solidFill>
                  <a:srgbClr val="C00000"/>
                </a:solidFill>
                <a:latin typeface="Effra" panose="020B0603020203020204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Effra" panose="020B0603020203020204" pitchFamily="34" charset="0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Effra" panose="020B0603020203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Effra" panose="020B0603020203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Effra" panose="020B0603020203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CDC’s 2019 Antimicrobial Resistance Threats Report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2A0012B-D55F-4125-B136-3B0BA907B5F8}"/>
              </a:ext>
            </a:extLst>
          </p:cNvPr>
          <p:cNvSpPr txBox="1">
            <a:spLocks/>
          </p:cNvSpPr>
          <p:nvPr/>
        </p:nvSpPr>
        <p:spPr>
          <a:xfrm>
            <a:off x="3657600" y="4869656"/>
            <a:ext cx="5486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2019 Antibiotic Resistance Threats Report. Centers for Disease Control and Prevention. https://www.cdc.gov/drugresistance/biggest-threats.html. Published November 23, 2021. Accessed September 19, 2022. </a:t>
            </a:r>
          </a:p>
        </p:txBody>
      </p:sp>
    </p:spTree>
    <p:extLst>
      <p:ext uri="{BB962C8B-B14F-4D97-AF65-F5344CB8AC3E}">
        <p14:creationId xmlns:p14="http://schemas.microsoft.com/office/powerpoint/2010/main" val="2355376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FDE04A-40A4-2FB6-3BF9-2B54239A219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How Are We Doing at </a:t>
            </a:r>
          </a:p>
          <a:p>
            <a:r>
              <a:rPr lang="en-US" dirty="0"/>
              <a:t>Stony Brook </a:t>
            </a:r>
            <a:r>
              <a:rPr lang="en-US" dirty="0">
                <a:solidFill>
                  <a:srgbClr val="C00000"/>
                </a:solidFill>
              </a:rPr>
              <a:t>Medicine</a:t>
            </a:r>
            <a:r>
              <a:rPr lang="en-US" dirty="0"/>
              <a:t>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48EE16-71F4-B6EE-76AC-C9CDA5C0B8E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4399" y="1428300"/>
            <a:ext cx="2514601" cy="25150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Antibiotic use at Stony Brook is overall higher compared to other institutions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5FA57D-CEFA-4F69-AD18-FCFD0BBDB7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33" t="14115"/>
          <a:stretch/>
        </p:blipFill>
        <p:spPr>
          <a:xfrm>
            <a:off x="3502025" y="1428300"/>
            <a:ext cx="5181600" cy="27355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D65ECC-F8FB-2043-BB8D-6D584AF1EE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54" r="56667" b="73684"/>
          <a:stretch/>
        </p:blipFill>
        <p:spPr>
          <a:xfrm>
            <a:off x="3533401" y="3791838"/>
            <a:ext cx="3660775" cy="35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22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FA90CD-7146-4CF0-86DA-3DC4CF7C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14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193543-7E12-4EFE-80F5-2053037F4B7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sz="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8594AA-BBC4-4F83-850D-399F2213406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Antimicrobial Stewardship Team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C220E5-0DA4-409C-A793-B4B5AFD775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4400" y="1428300"/>
            <a:ext cx="3429000" cy="28960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</a:pPr>
            <a:r>
              <a:rPr lang="en-US" sz="1400" b="1" u="sng" dirty="0">
                <a:solidFill>
                  <a:srgbClr val="A71E23"/>
                </a:solidFill>
              </a:rPr>
              <a:t>Stony Brook University Hospital</a:t>
            </a:r>
            <a:endParaRPr lang="en-US" sz="1400" b="1" dirty="0">
              <a:solidFill>
                <a:srgbClr val="A71E23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</a:pPr>
            <a:r>
              <a:rPr lang="en-US" sz="1400" b="1" dirty="0">
                <a:solidFill>
                  <a:srgbClr val="A71E23"/>
                </a:solidFill>
              </a:rPr>
              <a:t>Adult Antimicrobial Stewardship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Roderick Go, DO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Katherine De Jesus, PharmD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</a:pPr>
            <a:r>
              <a:rPr lang="en-US" sz="1400" b="1" dirty="0">
                <a:solidFill>
                  <a:srgbClr val="A71E23"/>
                </a:solidFill>
              </a:rPr>
              <a:t>Pediatric Antimicrobial Stewardship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Dalia Eid, MD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</a:pPr>
            <a:endParaRPr lang="en-US" sz="1400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DE0A3A0-8650-39E4-BC3E-02C12A815917}"/>
              </a:ext>
            </a:extLst>
          </p:cNvPr>
          <p:cNvSpPr txBox="1">
            <a:spLocks/>
          </p:cNvSpPr>
          <p:nvPr/>
        </p:nvSpPr>
        <p:spPr>
          <a:xfrm>
            <a:off x="4648200" y="1428300"/>
            <a:ext cx="3429000" cy="28960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Tx/>
              <a:buNone/>
              <a:defRPr sz="1600" b="0" i="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FontTx/>
              <a:buNone/>
              <a:tabLst/>
              <a:defRPr sz="1800" b="0" i="0" kern="1200">
                <a:solidFill>
                  <a:schemeClr val="tx1"/>
                </a:solidFill>
                <a:latin typeface="Effra Light" panose="020B0403020203020204" pitchFamily="34" charset="0"/>
                <a:ea typeface="+mn-ea"/>
                <a:cs typeface="+mn-cs"/>
              </a:defRPr>
            </a:lvl2pPr>
            <a:lvl3pPr marL="6350" indent="-635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FontTx/>
              <a:buNone/>
              <a:tabLst/>
              <a:defRPr sz="1800" b="0" i="0" kern="1200">
                <a:solidFill>
                  <a:schemeClr val="tx1"/>
                </a:solidFill>
                <a:latin typeface="Effra Light" panose="020B0403020203020204" pitchFamily="34" charset="0"/>
                <a:ea typeface="+mn-ea"/>
                <a:cs typeface="+mn-cs"/>
              </a:defRPr>
            </a:lvl3pPr>
            <a:lvl4pPr marL="6350" indent="-635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 kern="1200">
                <a:solidFill>
                  <a:schemeClr val="tx1"/>
                </a:solidFill>
                <a:latin typeface="Effra Medium" panose="020B0603020203020204" pitchFamily="34" charset="0"/>
                <a:ea typeface="+mn-ea"/>
                <a:cs typeface="+mn-cs"/>
              </a:defRPr>
            </a:lvl4pPr>
            <a:lvl5pPr marL="6350" indent="-635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 kern="1200">
                <a:solidFill>
                  <a:schemeClr val="tx1"/>
                </a:solidFill>
                <a:latin typeface="Effra Medium" panose="020B0603020203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</a:pPr>
            <a:r>
              <a:rPr lang="en-US" sz="1400" b="1" u="sng" dirty="0">
                <a:solidFill>
                  <a:srgbClr val="A71E23"/>
                </a:solidFill>
              </a:rPr>
              <a:t>Southampton Hospital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Jerald West, </a:t>
            </a:r>
            <a:r>
              <a:rPr lang="en-US" sz="1400" dirty="0" err="1"/>
              <a:t>R.Ph</a:t>
            </a:r>
            <a:r>
              <a:rPr lang="en-US" sz="1400"/>
              <a:t>, </a:t>
            </a:r>
            <a:r>
              <a:rPr lang="en-US" sz="1400" dirty="0"/>
              <a:t>PharmD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Eric Sin, MD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</a:pPr>
            <a:endParaRPr lang="en-US" sz="1400" b="1" dirty="0">
              <a:solidFill>
                <a:srgbClr val="A71E23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</a:pPr>
            <a:endParaRPr lang="en-US" sz="1400" b="1" dirty="0">
              <a:solidFill>
                <a:srgbClr val="A71E23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</a:pP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4EA654-D103-C232-19EC-8732093B3412}"/>
              </a:ext>
            </a:extLst>
          </p:cNvPr>
          <p:cNvSpPr txBox="1"/>
          <p:nvPr/>
        </p:nvSpPr>
        <p:spPr>
          <a:xfrm>
            <a:off x="4548187" y="2577197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</a:pPr>
            <a:r>
              <a:rPr lang="en-US" sz="1400" b="1" u="sng" dirty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Eastern Long Island Hospital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Raymond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</a:rPr>
              <a:t>Krupski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, PharmD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810B84-9DF9-6F27-0B96-1D119CD648ED}"/>
              </a:ext>
            </a:extLst>
          </p:cNvPr>
          <p:cNvSpPr txBox="1"/>
          <p:nvPr/>
        </p:nvSpPr>
        <p:spPr>
          <a:xfrm>
            <a:off x="838200" y="3753769"/>
            <a:ext cx="7848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Visit our website for more information: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https://renaissance.stonybrookmedicine.edu/medicine/asp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3631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828554-7406-4A2C-8D0F-0BF6C297A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15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13D1896-F956-4B02-9059-9FB6E25F585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How can your Stewardship Team help you?</a:t>
            </a: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8820FE53-FAC6-48C3-BF21-F2D4280685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5668453"/>
              </p:ext>
            </p:extLst>
          </p:nvPr>
        </p:nvGraphicFramePr>
        <p:xfrm>
          <a:off x="912540" y="1428750"/>
          <a:ext cx="7769772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0986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FA90CD-7146-4CF0-86DA-3DC4CF7C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16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193543-7E12-4EFE-80F5-2053037F4B7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sz="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8594AA-BBC4-4F83-850D-399F2213406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Summary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C220E5-0DA4-409C-A793-B4B5AFD775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4400" y="1428300"/>
            <a:ext cx="7772400" cy="289605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dirty="0"/>
              <a:t>Antimicrobial resistance is a public health threat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dirty="0"/>
              <a:t>Antibiotics are important for combating life-threatening bacterial infections but can have side effects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dirty="0"/>
              <a:t>Antibiotic overuse promotes development of drug-resistant germs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dirty="0"/>
              <a:t>Antimicrobial Stewardship can assist with appropriate antibiotic use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</a:pPr>
            <a:r>
              <a:rPr lang="en-US" b="1" i="1" dirty="0">
                <a:solidFill>
                  <a:srgbClr val="A71E23"/>
                </a:solidFill>
              </a:rPr>
              <a:t>Antimicrobial Stewardship is the responsibility of </a:t>
            </a:r>
            <a:r>
              <a:rPr lang="en-US" b="1" i="1" u="sng" dirty="0">
                <a:solidFill>
                  <a:srgbClr val="A71E23"/>
                </a:solidFill>
              </a:rPr>
              <a:t>all</a:t>
            </a:r>
            <a:r>
              <a:rPr lang="en-US" b="1" i="1" dirty="0">
                <a:solidFill>
                  <a:srgbClr val="A71E23"/>
                </a:solidFill>
              </a:rPr>
              <a:t> healthcare providers!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B7F40C-23A8-C77A-896A-37F3ED6DB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162" y="333958"/>
            <a:ext cx="2362200" cy="86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02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tibiotic Guardian | antibiotics-misuse">
            <a:extLst>
              <a:ext uri="{FF2B5EF4-FFF2-40B4-BE49-F238E27FC236}">
                <a16:creationId xmlns:a16="http://schemas.microsoft.com/office/drawing/2014/main" id="{B70BC020-A7AE-445B-9EB8-B1C8B19DA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0"/>
            <a:ext cx="363696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324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FA90CD-7146-4CF0-86DA-3DC4CF7C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2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193543-7E12-4EFE-80F5-2053037F4B7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sz="600" dirty="0"/>
              <a:t>Core Elements of Antibiotic Stewardship. Centers for Disease Control and Prevention. https://www.cdc.gov/antibiotic-use/core-elements/index.html. Published April 7, 2021. Accessed September 19, 2022.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8594AA-BBC4-4F83-850D-399F2213406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sz="2800" dirty="0"/>
          </a:p>
          <a:p>
            <a:r>
              <a:rPr lang="en-US" sz="2800" dirty="0"/>
              <a:t>What is Antimicrobial Stewardship?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C220E5-0DA4-409C-A793-B4B5AFD775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4400" y="1428300"/>
            <a:ext cx="7772400" cy="28960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</a:pPr>
            <a:r>
              <a:rPr lang="en-US" b="1" dirty="0">
                <a:solidFill>
                  <a:srgbClr val="A71E23"/>
                </a:solidFill>
              </a:rPr>
              <a:t>Stewardship: </a:t>
            </a:r>
            <a:r>
              <a:rPr lang="en-US" dirty="0"/>
              <a:t>Management or care of something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</a:pPr>
            <a:endParaRPr lang="en-US" b="1" dirty="0">
              <a:solidFill>
                <a:srgbClr val="A71E23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</a:pPr>
            <a:r>
              <a:rPr lang="en-US" b="1" dirty="0">
                <a:solidFill>
                  <a:srgbClr val="A71E23"/>
                </a:solidFill>
              </a:rPr>
              <a:t>Antimicrobial Stewardship: </a:t>
            </a:r>
            <a:r>
              <a:rPr lang="en-US" dirty="0"/>
              <a:t>Management and care of appropriate antimicrobial use, selection, and treatment, while limiting use when no infection is present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</a:pPr>
            <a:r>
              <a:rPr lang="en-US" b="1" i="1" dirty="0">
                <a:solidFill>
                  <a:srgbClr val="A71E23"/>
                </a:solidFill>
              </a:rPr>
              <a:t>Antimicrobial Stewardship is the responsibility of </a:t>
            </a:r>
            <a:r>
              <a:rPr lang="en-US" b="1" i="1" u="sng" dirty="0">
                <a:solidFill>
                  <a:srgbClr val="A71E23"/>
                </a:solidFill>
              </a:rPr>
              <a:t>all</a:t>
            </a:r>
            <a:r>
              <a:rPr lang="en-US" b="1" i="1" dirty="0">
                <a:solidFill>
                  <a:srgbClr val="A71E23"/>
                </a:solidFill>
              </a:rPr>
              <a:t> healthcare providers!</a:t>
            </a:r>
          </a:p>
        </p:txBody>
      </p:sp>
    </p:spTree>
    <p:extLst>
      <p:ext uri="{BB962C8B-B14F-4D97-AF65-F5344CB8AC3E}">
        <p14:creationId xmlns:p14="http://schemas.microsoft.com/office/powerpoint/2010/main" val="908151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FA90CD-7146-4CF0-86DA-3DC4CF7C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3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193543-7E12-4EFE-80F5-2053037F4B7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sz="600" dirty="0"/>
              <a:t>Core Elements of Antibiotic Stewardship. Centers for Disease Control and Prevention. https://www.cdc.gov/antibiotic-use/core-elements/index.html. Published April 7, 2021. Accessed September 19, 2022.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8594AA-BBC4-4F83-850D-399F2213406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sz="2000" dirty="0"/>
          </a:p>
          <a:p>
            <a:r>
              <a:rPr lang="en-US" sz="2000" dirty="0"/>
              <a:t>Responsibilities of Antimicrobial Stewardship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C220E5-0DA4-409C-A793-B4B5AFD775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4400" y="1428300"/>
            <a:ext cx="7772400" cy="289605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dirty="0"/>
              <a:t>Promote appropriate and optimal use of antimicrobials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dirty="0"/>
              <a:t>Minimize adverse events and emergence of resistance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dirty="0"/>
              <a:t>Improve patient outcomes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dirty="0"/>
              <a:t>Decrease spread of multi-drug resistant infections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dirty="0"/>
              <a:t>Establish policies for antimicrobial usage </a:t>
            </a:r>
          </a:p>
        </p:txBody>
      </p:sp>
    </p:spTree>
    <p:extLst>
      <p:ext uri="{BB962C8B-B14F-4D97-AF65-F5344CB8AC3E}">
        <p14:creationId xmlns:p14="http://schemas.microsoft.com/office/powerpoint/2010/main" val="4024070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FA90CD-7146-4CF0-86DA-3DC4CF7C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4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193543-7E12-4EFE-80F5-2053037F4B7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sz="600" dirty="0"/>
              <a:t>Core Elements of Antibiotic Stewardship. Centers for Disease Control and Prevention. https://www.cdc.gov/antibiotic-use/core-elements/index.html. Published April 7, 2021. Accessed September 19, 2022.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8594AA-BBC4-4F83-850D-399F2213406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sz="2800" dirty="0"/>
          </a:p>
          <a:p>
            <a:r>
              <a:rPr lang="en-US" sz="2800" dirty="0"/>
              <a:t>Benefits of Antimicrobial Stewardship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C220E5-0DA4-409C-A793-B4B5AFD775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4400" y="1428300"/>
            <a:ext cx="7772400" cy="289605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dirty="0"/>
              <a:t>Improved quality of patient care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dirty="0"/>
              <a:t>Reduced adverse events including </a:t>
            </a:r>
            <a:r>
              <a:rPr lang="en-US" i="1" dirty="0"/>
              <a:t>C. difficile </a:t>
            </a:r>
            <a:r>
              <a:rPr lang="en-US" dirty="0"/>
              <a:t>infection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dirty="0"/>
              <a:t>Improved antibiotic susceptibilities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dirty="0"/>
              <a:t>Optimized resource utilization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</a:pPr>
            <a:endParaRPr lang="en-US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</a:pPr>
            <a:r>
              <a:rPr lang="en-US" b="1" i="1" dirty="0">
                <a:solidFill>
                  <a:srgbClr val="A71E23"/>
                </a:solidFill>
              </a:rPr>
              <a:t>Antimicrobial Stewardship programs in acute care hospitals are now mandated by </a:t>
            </a:r>
            <a:r>
              <a:rPr lang="en-US" b="1" i="1">
                <a:solidFill>
                  <a:srgbClr val="A71E23"/>
                </a:solidFill>
              </a:rPr>
              <a:t>Joint Commission </a:t>
            </a:r>
            <a:r>
              <a:rPr lang="en-US" b="1" i="1" dirty="0">
                <a:solidFill>
                  <a:srgbClr val="A71E23"/>
                </a:solidFill>
              </a:rPr>
              <a:t>and CMS for accreditation! </a:t>
            </a:r>
          </a:p>
        </p:txBody>
      </p:sp>
    </p:spTree>
    <p:extLst>
      <p:ext uri="{BB962C8B-B14F-4D97-AF65-F5344CB8AC3E}">
        <p14:creationId xmlns:p14="http://schemas.microsoft.com/office/powerpoint/2010/main" val="3598185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81F5AA-E1F8-40EC-9958-25A68DB0A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338" y="56799"/>
            <a:ext cx="5725324" cy="5029902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C3A14D54-BC62-4746-A9E3-A301AC73DB29}"/>
              </a:ext>
            </a:extLst>
          </p:cNvPr>
          <p:cNvSpPr txBox="1">
            <a:spLocks/>
          </p:cNvSpPr>
          <p:nvPr/>
        </p:nvSpPr>
        <p:spPr>
          <a:xfrm>
            <a:off x="7696200" y="4400550"/>
            <a:ext cx="1447800" cy="7429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" dirty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2019 Antibiotic Resistance Threats Report. Centers for Disease Control and Prevention. https://www.cdc.gov/drugresistance/biggest-threats.html. Published November 23, 2021. Accessed September 19, 2022. </a:t>
            </a:r>
          </a:p>
        </p:txBody>
      </p:sp>
    </p:spTree>
    <p:extLst>
      <p:ext uri="{BB962C8B-B14F-4D97-AF65-F5344CB8AC3E}">
        <p14:creationId xmlns:p14="http://schemas.microsoft.com/office/powerpoint/2010/main" val="2445463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FA90CD-7146-4CF0-86DA-3DC4CF7C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6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193543-7E12-4EFE-80F5-2053037F4B7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124200" y="4667148"/>
            <a:ext cx="2147332" cy="273844"/>
          </a:xfrm>
        </p:spPr>
        <p:txBody>
          <a:bodyPr/>
          <a:lstStyle/>
          <a:p>
            <a:r>
              <a:rPr lang="en-US" sz="600" dirty="0"/>
              <a:t>About Antibiotic Resistance. Centers for Disease Control and Prevention. https://www.cdc.gov/drugresistance/about.html. Published December 13, 2021. Accessed September 19, 2022.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8594AA-BBC4-4F83-850D-399F2213406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Antimicrobial Resistance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C220E5-0DA4-409C-A793-B4B5AFD775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4400" y="1428300"/>
            <a:ext cx="4114800" cy="2896050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dirty="0"/>
              <a:t>Occurs when germs develop the ability to defeat the drugs designed to kill them, and they continue to grow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dirty="0"/>
              <a:t>Affects people at any stage of life, including healthcare, veterinary, and agriculture industries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dirty="0"/>
              <a:t>Antimicrobial resistance can result in the inability to treat infections and control public health threats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dirty="0"/>
              <a:t>The pace of development of new antimicrobials is not keeping up with antimicrobial resistance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r>
              <a:rPr lang="en-US" dirty="0"/>
              <a:t>Any antibiotic use can lead to antibiotic resistance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1E23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112DF8-029F-4306-9C7E-1560E93B8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532" y="-23532"/>
            <a:ext cx="38769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33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B7FD199-0358-4325-9E08-60506A46996F}"/>
              </a:ext>
            </a:extLst>
          </p:cNvPr>
          <p:cNvSpPr/>
          <p:nvPr/>
        </p:nvSpPr>
        <p:spPr>
          <a:xfrm>
            <a:off x="4572000" y="819150"/>
            <a:ext cx="3657600" cy="3657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  <a:alpha val="2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A8315F-67ED-43F1-B224-A2C87CE75A94}"/>
              </a:ext>
            </a:extLst>
          </p:cNvPr>
          <p:cNvSpPr/>
          <p:nvPr/>
        </p:nvSpPr>
        <p:spPr>
          <a:xfrm>
            <a:off x="914400" y="819150"/>
            <a:ext cx="3657600" cy="36576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  <a:alpha val="2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07590F-1DF8-4731-96BF-1B1156930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7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C42570-E507-4AC2-BFB1-95531455410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sz="600" dirty="0" err="1"/>
              <a:t>Uchil</a:t>
            </a:r>
            <a:r>
              <a:rPr lang="en-US" sz="600" dirty="0"/>
              <a:t> RR, Kohli GS, </a:t>
            </a:r>
            <a:r>
              <a:rPr lang="en-US" sz="600" dirty="0" err="1"/>
              <a:t>Katekhaye</a:t>
            </a:r>
            <a:r>
              <a:rPr lang="en-US" sz="600" dirty="0"/>
              <a:t> VM, Swami OC. Strategies to combat antimicrobial resistance. J Clin Diagn Res. 2014;8(7):ME01-ME4. doi:10.7860/JCDR/2014/8925.4529.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C436F3-72B8-44BD-994B-B1102C9F1B3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4400" y="30454"/>
            <a:ext cx="7769772" cy="1018592"/>
          </a:xfrm>
        </p:spPr>
        <p:txBody>
          <a:bodyPr/>
          <a:lstStyle/>
          <a:p>
            <a:endParaRPr lang="en-US" sz="2400" dirty="0"/>
          </a:p>
          <a:p>
            <a:pPr algn="ctr"/>
            <a:r>
              <a:rPr lang="en-US" sz="2400" dirty="0"/>
              <a:t>Combating Antibiotic Resistance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77D18CD-7E3B-4211-B479-4ABF447445E0}"/>
              </a:ext>
            </a:extLst>
          </p:cNvPr>
          <p:cNvGraphicFramePr/>
          <p:nvPr/>
        </p:nvGraphicFramePr>
        <p:xfrm>
          <a:off x="1524000" y="62143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E731779-C44D-4E5D-A7D2-08146719295B}"/>
              </a:ext>
            </a:extLst>
          </p:cNvPr>
          <p:cNvSpPr txBox="1"/>
          <p:nvPr/>
        </p:nvSpPr>
        <p:spPr>
          <a:xfrm>
            <a:off x="918116" y="1581150"/>
            <a:ext cx="136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Patients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68AADC-E43B-4A92-A4A5-A89E1C511D77}"/>
              </a:ext>
            </a:extLst>
          </p:cNvPr>
          <p:cNvSpPr txBox="1"/>
          <p:nvPr/>
        </p:nvSpPr>
        <p:spPr>
          <a:xfrm>
            <a:off x="7086600" y="1548884"/>
            <a:ext cx="136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Providers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D1A23D5-B1EA-45E4-813F-4ED4DED5F556}"/>
              </a:ext>
            </a:extLst>
          </p:cNvPr>
          <p:cNvCxnSpPr>
            <a:cxnSpLocks/>
          </p:cNvCxnSpPr>
          <p:nvPr/>
        </p:nvCxnSpPr>
        <p:spPr>
          <a:xfrm>
            <a:off x="4572000" y="89535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773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9B71E3-3B96-52B8-7349-809DD8207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8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BA39E5-5053-1DAF-01DE-7CEBF05EEFC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Appropriate Antibiotic Prescribing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B6F1BFA-2D7F-E291-7E00-9A333362E30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4400" y="1428750"/>
            <a:ext cx="7315200" cy="2667000"/>
          </a:xfrm>
        </p:spPr>
        <p:txBody>
          <a:bodyPr/>
          <a:lstStyle/>
          <a:p>
            <a:pPr lvl="0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Use shortest effective antibiotic duration</a:t>
            </a:r>
          </a:p>
          <a:p>
            <a:pPr lvl="0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Reassess antibiotic therapy</a:t>
            </a:r>
          </a:p>
          <a:p>
            <a:pPr lvl="0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Use guidelines for antibiotic use</a:t>
            </a:r>
          </a:p>
          <a:p>
            <a:pPr lvl="0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Surveillance of antibiotic use and resistance</a:t>
            </a:r>
          </a:p>
          <a:p>
            <a:endParaRPr lang="en-US" sz="1800" dirty="0"/>
          </a:p>
        </p:txBody>
      </p:sp>
      <p:pic>
        <p:nvPicPr>
          <p:cNvPr id="19" name="Picture 2" descr="Combating antibiotic resistance, a global threat">
            <a:extLst>
              <a:ext uri="{FF2B5EF4-FFF2-40B4-BE49-F238E27FC236}">
                <a16:creationId xmlns:a16="http://schemas.microsoft.com/office/drawing/2014/main" id="{F6595F91-7BB6-08A8-CB61-CD5A3D559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164" y="3321145"/>
            <a:ext cx="2863012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U.S. National Action Plan for Combating Antibiotic-Resistant Bacteria | CDC">
            <a:extLst>
              <a:ext uri="{FF2B5EF4-FFF2-40B4-BE49-F238E27FC236}">
                <a16:creationId xmlns:a16="http://schemas.microsoft.com/office/drawing/2014/main" id="{1BD72034-C9DD-A56B-32AF-E88206B5F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9" b="29523"/>
          <a:stretch/>
        </p:blipFill>
        <p:spPr bwMode="auto">
          <a:xfrm>
            <a:off x="5164604" y="3321145"/>
            <a:ext cx="2724232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2A9205C9-B209-651A-68D2-B172895E125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250"/>
            <a:ext cx="5486400" cy="273050"/>
          </a:xfrm>
        </p:spPr>
        <p:txBody>
          <a:bodyPr/>
          <a:lstStyle/>
          <a:p>
            <a:r>
              <a:rPr lang="en-US" sz="600" dirty="0" err="1"/>
              <a:t>Uchil</a:t>
            </a:r>
            <a:r>
              <a:rPr lang="en-US" sz="600" dirty="0"/>
              <a:t> RR, Kohli GS, </a:t>
            </a:r>
            <a:r>
              <a:rPr lang="en-US" sz="600" dirty="0" err="1"/>
              <a:t>Katekhaye</a:t>
            </a:r>
            <a:r>
              <a:rPr lang="en-US" sz="600" dirty="0"/>
              <a:t> VM, Swami OC. Strategies to combat antimicrobial resistance. J Clin Diagn Res. 2014;8(7):ME01-ME4. doi:10.7860/JCDR/2014/8925.4529.</a:t>
            </a:r>
          </a:p>
        </p:txBody>
      </p:sp>
    </p:spTree>
    <p:extLst>
      <p:ext uri="{BB962C8B-B14F-4D97-AF65-F5344CB8AC3E}">
        <p14:creationId xmlns:p14="http://schemas.microsoft.com/office/powerpoint/2010/main" val="1617131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cdc.gov/antibiotic-use/images/HospitalAntibioticPrescribingData.jpg?_=75403">
            <a:extLst>
              <a:ext uri="{FF2B5EF4-FFF2-40B4-BE49-F238E27FC236}">
                <a16:creationId xmlns:a16="http://schemas.microsoft.com/office/drawing/2014/main" id="{757E2D5A-249E-41E6-B530-57241A869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5" y="0"/>
            <a:ext cx="9144000" cy="477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87F9504-A11F-4D07-BA3E-A5C875BE742C}"/>
              </a:ext>
            </a:extLst>
          </p:cNvPr>
          <p:cNvSpPr txBox="1">
            <a:spLocks/>
          </p:cNvSpPr>
          <p:nvPr/>
        </p:nvSpPr>
        <p:spPr>
          <a:xfrm>
            <a:off x="3657600" y="4869656"/>
            <a:ext cx="5486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/>
            </a:pPr>
            <a:r>
              <a:rPr lang="en-US" sz="600" dirty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Core Elements of Antibiotic Stewardship. Centers for Disease Control and Prevention. https://www.cdc.gov/antibiotic-use/core-elements/index.html. Published April 7, 2021. Accessed September 19, 2022. </a:t>
            </a:r>
          </a:p>
        </p:txBody>
      </p:sp>
    </p:spTree>
    <p:extLst>
      <p:ext uri="{BB962C8B-B14F-4D97-AF65-F5344CB8AC3E}">
        <p14:creationId xmlns:p14="http://schemas.microsoft.com/office/powerpoint/2010/main" val="2209377136"/>
      </p:ext>
    </p:extLst>
  </p:cSld>
  <p:clrMapOvr>
    <a:masterClrMapping/>
  </p:clrMapOvr>
</p:sld>
</file>

<file path=ppt/theme/theme1.xml><?xml version="1.0" encoding="utf-8"?>
<a:theme xmlns:a="http://schemas.openxmlformats.org/drawingml/2006/main" name="Stony Brook Medici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090292H-SBM SQ rays PowerPoint Widescreen SYSTEM FONTS Template_Nov2020" id="{10AA6BC1-60A6-B64D-98D3-9594AC2DC429}" vid="{569C1FED-3D1D-BC47-9D37-E02C71EE53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20090292H-SBM SQ rays PowerPoint Widescreen SYSTEM FONTS Template_Nov2020_0 (2)</Template>
  <TotalTime>15068</TotalTime>
  <Words>1052</Words>
  <Application>Microsoft Office PowerPoint</Application>
  <PresentationFormat>On-screen Show (16:9)</PresentationFormat>
  <Paragraphs>172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Courier New</vt:lpstr>
      <vt:lpstr>Effra</vt:lpstr>
      <vt:lpstr>Effra Light</vt:lpstr>
      <vt:lpstr>Effra Medium</vt:lpstr>
      <vt:lpstr>Museo Slab 900</vt:lpstr>
      <vt:lpstr>System Font Regular</vt:lpstr>
      <vt:lpstr>Verdana</vt:lpstr>
      <vt:lpstr>Stony Brook Medicine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Waldeck, Amanda L</dc:creator>
  <cp:lastModifiedBy>Coppola, Laura</cp:lastModifiedBy>
  <cp:revision>955</cp:revision>
  <cp:lastPrinted>2020-09-25T13:52:36Z</cp:lastPrinted>
  <dcterms:created xsi:type="dcterms:W3CDTF">2020-11-18T14:24:01Z</dcterms:created>
  <dcterms:modified xsi:type="dcterms:W3CDTF">2022-12-22T13:03:05Z</dcterms:modified>
</cp:coreProperties>
</file>