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handoutMasterIdLst>
    <p:handoutMasterId r:id="rId7"/>
  </p:handoutMasterIdLst>
  <p:sldIdLst>
    <p:sldId id="327" r:id="rId3"/>
    <p:sldId id="334" r:id="rId4"/>
    <p:sldId id="333" r:id="rId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9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EF904-8715-4E05-B058-897C43A26B2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137E3-8FCE-427F-9BB8-AB53D50F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BF29-94F2-4C4E-9E31-C08CC4148EB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15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15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B81E4-187D-4C21-BC3D-577EE4AA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3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91260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to add picture/chart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21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back-01.jpg">
            <a:extLst>
              <a:ext uri="{FF2B5EF4-FFF2-40B4-BE49-F238E27FC236}">
                <a16:creationId xmlns:a16="http://schemas.microsoft.com/office/drawing/2014/main" id="{8D4A0B6E-4DC6-45EF-B061-3765B0128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435315"/>
            <a:ext cx="5776975" cy="2148634"/>
          </a:xfrm>
        </p:spPr>
        <p:txBody>
          <a:bodyPr>
            <a:normAutofit/>
          </a:bodyPr>
          <a:lstStyle>
            <a:lvl1pPr algn="l">
              <a:lnSpc>
                <a:spcPts val="4800"/>
              </a:lnSpc>
              <a:defRPr sz="4500" b="0">
                <a:solidFill>
                  <a:srgbClr val="FFFFFF"/>
                </a:solidFill>
                <a:latin typeface="Calibri" pitchFamily="34" charset="0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05733"/>
            <a:ext cx="4681000" cy="1791975"/>
          </a:xfrm>
        </p:spPr>
        <p:txBody>
          <a:bodyPr>
            <a:normAutofit/>
          </a:bodyPr>
          <a:lstStyle>
            <a:lvl1pPr marL="0" indent="0" algn="l">
              <a:lnSpc>
                <a:spcPts val="2700"/>
              </a:lnSpc>
              <a:buNone/>
              <a:defRPr sz="23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5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1"/>
            <a:ext cx="8229600" cy="61136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  <p:extLst>
      <p:ext uri="{BB962C8B-B14F-4D97-AF65-F5344CB8AC3E}">
        <p14:creationId xmlns:p14="http://schemas.microsoft.com/office/powerpoint/2010/main" val="7783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1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0086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911060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  <p:extLst>
      <p:ext uri="{BB962C8B-B14F-4D97-AF65-F5344CB8AC3E}">
        <p14:creationId xmlns:p14="http://schemas.microsoft.com/office/powerpoint/2010/main" val="370390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40"/>
            <a:ext cx="5275716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3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40"/>
            <a:ext cx="3056783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7"/>
            <a:ext cx="3056783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401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7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69" y="464955"/>
            <a:ext cx="3950531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200" y="1379892"/>
            <a:ext cx="3723419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5044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BBBC2F7-7704-42A3-B889-248A45FFFF88}" type="datetimeFigureOut">
              <a:rPr lang="en-US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12/12/2019</a:t>
            </a:fld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014CD91-41D0-4104-A3FB-F1BE7E8FDBD4}" type="slidenum">
              <a:rPr lang="en-US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25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11F0EC-4F60-4544-9956-271209A740FE}" type="datetimeFigureOut">
              <a:rPr lang="en-US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12/12/2019</a:t>
            </a:fld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000" y="6041363"/>
            <a:ext cx="4723209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EC7A5AD-5AEC-42D0-A3BE-F46B40576360}" type="slidenum">
              <a:rPr lang="en-US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30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8E41-ABA7-4A71-81B7-9FE596A9BCE7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56" y="6356351"/>
            <a:ext cx="20574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B4B002B2-1D9E-4223-8E30-8784B3A40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11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4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BM horz_2clr_pms1.eps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8788" y="298451"/>
            <a:ext cx="3454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18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6" r:id="rId9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3877B3E-C81A-4981-AD34-0A81F1FE3F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6563"/>
            <a:ext cx="8229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C9A84CE-5EA6-4A08-9B56-2834A7AE40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9FD24-6E67-4668-8260-F1F2577E6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639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DFF77-0F8F-46FA-8FAC-83A71E283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3D0AD9-8FBE-45B2-9EE3-E768675A8D29}" type="slidenum">
              <a:rPr lang="en-US" altLang="en-US"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103FDB4-46C9-4DBD-9AC7-DDBFBC4FC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31" name="Picture 8" descr="pptback-02.jpg">
            <a:extLst>
              <a:ext uri="{FF2B5EF4-FFF2-40B4-BE49-F238E27FC236}">
                <a16:creationId xmlns:a16="http://schemas.microsoft.com/office/drawing/2014/main" id="{2C4DF3B7-D37E-4376-9793-D2B9A3073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721475"/>
            <a:ext cx="9153526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75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accent1"/>
          </a:solidFill>
          <a:latin typeface="Times New Roman"/>
          <a:ea typeface="MS PGothic" pitchFamily="34" charset="-128"/>
          <a:cs typeface="Times New Roman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0000"/>
        <a:buFont typeface="Lucida Grande" pitchFamily="2" charset="0"/>
        <a:buChar char="▶"/>
        <a:defRPr kern="1200">
          <a:solidFill>
            <a:srgbClr val="333333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333333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333333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rgbClr val="333333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050" y="4190163"/>
            <a:ext cx="7772400" cy="1597687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chemeClr val="tx1"/>
                </a:solidFill>
                <a:latin typeface="+mj-lt"/>
              </a:rPr>
              <a:t>C. difficile </a:t>
            </a: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Reflex testing based on ordering location</a:t>
            </a:r>
            <a:r>
              <a:rPr lang="en-US" sz="40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+mj-lt"/>
              </a:rPr>
            </a:br>
            <a:r>
              <a:rPr lang="en-US" sz="40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+mj-lt"/>
              </a:rPr>
            </a:br>
            <a:r>
              <a:rPr lang="en-US" sz="2400" baseline="0" dirty="0" smtClean="0">
                <a:solidFill>
                  <a:srgbClr val="C00000"/>
                </a:solidFill>
                <a:latin typeface="+mj-lt"/>
              </a:rPr>
              <a:t>Prepared by the Preventing C. diff Infection Workgroup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4B002B2-1D9E-4223-8E30-8784B3A403FE}" type="slidenum">
              <a:rPr lang="en-US" smtClean="0">
                <a:solidFill>
                  <a:srgbClr val="C00000"/>
                </a:solidFill>
                <a:latin typeface="+mj-lt"/>
              </a:rPr>
              <a:pPr algn="ctr"/>
              <a:t>1</a:t>
            </a:fld>
            <a:endParaRPr lang="en-US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850" y="1588526"/>
            <a:ext cx="1828800" cy="203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2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94291" y="1105815"/>
            <a:ext cx="8410094" cy="5080539"/>
          </a:xfrm>
        </p:spPr>
        <p:txBody>
          <a:bodyPr anchor="t"/>
          <a:lstStyle/>
          <a:p>
            <a:pPr marL="0" indent="0"/>
            <a:endParaRPr lang="en-US" sz="1400" b="1" dirty="0">
              <a:solidFill>
                <a:schemeClr val="tx1"/>
              </a:solidFill>
              <a:latin typeface="+mn-lt"/>
            </a:endParaRPr>
          </a:p>
          <a:p>
            <a:pPr marL="0" indent="0"/>
            <a:r>
              <a:rPr lang="en-US" sz="1800" b="1" dirty="0" smtClean="0">
                <a:latin typeface="+mn-lt"/>
              </a:rPr>
              <a:t>Beginning January 2, 2020,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Stony Brook will be utilizing a two-step testing algorithm including a PCR (polymerase chain reaction) and EIA (enzyme immunoassay) for all Inpatient and ED locations. </a:t>
            </a:r>
          </a:p>
          <a:p>
            <a:pPr marL="0" indent="0"/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90613" indent="-228600" algn="l">
              <a:buFont typeface="Arial" panose="020B0604020202020204" pitchFamily="34" charset="0"/>
              <a:buChar char="•"/>
              <a:tabLst>
                <a:tab pos="7772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PCR test is highly sensitive and specific test for toxigenic genes.  It cannot distinguish between active infection and asymptomatic carriage</a:t>
            </a:r>
          </a:p>
          <a:p>
            <a:pPr marL="1090613" indent="-228600" algn="l">
              <a:buFont typeface="Arial" panose="020B0604020202020204" pitchFamily="34" charset="0"/>
              <a:buChar char="•"/>
              <a:tabLst>
                <a:tab pos="77724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90613" indent="-228600">
              <a:buFont typeface="Arial" panose="020B0604020202020204" pitchFamily="34" charset="0"/>
              <a:buChar char="•"/>
              <a:tabLst>
                <a:tab pos="7772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EIA test has a low sensitivity, but high specificity for the toxin production.  It helps to determine an active infection or asymptomatic carriage</a:t>
            </a:r>
          </a:p>
          <a:p>
            <a:pPr marL="571500" indent="61913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571500" indent="61913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EIA test will result 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after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 +PCR result in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PowerChart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146175" indent="-347663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25525" indent="-1025525"/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Utilizing both PCR and EIA testing helps clinicians determine an appropriate treatment plan based on active infections or asymptomatic carriage.  </a:t>
            </a:r>
          </a:p>
          <a:p>
            <a:pPr marL="1025525" indent="0"/>
            <a:endParaRPr lang="en-US" sz="18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91564" y="440844"/>
            <a:ext cx="4026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Categorizing CDI – Testing and Detection</a:t>
            </a:r>
          </a:p>
        </p:txBody>
      </p:sp>
    </p:spTree>
    <p:extLst>
      <p:ext uri="{BB962C8B-B14F-4D97-AF65-F5344CB8AC3E}">
        <p14:creationId xmlns:p14="http://schemas.microsoft.com/office/powerpoint/2010/main" val="1283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6846"/>
            <a:ext cx="7886700" cy="946316"/>
          </a:xfrm>
        </p:spPr>
        <p:txBody>
          <a:bodyPr/>
          <a:lstStyle/>
          <a:p>
            <a:r>
              <a:rPr lang="en-US" dirty="0" smtClean="0"/>
              <a:t>When to Reflex?</a:t>
            </a:r>
            <a:endParaRPr lang="en-US" dirty="0"/>
          </a:p>
        </p:txBody>
      </p:sp>
      <p:sp>
        <p:nvSpPr>
          <p:cNvPr id="4" name="TextBox 28"/>
          <p:cNvSpPr txBox="1">
            <a:spLocks noChangeArrowheads="1"/>
          </p:cNvSpPr>
          <p:nvPr/>
        </p:nvSpPr>
        <p:spPr bwMode="auto">
          <a:xfrm>
            <a:off x="5265337" y="533924"/>
            <a:ext cx="3633316" cy="4108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20650" indent="-1206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r" eaLnBrk="1" hangingPunct="1">
              <a:lnSpc>
                <a:spcPct val="115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smtClean="0">
                <a:solidFill>
                  <a:srgbClr val="C00000"/>
                </a:solidFill>
                <a:ea typeface="Calibri" pitchFamily="34" charset="0"/>
                <a:cs typeface="Times New Roman" charset="0"/>
              </a:rPr>
              <a:t>PCR + EIA Reflex Testing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313526"/>
              </p:ext>
            </p:extLst>
          </p:nvPr>
        </p:nvGraphicFramePr>
        <p:xfrm>
          <a:off x="244930" y="1740260"/>
          <a:ext cx="8613322" cy="451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8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31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PCR Result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EIA Result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Treatment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Toxigenic </a:t>
                      </a:r>
                      <a:r>
                        <a:rPr lang="en-US" sz="1400" i="1" dirty="0" err="1" smtClean="0"/>
                        <a:t>C.difficile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detected, Suggestive of active infection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Treat</a:t>
                      </a:r>
                      <a:r>
                        <a:rPr lang="en-US" sz="1400" baseline="0" dirty="0" smtClean="0"/>
                        <a:t> as CDI (refer to </a:t>
                      </a:r>
                      <a:r>
                        <a:rPr lang="en-US" sz="1400" baseline="0" dirty="0" err="1" smtClean="0"/>
                        <a:t>C.diff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PowerPlan</a:t>
                      </a:r>
                      <a:r>
                        <a:rPr lang="en-US" sz="1400" baseline="0" dirty="0" smtClean="0"/>
                        <a:t>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Stop acid suppression medications and concomitant antibiotics if medically safe.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err="1" smtClean="0"/>
                        <a:t>C.difficile</a:t>
                      </a:r>
                      <a:r>
                        <a:rPr lang="en-US" sz="1400" dirty="0" smtClean="0"/>
                        <a:t> not detected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No treatment for CDI recommended.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Evaluate for other causes of diarrhea.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Suggestive of Colonization with </a:t>
                      </a:r>
                      <a:r>
                        <a:rPr lang="en-US" sz="1400" i="1" dirty="0" err="1" smtClean="0"/>
                        <a:t>C.difficile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Treatment decision should be </a:t>
                      </a:r>
                      <a:r>
                        <a:rPr lang="en-US" sz="1400" i="1" dirty="0" smtClean="0"/>
                        <a:t>individualized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Consider treatment in those with severe, non-resolving, or otherwise unexplained</a:t>
                      </a:r>
                      <a:r>
                        <a:rPr lang="en-US" sz="1400" baseline="0" dirty="0" smtClean="0"/>
                        <a:t> diarrhea strongly suggestive of CDI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Yes, continuation to be assessed</a:t>
                      </a:r>
                      <a:r>
                        <a:rPr lang="en-US" sz="1400" baseline="0" dirty="0" smtClean="0"/>
                        <a:t> by HED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C. Difficile </a:t>
                      </a:r>
                      <a:r>
                        <a:rPr lang="en-US" sz="1400" i="0" dirty="0" smtClean="0"/>
                        <a:t>detected, active infection</a:t>
                      </a:r>
                      <a:r>
                        <a:rPr lang="en-US" sz="1400" i="0" baseline="0" dirty="0" smtClean="0"/>
                        <a:t> to be determined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Treatment decision should be </a:t>
                      </a:r>
                      <a:r>
                        <a:rPr lang="en-US" sz="1400" i="1" dirty="0" smtClean="0"/>
                        <a:t>individualized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28"/>
          <p:cNvSpPr txBox="1">
            <a:spLocks noChangeArrowheads="1"/>
          </p:cNvSpPr>
          <p:nvPr/>
        </p:nvSpPr>
        <p:spPr bwMode="auto">
          <a:xfrm>
            <a:off x="1872679" y="1266270"/>
            <a:ext cx="5076762" cy="4108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20650" indent="-1206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r" eaLnBrk="1" hangingPunct="1">
              <a:lnSpc>
                <a:spcPct val="115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smtClean="0">
                <a:solidFill>
                  <a:srgbClr val="C00000"/>
                </a:solidFill>
                <a:ea typeface="Calibri" pitchFamily="34" charset="0"/>
                <a:cs typeface="Times New Roman" charset="0"/>
              </a:rPr>
              <a:t>How to Interpret your CD Test Results</a:t>
            </a:r>
          </a:p>
        </p:txBody>
      </p:sp>
    </p:spTree>
    <p:extLst>
      <p:ext uri="{BB962C8B-B14F-4D97-AF65-F5344CB8AC3E}">
        <p14:creationId xmlns:p14="http://schemas.microsoft.com/office/powerpoint/2010/main" val="13292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SH">
  <a:themeElements>
    <a:clrScheme name="Mt Sinai">
      <a:dk1>
        <a:srgbClr val="000000"/>
      </a:dk1>
      <a:lt1>
        <a:srgbClr val="FFFFFF"/>
      </a:lt1>
      <a:dk2>
        <a:srgbClr val="221F72"/>
      </a:dk2>
      <a:lt2>
        <a:srgbClr val="FFFFFF"/>
      </a:lt2>
      <a:accent1>
        <a:srgbClr val="00AEEF"/>
      </a:accent1>
      <a:accent2>
        <a:srgbClr val="D80B8C"/>
      </a:accent2>
      <a:accent3>
        <a:srgbClr val="221F72"/>
      </a:accent3>
      <a:accent4>
        <a:srgbClr val="B2B3B2"/>
      </a:accent4>
      <a:accent5>
        <a:srgbClr val="DDDEDD"/>
      </a:accent5>
      <a:accent6>
        <a:srgbClr val="00B9F2"/>
      </a:accent6>
      <a:hlink>
        <a:srgbClr val="767776"/>
      </a:hlink>
      <a:folHlink>
        <a:srgbClr val="77787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5401</TotalTime>
  <Words>264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Helvetica</vt:lpstr>
      <vt:lpstr>Lucida Grande</vt:lpstr>
      <vt:lpstr>Times New Roman</vt:lpstr>
      <vt:lpstr>Stony Brook Medicine</vt:lpstr>
      <vt:lpstr>MSH</vt:lpstr>
      <vt:lpstr>C. difficile Reflex testing based on ordering location  Prepared by the Preventing C. diff Infection Workgroup</vt:lpstr>
      <vt:lpstr>PowerPoint Presentation</vt:lpstr>
      <vt:lpstr>When to Reflex?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Hodson</dc:creator>
  <cp:lastModifiedBy>Murphy, Paul Francis</cp:lastModifiedBy>
  <cp:revision>214</cp:revision>
  <cp:lastPrinted>2018-12-05T16:46:34Z</cp:lastPrinted>
  <dcterms:created xsi:type="dcterms:W3CDTF">2016-03-24T12:49:26Z</dcterms:created>
  <dcterms:modified xsi:type="dcterms:W3CDTF">2019-12-12T17:35:24Z</dcterms:modified>
</cp:coreProperties>
</file>