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7" r:id="rId2"/>
    <p:sldId id="259" r:id="rId3"/>
    <p:sldId id="260" r:id="rId4"/>
    <p:sldId id="261" r:id="rId5"/>
    <p:sldId id="276" r:id="rId6"/>
    <p:sldId id="262" r:id="rId7"/>
    <p:sldId id="281" r:id="rId8"/>
    <p:sldId id="263" r:id="rId9"/>
    <p:sldId id="280" r:id="rId10"/>
    <p:sldId id="265" r:id="rId11"/>
    <p:sldId id="268" r:id="rId12"/>
    <p:sldId id="269" r:id="rId13"/>
    <p:sldId id="270" r:id="rId14"/>
    <p:sldId id="271" r:id="rId15"/>
    <p:sldId id="272" r:id="rId16"/>
    <p:sldId id="273" r:id="rId17"/>
    <p:sldId id="278" r:id="rId18"/>
    <p:sldId id="279" r:id="rId19"/>
    <p:sldId id="27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660"/>
  </p:normalViewPr>
  <p:slideViewPr>
    <p:cSldViewPr>
      <p:cViewPr varScale="1">
        <p:scale>
          <a:sx n="115" d="100"/>
          <a:sy n="115" d="100"/>
        </p:scale>
        <p:origin x="1584" y="10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17AF2E-94C3-4C4B-81B2-7E4D2C4862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E6AA4CF-36A6-4478-A835-DDB30FBC1DF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19A2502-4335-4459-95EE-8EB9C0D3228B}" type="datetimeFigureOut">
              <a:rPr lang="en-US"/>
              <a:pPr>
                <a:defRPr/>
              </a:pPr>
              <a:t>1/30/2023</a:t>
            </a:fld>
            <a:endParaRPr lang="en-US"/>
          </a:p>
        </p:txBody>
      </p:sp>
      <p:sp>
        <p:nvSpPr>
          <p:cNvPr id="4" name="Slide Image Placeholder 3">
            <a:extLst>
              <a:ext uri="{FF2B5EF4-FFF2-40B4-BE49-F238E27FC236}">
                <a16:creationId xmlns:a16="http://schemas.microsoft.com/office/drawing/2014/main" id="{FDBB093D-9AA9-4685-B07B-5CC54C1F42A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5412AB0-6611-477F-B3B3-4B9B85D492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656795-EC11-4894-BAED-95C89C67AD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D31F8CB-CF99-46D9-B7BF-B37201DA28D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0B12BBD-FF9D-4F3B-8E1A-A21D22808B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55690F-605F-413B-BE26-9E3DB0E4F8AF}" type="slidenum">
              <a:rPr lang="en-US" altLang="en-US" smtClean="0"/>
              <a:pPr>
                <a:spcBef>
                  <a:spcPct val="0"/>
                </a:spcBef>
              </a:pPr>
              <a:t>1</a:t>
            </a:fld>
            <a:endParaRPr lang="en-US" altLang="en-US" smtClean="0"/>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Changed from 600,00- Slides from CDC- 900,00americans each year-  Content source: http://www.cdc.gov/ncbddd/dvt/infographics/ha-vte/index.html</a:t>
            </a:r>
          </a:p>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A0ED15-D00C-4747-B99B-292416374718}" type="slidenum">
              <a:rPr lang="en-US" altLang="en-US" smtClean="0"/>
              <a:pPr>
                <a:spcBef>
                  <a:spcPct val="0"/>
                </a:spcBef>
              </a:pPr>
              <a:t>11</a:t>
            </a:fld>
            <a:endParaRPr lang="en-US" alt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CTV and MRV – excellent senstivity for proximal DVT (pelvic and caval thrombosis</a:t>
            </a:r>
          </a:p>
          <a:p>
            <a:pPr eaLnBrk="1" hangingPunct="1">
              <a:spcBef>
                <a:spcPct val="0"/>
              </a:spcBef>
            </a:pPr>
            <a:r>
              <a:rPr lang="en-US" altLang="en-US" smtClean="0"/>
              <a:t>Venography – gold standard but infrequently used b/c of disadvantages.</a:t>
            </a:r>
          </a:p>
          <a:p>
            <a:pPr eaLnBrk="1" hangingPunct="1">
              <a:spcBef>
                <a:spcPct val="0"/>
              </a:spcBef>
            </a:pPr>
            <a:r>
              <a:rPr lang="en-US" altLang="en-US" smtClean="0"/>
              <a:t>Duplex is the current mainstay of the diagnosis of DVT.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2177B-A7A3-4072-A804-C4C438E4D47F}" type="slidenum">
              <a:rPr lang="en-US" altLang="en-US" smtClean="0"/>
              <a:pPr>
                <a:spcBef>
                  <a:spcPct val="0"/>
                </a:spcBef>
              </a:pPr>
              <a:t>2</a:t>
            </a:fld>
            <a:endParaRPr lang="en-US" alt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87C0AE-F05B-4515-8EBA-275F535128FE}" type="slidenum">
              <a:rPr lang="en-US" altLang="en-US" smtClean="0"/>
              <a:pPr>
                <a:spcBef>
                  <a:spcPct val="0"/>
                </a:spcBef>
              </a:pPr>
              <a:t>3</a:t>
            </a:fld>
            <a:endParaRPr lang="en-US" altLang="en-US"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important because untreated DVT has a significant risk of PE and mortality.  In proximal DVT that risk is 30-50% for PE and 15% for mortality.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E72EA1-F706-455B-BD24-B8093039BFEB}" type="slidenum">
              <a:rPr lang="en-US" altLang="en-US" smtClean="0"/>
              <a:pPr>
                <a:spcBef>
                  <a:spcPct val="0"/>
                </a:spcBef>
              </a:pPr>
              <a:t>4</a:t>
            </a:fld>
            <a:endParaRPr lang="en-US"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Incidence DVT is complicated by silent nature of most DVT’s, and nonspecific signs and symptoms. It depends on the population studied, the intensity of screening and accuracy of diagnostic test. Community based studies of venographic documented symptomatic DVT have reported a yearly incidence of 160 per 100,000.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Related to healthcare- inpatient and outpatient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EA7A6F-E5DF-45C4-9DD1-CC631C02AC24}"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85E229-3905-4F70-939A-95D422F03FBE}" type="slidenum">
              <a:rPr lang="en-US" altLang="en-US" smtClean="0"/>
              <a:pPr>
                <a:spcBef>
                  <a:spcPct val="0"/>
                </a:spcBef>
              </a:pPr>
              <a:t>6</a:t>
            </a:fld>
            <a:endParaRPr lang="en-US" alt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Virchow’s triad of factors that predispose to VTE are venous stasis, hypercoagulability, and endothelium damage; these are as true today as when postulated in the 19</a:t>
            </a:r>
            <a:r>
              <a:rPr lang="en-US" altLang="en-US" baseline="30000" smtClean="0"/>
              <a:t>th</a:t>
            </a:r>
            <a:r>
              <a:rPr lang="en-US" altLang="en-US" smtClean="0"/>
              <a:t> century. It is often necessary for at least two of these factors to coexist for VTE to occur.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6EC7D-9F59-41BA-AE53-01C35A9E3824}" type="slidenum">
              <a:rPr lang="en-US" altLang="en-US" smtClean="0"/>
              <a:pPr>
                <a:spcBef>
                  <a:spcPct val="0"/>
                </a:spcBef>
              </a:pPr>
              <a:t>8</a:t>
            </a:fld>
            <a:endParaRPr lang="en-US" alt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Immobilization is associated with stasis and development of DVT.  The prevalence of DVT is associated with the length of time of immobilization. </a:t>
            </a:r>
          </a:p>
          <a:p>
            <a:pPr eaLnBrk="1" hangingPunct="1">
              <a:spcBef>
                <a:spcPct val="0"/>
              </a:spcBef>
            </a:pPr>
            <a:r>
              <a:rPr lang="en-US" altLang="en-US" smtClean="0"/>
              <a:t>Advancing Age is also associated with increasing incidence of DVT through several factor.  Advanced age is associated with increasing thrombotic state and increasing stasis in the soleal veins.  Risk doubles with each decade &gt;50y.  </a:t>
            </a:r>
          </a:p>
          <a:p>
            <a:pPr eaLnBrk="1" hangingPunct="1">
              <a:spcBef>
                <a:spcPct val="0"/>
              </a:spcBef>
            </a:pPr>
            <a:r>
              <a:rPr lang="en-US" altLang="en-US" smtClean="0"/>
              <a:t>25% of all acute DVT patients have a previous episode of DVT. Malignancy is present in 20-30% of all DVT pattients.and approx. 15% of malignancies are complicated be DVT.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DVT/PE, MI, Cerebral infarction, splenic, mesenteric  infarction Microthrombosis –lungs, kidneys, other organs. In situ thrombus</a:t>
            </a:r>
          </a:p>
          <a:p>
            <a:r>
              <a:rPr lang="en-US" altLang="en-US" smtClean="0"/>
              <a:t>Coag cascade not the only pathway</a:t>
            </a:r>
          </a:p>
          <a:p>
            <a:r>
              <a:rPr lang="en-US" altLang="en-US" smtClean="0"/>
              <a:t>Endothelial and platelet activation</a:t>
            </a:r>
          </a:p>
          <a:p>
            <a:r>
              <a:rPr lang="en-US" altLang="en-US" smtClean="0"/>
              <a:t>Inflammation-plt activation   Autoimmune Phenomena</a:t>
            </a:r>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0E5BED-C07F-4F08-B896-2596132518CB}"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4DA605-9A43-4A1A-9C6A-E91893FAA0B9}" type="slidenum">
              <a:rPr lang="en-US" altLang="en-US" smtClean="0"/>
              <a:pPr>
                <a:spcBef>
                  <a:spcPct val="0"/>
                </a:spcBef>
              </a:pPr>
              <a:t>10</a:t>
            </a:fld>
            <a:endParaRPr lang="en-US" alt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141C93CF-DCEC-48B2-AA53-527A8CBA7928}" type="datetime1">
              <a:rPr lang="en-US"/>
              <a:pPr>
                <a:defRPr/>
              </a:pPr>
              <a:t>1/30/2023</a:t>
            </a:fld>
            <a:endParaRPr lang="en-US"/>
          </a:p>
        </p:txBody>
      </p:sp>
      <p:sp>
        <p:nvSpPr>
          <p:cNvPr id="5"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6"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A86F90EB-2725-480A-B847-E6F29CC788F0}" type="slidenum">
              <a:rPr lang="en-US" altLang="en-US"/>
              <a:pPr>
                <a:defRPr/>
              </a:pPr>
              <a:t>‹#›</a:t>
            </a:fld>
            <a:endParaRPr lang="en-US" altLang="en-US"/>
          </a:p>
        </p:txBody>
      </p:sp>
    </p:spTree>
    <p:extLst>
      <p:ext uri="{BB962C8B-B14F-4D97-AF65-F5344CB8AC3E}">
        <p14:creationId xmlns:p14="http://schemas.microsoft.com/office/powerpoint/2010/main" val="324017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DC2A7621-BECC-4703-9200-FD4A7735C2F4}" type="datetime1">
              <a:rPr lang="en-US"/>
              <a:pPr>
                <a:defRPr/>
              </a:pPr>
              <a:t>1/30/2023</a:t>
            </a:fld>
            <a:endParaRPr lang="en-US"/>
          </a:p>
        </p:txBody>
      </p:sp>
      <p:sp>
        <p:nvSpPr>
          <p:cNvPr id="5"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6"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17141030-9D13-43A0-A916-45BB342AF02C}" type="slidenum">
              <a:rPr lang="en-US" altLang="en-US"/>
              <a:pPr>
                <a:defRPr/>
              </a:pPr>
              <a:t>‹#›</a:t>
            </a:fld>
            <a:endParaRPr lang="en-US" altLang="en-US"/>
          </a:p>
        </p:txBody>
      </p:sp>
    </p:spTree>
    <p:extLst>
      <p:ext uri="{BB962C8B-B14F-4D97-AF65-F5344CB8AC3E}">
        <p14:creationId xmlns:p14="http://schemas.microsoft.com/office/powerpoint/2010/main" val="35883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BA880A68-AAFB-49DA-BF52-B6AD331671E2}" type="datetime1">
              <a:rPr lang="en-US"/>
              <a:pPr>
                <a:defRPr/>
              </a:pPr>
              <a:t>1/30/2023</a:t>
            </a:fld>
            <a:endParaRPr lang="en-US"/>
          </a:p>
        </p:txBody>
      </p:sp>
      <p:sp>
        <p:nvSpPr>
          <p:cNvPr id="5"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6"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2DFF20BA-AB36-445F-835B-CDD64BD11FEC}" type="slidenum">
              <a:rPr lang="en-US" altLang="en-US"/>
              <a:pPr>
                <a:defRPr/>
              </a:pPr>
              <a:t>‹#›</a:t>
            </a:fld>
            <a:endParaRPr lang="en-US" altLang="en-US"/>
          </a:p>
        </p:txBody>
      </p:sp>
    </p:spTree>
    <p:extLst>
      <p:ext uri="{BB962C8B-B14F-4D97-AF65-F5344CB8AC3E}">
        <p14:creationId xmlns:p14="http://schemas.microsoft.com/office/powerpoint/2010/main" val="25537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12241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400800"/>
            <a:ext cx="9144000" cy="4572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25651"/>
            <a:ext cx="8229600" cy="4701034"/>
          </a:xfrm>
        </p:spPr>
        <p:txBody>
          <a:bodyPr tIns="0" rIns="0" bIns="0"/>
          <a:lstStyle>
            <a:lvl1pPr marL="0" indent="-365760">
              <a:buFont typeface="Arial"/>
              <a:buChar char="•"/>
              <a:defRPr>
                <a:solidFill>
                  <a:schemeClr val="tx1"/>
                </a:solidFill>
              </a:defRPr>
            </a:lvl1pPr>
            <a:lvl2pPr marL="731520" indent="-365760">
              <a:buClr>
                <a:srgbClr val="C03137"/>
              </a:buClr>
              <a:buFont typeface="Courier New"/>
              <a:buChar char="o"/>
              <a:defRPr sz="2400"/>
            </a:lvl2pPr>
            <a:lvl3pPr marL="731520" indent="-365760">
              <a:buFont typeface="Courier New"/>
              <a:buChar char="o"/>
              <a:defRPr sz="2400" baseline="0"/>
            </a:lvl3pPr>
            <a:lvl4pPr marL="731520" indent="-365760">
              <a:buFont typeface="Courier New"/>
              <a:buChar char="o"/>
              <a:defRPr sz="2400" baseline="0"/>
            </a:lvl4pPr>
            <a:lvl5pPr marL="731520" indent="-365760">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301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3556000" y="296659"/>
            <a:ext cx="5120640" cy="723900"/>
          </a:xfrm>
          <a:prstGeom prst="rect">
            <a:avLst/>
          </a:prstGeom>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9846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2324C774-104F-47EC-8418-91F4A350558F}" type="datetime1">
              <a:rPr lang="en-US"/>
              <a:pPr>
                <a:defRPr/>
              </a:pPr>
              <a:t>1/30/2023</a:t>
            </a:fld>
            <a:endParaRPr lang="en-US"/>
          </a:p>
        </p:txBody>
      </p:sp>
      <p:sp>
        <p:nvSpPr>
          <p:cNvPr id="5"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6"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2F66BDC0-5CAF-425C-9FED-7D38FA02ECDC}" type="slidenum">
              <a:rPr lang="en-US" altLang="en-US"/>
              <a:pPr>
                <a:defRPr/>
              </a:pPr>
              <a:t>‹#›</a:t>
            </a:fld>
            <a:endParaRPr lang="en-US" altLang="en-US"/>
          </a:p>
        </p:txBody>
      </p:sp>
    </p:spTree>
    <p:extLst>
      <p:ext uri="{BB962C8B-B14F-4D97-AF65-F5344CB8AC3E}">
        <p14:creationId xmlns:p14="http://schemas.microsoft.com/office/powerpoint/2010/main" val="106414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8344DCC-50C7-4C9E-A422-8606A8167244}"/>
              </a:ext>
            </a:extLst>
          </p:cNvPr>
          <p:cNvSpPr>
            <a:spLocks noGrp="1"/>
          </p:cNvSpPr>
          <p:nvPr>
            <p:ph type="dt" sz="half" idx="10"/>
          </p:nvPr>
        </p:nvSpPr>
        <p:spPr/>
        <p:txBody>
          <a:bodyPr/>
          <a:lstStyle>
            <a:lvl1pPr>
              <a:defRPr smtClean="0"/>
            </a:lvl1pPr>
          </a:lstStyle>
          <a:p>
            <a:pPr>
              <a:defRPr/>
            </a:pPr>
            <a:fld id="{D4ED1270-E82E-42F3-A5CA-D4B7A6583C62}" type="datetime1">
              <a:rPr lang="en-US"/>
              <a:pPr>
                <a:defRPr/>
              </a:pPr>
              <a:t>1/30/2023</a:t>
            </a:fld>
            <a:endParaRPr lang="en-US"/>
          </a:p>
        </p:txBody>
      </p:sp>
      <p:sp>
        <p:nvSpPr>
          <p:cNvPr id="5" name="Footer Placeholder 4">
            <a:extLst>
              <a:ext uri="{FF2B5EF4-FFF2-40B4-BE49-F238E27FC236}">
                <a16:creationId xmlns:a16="http://schemas.microsoft.com/office/drawing/2014/main" id="{052FDC5E-A3B1-4551-9DB9-719F282451F4}"/>
              </a:ext>
            </a:extLst>
          </p:cNvPr>
          <p:cNvSpPr>
            <a:spLocks noGrp="1"/>
          </p:cNvSpPr>
          <p:nvPr>
            <p:ph type="ftr" sz="quarter" idx="11"/>
          </p:nvPr>
        </p:nvSpPr>
        <p:spPr/>
        <p:txBody>
          <a:bodyPr/>
          <a:lstStyle>
            <a:lvl1pPr>
              <a:defRPr/>
            </a:lvl1pPr>
          </a:lstStyle>
          <a:p>
            <a:pPr>
              <a:defRPr/>
            </a:pPr>
            <a:r>
              <a:rPr lang="en-US"/>
              <a:t>Reviewed 1-2023</a:t>
            </a:r>
          </a:p>
        </p:txBody>
      </p:sp>
      <p:sp>
        <p:nvSpPr>
          <p:cNvPr id="6" name="Slide Number Placeholder 5">
            <a:extLst>
              <a:ext uri="{FF2B5EF4-FFF2-40B4-BE49-F238E27FC236}">
                <a16:creationId xmlns:a16="http://schemas.microsoft.com/office/drawing/2014/main" id="{C361317E-233E-4F30-9D03-44E5D1E2865F}"/>
              </a:ext>
            </a:extLst>
          </p:cNvPr>
          <p:cNvSpPr>
            <a:spLocks noGrp="1"/>
          </p:cNvSpPr>
          <p:nvPr>
            <p:ph type="sldNum" sz="quarter" idx="12"/>
          </p:nvPr>
        </p:nvSpPr>
        <p:spPr/>
        <p:txBody>
          <a:bodyPr/>
          <a:lstStyle>
            <a:lvl1pPr>
              <a:defRPr/>
            </a:lvl1pPr>
          </a:lstStyle>
          <a:p>
            <a:pPr>
              <a:defRPr/>
            </a:pPr>
            <a:fld id="{0E890C87-8E90-4775-A7C1-D6AA2B4685E8}" type="slidenum">
              <a:rPr lang="en-US" altLang="en-US"/>
              <a:pPr>
                <a:defRPr/>
              </a:pPr>
              <a:t>‹#›</a:t>
            </a:fld>
            <a:endParaRPr lang="en-US" altLang="en-US"/>
          </a:p>
        </p:txBody>
      </p:sp>
    </p:spTree>
    <p:extLst>
      <p:ext uri="{BB962C8B-B14F-4D97-AF65-F5344CB8AC3E}">
        <p14:creationId xmlns:p14="http://schemas.microsoft.com/office/powerpoint/2010/main" val="8143014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E528D07F-0181-4961-9775-CD8337683475}" type="datetime1">
              <a:rPr lang="en-US"/>
              <a:pPr>
                <a:defRPr/>
              </a:pPr>
              <a:t>1/30/2023</a:t>
            </a:fld>
            <a:endParaRPr lang="en-US"/>
          </a:p>
        </p:txBody>
      </p:sp>
      <p:sp>
        <p:nvSpPr>
          <p:cNvPr id="6"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7"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F3A9A15C-ACBB-4B87-AE7C-F0310DA21F0D}" type="slidenum">
              <a:rPr lang="en-US" altLang="en-US"/>
              <a:pPr>
                <a:defRPr/>
              </a:pPr>
              <a:t>‹#›</a:t>
            </a:fld>
            <a:endParaRPr lang="en-US" altLang="en-US"/>
          </a:p>
        </p:txBody>
      </p:sp>
    </p:spTree>
    <p:extLst>
      <p:ext uri="{BB962C8B-B14F-4D97-AF65-F5344CB8AC3E}">
        <p14:creationId xmlns:p14="http://schemas.microsoft.com/office/powerpoint/2010/main" val="91578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DF0A0C87-0990-4A26-AA0A-2C4A78625973}" type="datetime1">
              <a:rPr lang="en-US"/>
              <a:pPr>
                <a:defRPr/>
              </a:pPr>
              <a:t>1/30/2023</a:t>
            </a:fld>
            <a:endParaRPr lang="en-US"/>
          </a:p>
        </p:txBody>
      </p:sp>
      <p:sp>
        <p:nvSpPr>
          <p:cNvPr id="8"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9"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9F47797D-B292-4C4A-8DA7-0635EE5DE7FD}" type="slidenum">
              <a:rPr lang="en-US" altLang="en-US"/>
              <a:pPr>
                <a:defRPr/>
              </a:pPr>
              <a:t>‹#›</a:t>
            </a:fld>
            <a:endParaRPr lang="en-US" altLang="en-US"/>
          </a:p>
        </p:txBody>
      </p:sp>
    </p:spTree>
    <p:extLst>
      <p:ext uri="{BB962C8B-B14F-4D97-AF65-F5344CB8AC3E}">
        <p14:creationId xmlns:p14="http://schemas.microsoft.com/office/powerpoint/2010/main" val="272016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B56BF8EF-85B8-4BA9-894F-766F6C9630C4}" type="datetime1">
              <a:rPr lang="en-US"/>
              <a:pPr>
                <a:defRPr/>
              </a:pPr>
              <a:t>1/30/2023</a:t>
            </a:fld>
            <a:endParaRPr lang="en-US"/>
          </a:p>
        </p:txBody>
      </p:sp>
      <p:sp>
        <p:nvSpPr>
          <p:cNvPr id="4"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5"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B4A17111-0F1B-4451-9012-BB453C7FD22D}" type="slidenum">
              <a:rPr lang="en-US" altLang="en-US"/>
              <a:pPr>
                <a:defRPr/>
              </a:pPr>
              <a:t>‹#›</a:t>
            </a:fld>
            <a:endParaRPr lang="en-US" altLang="en-US"/>
          </a:p>
        </p:txBody>
      </p:sp>
    </p:spTree>
    <p:extLst>
      <p:ext uri="{BB962C8B-B14F-4D97-AF65-F5344CB8AC3E}">
        <p14:creationId xmlns:p14="http://schemas.microsoft.com/office/powerpoint/2010/main" val="364666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F5808512-0A1C-46FF-8024-E2C2450996D5}" type="datetime1">
              <a:rPr lang="en-US"/>
              <a:pPr>
                <a:defRPr/>
              </a:pPr>
              <a:t>1/30/2023</a:t>
            </a:fld>
            <a:endParaRPr lang="en-US"/>
          </a:p>
        </p:txBody>
      </p:sp>
      <p:sp>
        <p:nvSpPr>
          <p:cNvPr id="3"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4"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2D3972F0-47B9-45E3-B15E-A7623F0A4D50}" type="slidenum">
              <a:rPr lang="en-US" altLang="en-US"/>
              <a:pPr>
                <a:defRPr/>
              </a:pPr>
              <a:t>‹#›</a:t>
            </a:fld>
            <a:endParaRPr lang="en-US" altLang="en-US"/>
          </a:p>
        </p:txBody>
      </p:sp>
    </p:spTree>
    <p:extLst>
      <p:ext uri="{BB962C8B-B14F-4D97-AF65-F5344CB8AC3E}">
        <p14:creationId xmlns:p14="http://schemas.microsoft.com/office/powerpoint/2010/main" val="99300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DBC54AAA-9F5F-4900-B172-F140A28D04D2}" type="datetime1">
              <a:rPr lang="en-US"/>
              <a:pPr>
                <a:defRPr/>
              </a:pPr>
              <a:t>1/30/2023</a:t>
            </a:fld>
            <a:endParaRPr lang="en-US"/>
          </a:p>
        </p:txBody>
      </p:sp>
      <p:sp>
        <p:nvSpPr>
          <p:cNvPr id="6"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7"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DB32A4B3-362E-4B03-B2C4-C5916B2DD97C}" type="slidenum">
              <a:rPr lang="en-US" altLang="en-US"/>
              <a:pPr>
                <a:defRPr/>
              </a:pPr>
              <a:t>‹#›</a:t>
            </a:fld>
            <a:endParaRPr lang="en-US" altLang="en-US"/>
          </a:p>
        </p:txBody>
      </p:sp>
    </p:spTree>
    <p:extLst>
      <p:ext uri="{BB962C8B-B14F-4D97-AF65-F5344CB8AC3E}">
        <p14:creationId xmlns:p14="http://schemas.microsoft.com/office/powerpoint/2010/main" val="100897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637FD574-E206-4927-9775-80901A594560}"/>
              </a:ext>
            </a:extLst>
          </p:cNvPr>
          <p:cNvSpPr>
            <a:spLocks noGrp="1"/>
          </p:cNvSpPr>
          <p:nvPr>
            <p:ph type="dt" sz="half" idx="10"/>
          </p:nvPr>
        </p:nvSpPr>
        <p:spPr/>
        <p:txBody>
          <a:bodyPr/>
          <a:lstStyle>
            <a:lvl1pPr>
              <a:defRPr/>
            </a:lvl1pPr>
          </a:lstStyle>
          <a:p>
            <a:pPr>
              <a:defRPr/>
            </a:pPr>
            <a:fld id="{59923150-86A0-4B9A-8739-FC16FCF63540}" type="datetime1">
              <a:rPr lang="en-US"/>
              <a:pPr>
                <a:defRPr/>
              </a:pPr>
              <a:t>1/30/2023</a:t>
            </a:fld>
            <a:endParaRPr lang="en-US"/>
          </a:p>
        </p:txBody>
      </p:sp>
      <p:sp>
        <p:nvSpPr>
          <p:cNvPr id="6" name="Footer Placeholder 2">
            <a:extLst>
              <a:ext uri="{FF2B5EF4-FFF2-40B4-BE49-F238E27FC236}">
                <a16:creationId xmlns:a16="http://schemas.microsoft.com/office/drawing/2014/main" id="{90F7D3D4-5507-4364-B841-EA018A591008}"/>
              </a:ext>
            </a:extLst>
          </p:cNvPr>
          <p:cNvSpPr>
            <a:spLocks noGrp="1"/>
          </p:cNvSpPr>
          <p:nvPr>
            <p:ph type="ftr" sz="quarter" idx="11"/>
          </p:nvPr>
        </p:nvSpPr>
        <p:spPr/>
        <p:txBody>
          <a:bodyPr/>
          <a:lstStyle>
            <a:lvl1pPr>
              <a:defRPr/>
            </a:lvl1pPr>
          </a:lstStyle>
          <a:p>
            <a:pPr>
              <a:defRPr/>
            </a:pPr>
            <a:r>
              <a:rPr lang="en-US"/>
              <a:t>Reviewed 1-2023</a:t>
            </a:r>
          </a:p>
        </p:txBody>
      </p:sp>
      <p:sp>
        <p:nvSpPr>
          <p:cNvPr id="7" name="Slide Number Placeholder 22">
            <a:extLst>
              <a:ext uri="{FF2B5EF4-FFF2-40B4-BE49-F238E27FC236}">
                <a16:creationId xmlns:a16="http://schemas.microsoft.com/office/drawing/2014/main" id="{5BE213A1-54BB-41DD-9A24-4326D4EBE9BF}"/>
              </a:ext>
            </a:extLst>
          </p:cNvPr>
          <p:cNvSpPr>
            <a:spLocks noGrp="1"/>
          </p:cNvSpPr>
          <p:nvPr>
            <p:ph type="sldNum" sz="quarter" idx="12"/>
          </p:nvPr>
        </p:nvSpPr>
        <p:spPr/>
        <p:txBody>
          <a:bodyPr/>
          <a:lstStyle>
            <a:lvl1pPr>
              <a:defRPr/>
            </a:lvl1pPr>
          </a:lstStyle>
          <a:p>
            <a:pPr>
              <a:defRPr/>
            </a:pPr>
            <a:fld id="{6524CE3B-8086-4147-940C-A53F483665D9}" type="slidenum">
              <a:rPr lang="en-US" altLang="en-US"/>
              <a:pPr>
                <a:defRPr/>
              </a:pPr>
              <a:t>‹#›</a:t>
            </a:fld>
            <a:endParaRPr lang="en-US" altLang="en-US"/>
          </a:p>
        </p:txBody>
      </p:sp>
    </p:spTree>
    <p:extLst>
      <p:ext uri="{BB962C8B-B14F-4D97-AF65-F5344CB8AC3E}">
        <p14:creationId xmlns:p14="http://schemas.microsoft.com/office/powerpoint/2010/main" val="154905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A8AC019C-B72B-4675-8142-9FCE35C85D3E}"/>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a:extLst>
              <a:ext uri="{FF2B5EF4-FFF2-40B4-BE49-F238E27FC236}">
                <a16:creationId xmlns:a16="http://schemas.microsoft.com/office/drawing/2014/main" id="{637FD574-E206-4927-9775-80901A594560}"/>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24E82C15-6B03-4CD5-AF02-4896A59DB418}" type="datetime1">
              <a:rPr lang="en-US"/>
              <a:pPr>
                <a:defRPr/>
              </a:pPr>
              <a:t>1/30/2023</a:t>
            </a:fld>
            <a:endParaRPr lang="en-US"/>
          </a:p>
        </p:txBody>
      </p:sp>
      <p:sp>
        <p:nvSpPr>
          <p:cNvPr id="3" name="Footer Placeholder 2">
            <a:extLst>
              <a:ext uri="{FF2B5EF4-FFF2-40B4-BE49-F238E27FC236}">
                <a16:creationId xmlns:a16="http://schemas.microsoft.com/office/drawing/2014/main" id="{90F7D3D4-5507-4364-B841-EA018A591008}"/>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r>
              <a:rPr lang="en-US"/>
              <a:t>Reviewed 1-2023</a:t>
            </a:r>
          </a:p>
        </p:txBody>
      </p:sp>
      <p:sp>
        <p:nvSpPr>
          <p:cNvPr id="23" name="Slide Number Placeholder 22">
            <a:extLst>
              <a:ext uri="{FF2B5EF4-FFF2-40B4-BE49-F238E27FC236}">
                <a16:creationId xmlns:a16="http://schemas.microsoft.com/office/drawing/2014/main" id="{5BE213A1-54BB-41DD-9A24-4326D4EBE9BF}"/>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latin typeface="Book Antiqua" panose="02040602050305030304" pitchFamily="18" charset="0"/>
              </a:defRPr>
            </a:lvl1pPr>
          </a:lstStyle>
          <a:p>
            <a:pPr>
              <a:defRPr/>
            </a:pPr>
            <a:fld id="{CC9E530B-5598-4C48-A59D-389F7097DF2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084" r:id="rId1"/>
    <p:sldLayoutId id="2147484085" r:id="rId2"/>
    <p:sldLayoutId id="2147484094"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5" r:id="rId12"/>
    <p:sldLayoutId id="2147484096" r:id="rId13"/>
    <p:sldLayoutId id="2147484097" r:id="rId14"/>
  </p:sldLayoutIdLst>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jama.ama-assn.org/search?author1=John+J.+Bergan&amp;sortspec=date&amp;submit=Submit" TargetMode="External"/><Relationship Id="rId2" Type="http://schemas.openxmlformats.org/officeDocument/2006/relationships/hyperlink" Target="http://jama.ama-assn.org/search?author1=Warner+P.+Bundens&amp;sortspec=date&amp;submit=Submit" TargetMode="External"/><Relationship Id="rId1" Type="http://schemas.openxmlformats.org/officeDocument/2006/relationships/slideLayout" Target="../slideLayouts/slideLayout2.xml"/><Relationship Id="rId6" Type="http://schemas.openxmlformats.org/officeDocument/2006/relationships/hyperlink" Target="http://jama.ama-assn.org/search?author1=Margaret+Drehobl&amp;sortspec=date&amp;submit=Submit" TargetMode="External"/><Relationship Id="rId5" Type="http://schemas.openxmlformats.org/officeDocument/2006/relationships/hyperlink" Target="http://jama.ama-assn.org/search?author1=Jay+Murray&amp;sortspec=date&amp;submit=Submit" TargetMode="External"/><Relationship Id="rId4" Type="http://schemas.openxmlformats.org/officeDocument/2006/relationships/hyperlink" Target="http://jama.ama-assn.org/search?author1=Nicholas+A.+Halasz&amp;sortspec=date&amp;submit=Subm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jama.ama-assn.org/search?author1=John+J.+Bergan&amp;sortspec=date&amp;submit=Submit" TargetMode="External"/><Relationship Id="rId2" Type="http://schemas.openxmlformats.org/officeDocument/2006/relationships/hyperlink" Target="http://jama.ama-assn.org/search?author1=Warner+P.+Bundens&amp;sortspec=date&amp;submit=Submit" TargetMode="External"/><Relationship Id="rId1" Type="http://schemas.openxmlformats.org/officeDocument/2006/relationships/slideLayout" Target="../slideLayouts/slideLayout2.xml"/><Relationship Id="rId6" Type="http://schemas.openxmlformats.org/officeDocument/2006/relationships/hyperlink" Target="http://jama.ama-assn.org/search?author1=Margaret+Drehobl&amp;sortspec=date&amp;submit=Submit" TargetMode="External"/><Relationship Id="rId5" Type="http://schemas.openxmlformats.org/officeDocument/2006/relationships/hyperlink" Target="http://jama.ama-assn.org/search?author1=Jay+Murray&amp;sortspec=date&amp;submit=Submit" TargetMode="External"/><Relationship Id="rId4" Type="http://schemas.openxmlformats.org/officeDocument/2006/relationships/hyperlink" Target="http://jama.ama-assn.org/search?author1=Nicholas+A.+Halasz&amp;sortspec=date&amp;submit=Submi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Virchow's_triad" TargetMode="Externa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Virchow's_triad" TargetMode="Externa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839913"/>
            <a:ext cx="751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304800" y="53340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buClrTx/>
              <a:buSzTx/>
              <a:buFontTx/>
              <a:buNone/>
            </a:pPr>
            <a:r>
              <a:rPr lang="en-US" altLang="en-US" sz="2200"/>
              <a:t>Approximately </a:t>
            </a:r>
            <a:r>
              <a:rPr lang="en-US" altLang="en-US" sz="2500">
                <a:solidFill>
                  <a:srgbClr val="FFFF00"/>
                </a:solidFill>
              </a:rPr>
              <a:t>900,000</a:t>
            </a:r>
            <a:r>
              <a:rPr lang="en-US" altLang="en-US" sz="2200"/>
              <a:t> new cases diagnosed in the U.S. each year. </a:t>
            </a:r>
          </a:p>
          <a:p>
            <a:pPr eaLnBrk="1" hangingPunct="1">
              <a:buClrTx/>
              <a:buSzTx/>
              <a:buFontTx/>
              <a:buNone/>
            </a:pPr>
            <a:r>
              <a:rPr lang="en-US" altLang="en-US" sz="2200"/>
              <a:t>                                         </a:t>
            </a:r>
          </a:p>
        </p:txBody>
      </p:sp>
      <p:sp>
        <p:nvSpPr>
          <p:cNvPr id="7172" name="Rectangle 4"/>
          <p:cNvSpPr>
            <a:spLocks noChangeArrowheads="1"/>
          </p:cNvSpPr>
          <p:nvPr/>
        </p:nvSpPr>
        <p:spPr bwMode="auto">
          <a:xfrm>
            <a:off x="762000" y="1066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buClrTx/>
              <a:buSzTx/>
              <a:buFontTx/>
              <a:buNone/>
            </a:pPr>
            <a:r>
              <a:rPr lang="en-US" altLang="en-US" sz="2400"/>
              <a:t>Thrombus formation in Deep Veins of legs or thighs            or Deep Veins of the Upper Extremities</a:t>
            </a:r>
          </a:p>
        </p:txBody>
      </p:sp>
      <p:sp>
        <p:nvSpPr>
          <p:cNvPr id="126981" name="Rectangle 5">
            <a:extLst>
              <a:ext uri="{FF2B5EF4-FFF2-40B4-BE49-F238E27FC236}">
                <a16:creationId xmlns:a16="http://schemas.microsoft.com/office/drawing/2014/main" id="{4A138DC5-4B01-4392-A705-FED035A9E7AE}"/>
              </a:ext>
            </a:extLst>
          </p:cNvPr>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dirty="0">
                <a:solidFill>
                  <a:srgbClr val="C00000"/>
                </a:solidFill>
                <a:highlight>
                  <a:srgbClr val="C0C0C0"/>
                </a:highlight>
              </a:rPr>
              <a:t>Deep Vein Thrombosis</a:t>
            </a:r>
          </a:p>
        </p:txBody>
      </p:sp>
      <p:sp>
        <p:nvSpPr>
          <p:cNvPr id="2" name="TextBox 1"/>
          <p:cNvSpPr txBox="1">
            <a:spLocks noChangeArrowheads="1"/>
          </p:cNvSpPr>
          <p:nvPr/>
        </p:nvSpPr>
        <p:spPr bwMode="auto">
          <a:xfrm>
            <a:off x="1066800" y="2590800"/>
            <a:ext cx="6611938"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800" b="1" i="1">
                <a:solidFill>
                  <a:schemeClr val="bg1"/>
                </a:solidFill>
                <a:latin typeface="Arial" panose="020B0604020202020204" pitchFamily="34" charset="0"/>
              </a:rPr>
              <a:t>Lower </a:t>
            </a:r>
            <a:r>
              <a:rPr lang="en-US" altLang="en-US" sz="1800">
                <a:solidFill>
                  <a:schemeClr val="bg1"/>
                </a:solidFill>
                <a:latin typeface="Arial" panose="020B0604020202020204" pitchFamily="34" charset="0"/>
              </a:rPr>
              <a:t>–tibial, soleal/gastrocnemius, peroneal,               popliteal, femoral vein, deep femoral vein, common femoral vein, iliac veins, IVC.</a:t>
            </a:r>
          </a:p>
        </p:txBody>
      </p:sp>
      <p:sp>
        <p:nvSpPr>
          <p:cNvPr id="9" name="TextBox 8"/>
          <p:cNvSpPr txBox="1">
            <a:spLocks noChangeArrowheads="1"/>
          </p:cNvSpPr>
          <p:nvPr/>
        </p:nvSpPr>
        <p:spPr bwMode="auto">
          <a:xfrm rot="10800000" flipV="1">
            <a:off x="914400" y="4343400"/>
            <a:ext cx="65532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800" b="1" i="1">
                <a:solidFill>
                  <a:schemeClr val="bg1"/>
                </a:solidFill>
                <a:latin typeface="Arial" panose="020B0604020202020204" pitchFamily="34" charset="0"/>
              </a:rPr>
              <a:t>Upper</a:t>
            </a:r>
            <a:r>
              <a:rPr lang="en-US" altLang="en-US" sz="1800">
                <a:solidFill>
                  <a:schemeClr val="bg1"/>
                </a:solidFill>
                <a:latin typeface="Arial" panose="020B0604020202020204" pitchFamily="34" charset="0"/>
              </a:rPr>
              <a:t>-SVC, IJ, Subclavian, Axillary, Brachial, Radial, Ulnar</a:t>
            </a:r>
          </a:p>
        </p:txBody>
      </p:sp>
      <p:sp>
        <p:nvSpPr>
          <p:cNvPr id="3" name="Footer Placeholder 2">
            <a:extLst>
              <a:ext uri="{FF2B5EF4-FFF2-40B4-BE49-F238E27FC236}">
                <a16:creationId xmlns:a16="http://schemas.microsoft.com/office/drawing/2014/main" id="{4289D6D4-CF44-40A8-8A6D-0345FC5F9271}"/>
              </a:ext>
            </a:extLst>
          </p:cNvPr>
          <p:cNvSpPr>
            <a:spLocks noGrp="1"/>
          </p:cNvSpPr>
          <p:nvPr>
            <p:ph type="ftr" sz="quarter" idx="11"/>
          </p:nvPr>
        </p:nvSpPr>
        <p:spPr/>
        <p:txBody>
          <a:bodyPr/>
          <a:lstStyle/>
          <a:p>
            <a:pPr>
              <a:defRPr/>
            </a:pPr>
            <a:r>
              <a:rPr lang="en-US" sz="1000" dirty="0"/>
              <a:t>Reviewed 1-2023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A4BA57E-8EA5-455B-9774-6DB7EFEBA31E}"/>
              </a:ext>
            </a:extLst>
          </p:cNvPr>
          <p:cNvSpPr>
            <a:spLocks noGrp="1" noChangeArrowheads="1"/>
          </p:cNvSpPr>
          <p:nvPr>
            <p:ph type="title"/>
          </p:nvPr>
        </p:nvSpPr>
        <p:spPr>
          <a:xfrm>
            <a:off x="304800" y="228600"/>
            <a:ext cx="8229600" cy="1143000"/>
          </a:xfrm>
        </p:spPr>
        <p:txBody>
          <a:bodyPr/>
          <a:lstStyle/>
          <a:p>
            <a:pPr eaLnBrk="1" fontAlgn="auto" hangingPunct="1">
              <a:spcAft>
                <a:spcPts val="0"/>
              </a:spcAft>
              <a:defRPr/>
            </a:pPr>
            <a:r>
              <a:rPr lang="en-US" dirty="0">
                <a:solidFill>
                  <a:srgbClr val="C00000"/>
                </a:solidFill>
                <a:highlight>
                  <a:srgbClr val="C0C0C0"/>
                </a:highlight>
              </a:rPr>
              <a:t>VTE: Signs &amp; Symptoms</a:t>
            </a:r>
          </a:p>
        </p:txBody>
      </p:sp>
      <p:sp>
        <p:nvSpPr>
          <p:cNvPr id="24579" name="Rectangle 3"/>
          <p:cNvSpPr>
            <a:spLocks noGrp="1"/>
          </p:cNvSpPr>
          <p:nvPr>
            <p:ph sz="half" idx="1"/>
          </p:nvPr>
        </p:nvSpPr>
        <p:spPr>
          <a:xfrm>
            <a:off x="1524000" y="1295400"/>
            <a:ext cx="4191000" cy="5562600"/>
          </a:xfrm>
        </p:spPr>
        <p:txBody>
          <a:bodyPr/>
          <a:lstStyle/>
          <a:p>
            <a:pPr eaLnBrk="1" hangingPunct="1">
              <a:lnSpc>
                <a:spcPct val="90000"/>
              </a:lnSpc>
            </a:pPr>
            <a:r>
              <a:rPr lang="en-US" altLang="en-US" sz="2800" smtClean="0">
                <a:solidFill>
                  <a:schemeClr val="bg1"/>
                </a:solidFill>
              </a:rPr>
              <a:t>DVT</a:t>
            </a:r>
          </a:p>
          <a:p>
            <a:pPr lvl="1" eaLnBrk="1" hangingPunct="1">
              <a:lnSpc>
                <a:spcPct val="90000"/>
              </a:lnSpc>
            </a:pPr>
            <a:r>
              <a:rPr lang="en-US" altLang="en-US" smtClean="0">
                <a:solidFill>
                  <a:schemeClr val="bg1"/>
                </a:solidFill>
              </a:rPr>
              <a:t>Asymptomatic</a:t>
            </a:r>
          </a:p>
          <a:p>
            <a:pPr lvl="1" eaLnBrk="1" hangingPunct="1">
              <a:lnSpc>
                <a:spcPct val="90000"/>
              </a:lnSpc>
            </a:pPr>
            <a:r>
              <a:rPr lang="en-US" altLang="en-US" smtClean="0">
                <a:solidFill>
                  <a:schemeClr val="bg1"/>
                </a:solidFill>
              </a:rPr>
              <a:t>Pain/tenderness</a:t>
            </a:r>
          </a:p>
          <a:p>
            <a:pPr lvl="1" eaLnBrk="1" hangingPunct="1">
              <a:lnSpc>
                <a:spcPct val="90000"/>
              </a:lnSpc>
            </a:pPr>
            <a:r>
              <a:rPr lang="en-US" altLang="en-US" smtClean="0">
                <a:solidFill>
                  <a:schemeClr val="bg1"/>
                </a:solidFill>
              </a:rPr>
              <a:t>Erythema</a:t>
            </a:r>
          </a:p>
          <a:p>
            <a:pPr lvl="1" eaLnBrk="1" hangingPunct="1">
              <a:lnSpc>
                <a:spcPct val="90000"/>
              </a:lnSpc>
            </a:pPr>
            <a:r>
              <a:rPr lang="en-US" altLang="en-US" smtClean="0">
                <a:solidFill>
                  <a:schemeClr val="bg1"/>
                </a:solidFill>
              </a:rPr>
              <a:t>Acute swelling </a:t>
            </a:r>
          </a:p>
          <a:p>
            <a:pPr lvl="1" eaLnBrk="1" hangingPunct="1">
              <a:lnSpc>
                <a:spcPct val="90000"/>
              </a:lnSpc>
            </a:pPr>
            <a:r>
              <a:rPr lang="en-US" altLang="en-US" smtClean="0">
                <a:solidFill>
                  <a:schemeClr val="bg1"/>
                </a:solidFill>
              </a:rPr>
              <a:t>Pallor- Phlegmasia 		             Alba</a:t>
            </a:r>
          </a:p>
          <a:p>
            <a:pPr lvl="1" eaLnBrk="1" hangingPunct="1">
              <a:lnSpc>
                <a:spcPct val="90000"/>
              </a:lnSpc>
            </a:pPr>
            <a:r>
              <a:rPr lang="en-US" altLang="en-US" smtClean="0">
                <a:solidFill>
                  <a:schemeClr val="bg1"/>
                </a:solidFill>
              </a:rPr>
              <a:t>Cyanosis- Phlegmasia                      	                 Cerulea</a:t>
            </a:r>
          </a:p>
          <a:p>
            <a:pPr lvl="1" eaLnBrk="1" hangingPunct="1">
              <a:lnSpc>
                <a:spcPct val="90000"/>
              </a:lnSpc>
            </a:pPr>
            <a:endParaRPr lang="en-US" altLang="en-US" smtClean="0">
              <a:solidFill>
                <a:schemeClr val="bg1"/>
              </a:solidFill>
            </a:endParaRPr>
          </a:p>
          <a:p>
            <a:pPr eaLnBrk="1" hangingPunct="1">
              <a:lnSpc>
                <a:spcPct val="90000"/>
              </a:lnSpc>
              <a:buFontTx/>
              <a:buNone/>
            </a:pPr>
            <a:endParaRPr lang="en-US" altLang="en-US" smtClean="0">
              <a:solidFill>
                <a:schemeClr val="bg1"/>
              </a:solidFill>
            </a:endParaRPr>
          </a:p>
        </p:txBody>
      </p:sp>
      <p:sp>
        <p:nvSpPr>
          <p:cNvPr id="24580" name="Rectangle 4"/>
          <p:cNvSpPr>
            <a:spLocks noGrp="1"/>
          </p:cNvSpPr>
          <p:nvPr>
            <p:ph sz="half" idx="2"/>
          </p:nvPr>
        </p:nvSpPr>
        <p:spPr>
          <a:xfrm>
            <a:off x="5638800" y="1219200"/>
            <a:ext cx="3505200" cy="5638800"/>
          </a:xfrm>
        </p:spPr>
        <p:txBody>
          <a:bodyPr/>
          <a:lstStyle/>
          <a:p>
            <a:pPr eaLnBrk="1" hangingPunct="1">
              <a:lnSpc>
                <a:spcPct val="90000"/>
              </a:lnSpc>
            </a:pPr>
            <a:r>
              <a:rPr lang="en-US" altLang="en-US" sz="2800" smtClean="0">
                <a:solidFill>
                  <a:schemeClr val="bg1"/>
                </a:solidFill>
              </a:rPr>
              <a:t>PE</a:t>
            </a:r>
          </a:p>
          <a:p>
            <a:pPr lvl="1" eaLnBrk="1" hangingPunct="1">
              <a:lnSpc>
                <a:spcPct val="90000"/>
              </a:lnSpc>
            </a:pPr>
            <a:r>
              <a:rPr lang="en-US" altLang="en-US" smtClean="0">
                <a:solidFill>
                  <a:schemeClr val="bg1"/>
                </a:solidFill>
              </a:rPr>
              <a:t>Dyspnea &amp; Tachypnea</a:t>
            </a:r>
          </a:p>
          <a:p>
            <a:pPr lvl="1" eaLnBrk="1" hangingPunct="1">
              <a:lnSpc>
                <a:spcPct val="90000"/>
              </a:lnSpc>
            </a:pPr>
            <a:r>
              <a:rPr lang="en-US" altLang="en-US" smtClean="0">
                <a:solidFill>
                  <a:schemeClr val="bg1"/>
                </a:solidFill>
              </a:rPr>
              <a:t>Syncope</a:t>
            </a:r>
          </a:p>
          <a:p>
            <a:pPr lvl="1" eaLnBrk="1" hangingPunct="1">
              <a:lnSpc>
                <a:spcPct val="90000"/>
              </a:lnSpc>
            </a:pPr>
            <a:r>
              <a:rPr lang="en-US" altLang="en-US" smtClean="0">
                <a:solidFill>
                  <a:schemeClr val="bg1"/>
                </a:solidFill>
              </a:rPr>
              <a:t>Diaphoresis</a:t>
            </a:r>
          </a:p>
          <a:p>
            <a:pPr lvl="1" eaLnBrk="1" hangingPunct="1">
              <a:lnSpc>
                <a:spcPct val="90000"/>
              </a:lnSpc>
            </a:pPr>
            <a:r>
              <a:rPr lang="en-US" altLang="en-US" smtClean="0">
                <a:solidFill>
                  <a:schemeClr val="bg1"/>
                </a:solidFill>
              </a:rPr>
              <a:t>Hemoptysis</a:t>
            </a:r>
          </a:p>
          <a:p>
            <a:pPr lvl="1" eaLnBrk="1" hangingPunct="1">
              <a:lnSpc>
                <a:spcPct val="90000"/>
              </a:lnSpc>
            </a:pPr>
            <a:r>
              <a:rPr lang="en-US" altLang="en-US" smtClean="0">
                <a:solidFill>
                  <a:schemeClr val="bg1"/>
                </a:solidFill>
              </a:rPr>
              <a:t>Low-grade fever</a:t>
            </a:r>
          </a:p>
          <a:p>
            <a:pPr lvl="1" eaLnBrk="1" hangingPunct="1">
              <a:lnSpc>
                <a:spcPct val="90000"/>
              </a:lnSpc>
            </a:pPr>
            <a:r>
              <a:rPr lang="en-US" altLang="en-US" smtClean="0">
                <a:solidFill>
                  <a:schemeClr val="bg1"/>
                </a:solidFill>
              </a:rPr>
              <a:t>Pleuritic CP</a:t>
            </a:r>
          </a:p>
          <a:p>
            <a:pPr lvl="1" eaLnBrk="1" hangingPunct="1">
              <a:lnSpc>
                <a:spcPct val="90000"/>
              </a:lnSpc>
            </a:pPr>
            <a:r>
              <a:rPr lang="en-US" altLang="en-US" smtClean="0">
                <a:solidFill>
                  <a:schemeClr val="bg1"/>
                </a:solidFill>
              </a:rPr>
              <a:t>Cough</a:t>
            </a:r>
          </a:p>
          <a:p>
            <a:pPr lvl="1" eaLnBrk="1" hangingPunct="1">
              <a:lnSpc>
                <a:spcPct val="90000"/>
              </a:lnSpc>
            </a:pPr>
            <a:r>
              <a:rPr lang="en-US" altLang="en-US" smtClean="0">
                <a:solidFill>
                  <a:schemeClr val="bg1"/>
                </a:solidFill>
              </a:rPr>
              <a:t>Hypotension</a:t>
            </a:r>
          </a:p>
          <a:p>
            <a:pPr lvl="1" eaLnBrk="1" hangingPunct="1">
              <a:lnSpc>
                <a:spcPct val="90000"/>
              </a:lnSpc>
            </a:pPr>
            <a:r>
              <a:rPr lang="en-US" altLang="en-US" smtClean="0">
                <a:solidFill>
                  <a:schemeClr val="bg1"/>
                </a:solidFill>
              </a:rPr>
              <a:t>CXR</a:t>
            </a:r>
          </a:p>
          <a:p>
            <a:pPr lvl="1" eaLnBrk="1" hangingPunct="1">
              <a:lnSpc>
                <a:spcPct val="90000"/>
              </a:lnSpc>
            </a:pPr>
            <a:r>
              <a:rPr lang="en-US" altLang="en-US" smtClean="0">
                <a:solidFill>
                  <a:schemeClr val="bg1"/>
                </a:solidFill>
              </a:rPr>
              <a:t>EKG</a:t>
            </a:r>
          </a:p>
          <a:p>
            <a:pPr lvl="1" eaLnBrk="1" hangingPunct="1">
              <a:lnSpc>
                <a:spcPct val="90000"/>
              </a:lnSpc>
            </a:pPr>
            <a:endParaRPr lang="en-US" altLang="en-US" smtClean="0">
              <a:solidFill>
                <a:schemeClr val="bg1"/>
              </a:solidFill>
            </a:endParaRPr>
          </a:p>
          <a:p>
            <a:pPr lvl="1" eaLnBrk="1" hangingPunct="1">
              <a:lnSpc>
                <a:spcPct val="90000"/>
              </a:lnSpc>
            </a:pPr>
            <a:endParaRPr lang="en-US" altLang="en-US" smtClean="0">
              <a:solidFill>
                <a:schemeClr val="bg1"/>
              </a:solidFill>
            </a:endParaRPr>
          </a:p>
        </p:txBody>
      </p:sp>
      <p:pic>
        <p:nvPicPr>
          <p:cNvPr id="24581" name="Picture 5" descr="Le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06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8695C8A8-D9B6-4FDD-93CC-DEB3218E9F8F}"/>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VTE: Diagnosis</a:t>
            </a:r>
          </a:p>
        </p:txBody>
      </p:sp>
      <p:sp>
        <p:nvSpPr>
          <p:cNvPr id="26627" name="Rectangle 3"/>
          <p:cNvSpPr>
            <a:spLocks noGrp="1"/>
          </p:cNvSpPr>
          <p:nvPr>
            <p:ph idx="1"/>
          </p:nvPr>
        </p:nvSpPr>
        <p:spPr/>
        <p:txBody>
          <a:bodyPr/>
          <a:lstStyle/>
          <a:p>
            <a:pPr eaLnBrk="1" hangingPunct="1"/>
            <a:r>
              <a:rPr lang="en-US" altLang="en-US" smtClean="0"/>
              <a:t>Venography – ex-gold standard</a:t>
            </a:r>
          </a:p>
          <a:p>
            <a:pPr eaLnBrk="1" hangingPunct="1"/>
            <a:r>
              <a:rPr lang="en-US" altLang="en-US" smtClean="0"/>
              <a:t>Duplex Ultrasound</a:t>
            </a:r>
          </a:p>
          <a:p>
            <a:pPr lvl="1" eaLnBrk="1" hangingPunct="1"/>
            <a:r>
              <a:rPr lang="en-US" altLang="en-US" smtClean="0"/>
              <a:t>Comfortable</a:t>
            </a:r>
          </a:p>
          <a:p>
            <a:pPr lvl="1" eaLnBrk="1" hangingPunct="1"/>
            <a:r>
              <a:rPr lang="en-US" altLang="en-US" smtClean="0"/>
              <a:t>Inexpensive</a:t>
            </a:r>
          </a:p>
          <a:p>
            <a:pPr lvl="1" eaLnBrk="1" hangingPunct="1"/>
            <a:r>
              <a:rPr lang="en-US" altLang="en-US" smtClean="0"/>
              <a:t>No risk</a:t>
            </a:r>
          </a:p>
          <a:p>
            <a:pPr lvl="1" eaLnBrk="1" hangingPunct="1"/>
            <a:r>
              <a:rPr lang="en-US" altLang="en-US" smtClean="0"/>
              <a:t>Good sensitivity and specificity for distal</a:t>
            </a:r>
          </a:p>
          <a:p>
            <a:pPr lvl="1" eaLnBrk="1" hangingPunct="1"/>
            <a:r>
              <a:rPr lang="en-US" altLang="en-US" smtClean="0"/>
              <a:t>Less sensitive for proximal DVT</a:t>
            </a:r>
          </a:p>
          <a:p>
            <a:pPr lvl="1" eaLnBrk="1" hangingPunct="1">
              <a:buFontTx/>
              <a:buNone/>
            </a:pPr>
            <a:endParaRPr lang="en-US" altLang="en-US" smtClean="0"/>
          </a:p>
        </p:txBody>
      </p:sp>
      <p:pic>
        <p:nvPicPr>
          <p:cNvPr id="26628" name="Picture 4" descr="MACDONALD,ANDREW"/>
          <p:cNvPicPr>
            <a:picLocks noChangeAspect="1" noChangeArrowheads="1"/>
          </p:cNvPicPr>
          <p:nvPr/>
        </p:nvPicPr>
        <p:blipFill>
          <a:blip r:embed="rId3">
            <a:extLst>
              <a:ext uri="{28A0092B-C50C-407E-A947-70E740481C1C}">
                <a14:useLocalDpi xmlns:a14="http://schemas.microsoft.com/office/drawing/2010/main" val="0"/>
              </a:ext>
            </a:extLst>
          </a:blip>
          <a:srcRect l="18076" t="7745" r="26530" b="28517"/>
          <a:stretch>
            <a:fillRect/>
          </a:stretch>
        </p:blipFill>
        <p:spPr bwMode="auto">
          <a:xfrm>
            <a:off x="6400800" y="4956175"/>
            <a:ext cx="27432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07E4-AF3A-4F78-B0FA-61EBB4028AAE}"/>
              </a:ext>
            </a:extLst>
          </p:cNvPr>
          <p:cNvSpPr>
            <a:spLocks noGrp="1"/>
          </p:cNvSpPr>
          <p:nvPr>
            <p:ph type="title"/>
          </p:nvPr>
        </p:nvSpPr>
        <p:spPr/>
        <p:txBody>
          <a:bodyPr/>
          <a:lstStyle/>
          <a:p>
            <a:pPr>
              <a:defRPr/>
            </a:pPr>
            <a:r>
              <a:rPr lang="en-US" dirty="0">
                <a:solidFill>
                  <a:srgbClr val="C00000"/>
                </a:solidFill>
                <a:highlight>
                  <a:srgbClr val="C0C0C0"/>
                </a:highlight>
              </a:rPr>
              <a:t>Arteries and Veins</a:t>
            </a:r>
          </a:p>
        </p:txBody>
      </p:sp>
      <p:pic>
        <p:nvPicPr>
          <p:cNvPr id="28675" name="Picture 3" descr="C:\Users\agaspari\AppData\Local\Microsoft\Windows\Temporary Internet Files\Content.IE5\YSPTGEIO\case210_fig01[1].jpg"/>
          <p:cNvPicPr>
            <a:picLocks noChangeAspect="1" noChangeArrowheads="1"/>
          </p:cNvPicPr>
          <p:nvPr/>
        </p:nvPicPr>
        <p:blipFill>
          <a:blip r:embed="rId2">
            <a:extLst>
              <a:ext uri="{28A0092B-C50C-407E-A947-70E740481C1C}">
                <a14:useLocalDpi xmlns:a14="http://schemas.microsoft.com/office/drawing/2010/main" val="0"/>
              </a:ext>
            </a:extLst>
          </a:blip>
          <a:srcRect l="66051" b="7788"/>
          <a:stretch>
            <a:fillRect/>
          </a:stretch>
        </p:blipFill>
        <p:spPr bwMode="auto">
          <a:xfrm>
            <a:off x="5334000" y="1371600"/>
            <a:ext cx="2959100"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04913"/>
            <a:ext cx="30480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F55CAD3C-FA18-4E9B-9FBC-D2D9E651F52C}"/>
              </a:ext>
            </a:extLst>
          </p:cNvPr>
          <p:cNvCxnSpPr>
            <a:cxnSpLocks/>
            <a:stCxn id="28675" idx="1"/>
          </p:cNvCxnSpPr>
          <p:nvPr/>
        </p:nvCxnSpPr>
        <p:spPr>
          <a:xfrm flipV="1">
            <a:off x="5334000" y="4038600"/>
            <a:ext cx="1219200" cy="79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8534-140A-4BA8-AF47-C0ED9003D4C7}"/>
              </a:ext>
            </a:extLst>
          </p:cNvPr>
          <p:cNvSpPr>
            <a:spLocks noGrp="1"/>
          </p:cNvSpPr>
          <p:nvPr>
            <p:ph type="title"/>
          </p:nvPr>
        </p:nvSpPr>
        <p:spPr/>
        <p:txBody>
          <a:bodyPr/>
          <a:lstStyle/>
          <a:p>
            <a:pPr>
              <a:defRPr/>
            </a:pPr>
            <a:r>
              <a:rPr lang="en-US" dirty="0">
                <a:solidFill>
                  <a:srgbClr val="C00000"/>
                </a:solidFill>
                <a:highlight>
                  <a:srgbClr val="C0C0C0"/>
                </a:highlight>
              </a:rPr>
              <a:t>Correct nomenclature</a:t>
            </a:r>
          </a:p>
        </p:txBody>
      </p:sp>
      <p:pic>
        <p:nvPicPr>
          <p:cNvPr id="29699" name="Picture 3" descr="C:\Users\agaspari\AppData\Local\Microsoft\Windows\Temporary Internet Files\Content.IE5\YSPTGEIO\case210_fig01[1].jpg"/>
          <p:cNvPicPr>
            <a:picLocks noChangeAspect="1" noChangeArrowheads="1"/>
          </p:cNvPicPr>
          <p:nvPr/>
        </p:nvPicPr>
        <p:blipFill>
          <a:blip r:embed="rId2">
            <a:extLst>
              <a:ext uri="{28A0092B-C50C-407E-A947-70E740481C1C}">
                <a14:useLocalDpi xmlns:a14="http://schemas.microsoft.com/office/drawing/2010/main" val="0"/>
              </a:ext>
            </a:extLst>
          </a:blip>
          <a:srcRect l="33417" r="33167" b="9555"/>
          <a:stretch>
            <a:fillRect/>
          </a:stretch>
        </p:blipFill>
        <p:spPr bwMode="auto">
          <a:xfrm>
            <a:off x="533400" y="1473200"/>
            <a:ext cx="28956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3870325" y="1371600"/>
            <a:ext cx="4524375"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000">
                <a:solidFill>
                  <a:schemeClr val="bg1"/>
                </a:solidFill>
                <a:latin typeface="Calibri" panose="020F0502020204030204" pitchFamily="34" charset="0"/>
              </a:rPr>
              <a:t>The term “superficial femoral vein “</a:t>
            </a:r>
          </a:p>
          <a:p>
            <a:pPr eaLnBrk="1" hangingPunct="1">
              <a:spcBef>
                <a:spcPct val="0"/>
              </a:spcBef>
              <a:buClrTx/>
              <a:buSzTx/>
              <a:buFontTx/>
              <a:buNone/>
            </a:pPr>
            <a:r>
              <a:rPr lang="en-US" altLang="en-US" sz="2000">
                <a:solidFill>
                  <a:schemeClr val="bg1"/>
                </a:solidFill>
                <a:latin typeface="Calibri" panose="020F0502020204030204" pitchFamily="34" charset="0"/>
              </a:rPr>
              <a:t>should never be used, because the femoral vein is in fact a </a:t>
            </a:r>
            <a:r>
              <a:rPr lang="en-US" altLang="en-US" sz="2000" b="1">
                <a:solidFill>
                  <a:schemeClr val="bg1"/>
                </a:solidFill>
                <a:latin typeface="Calibri" panose="020F0502020204030204" pitchFamily="34" charset="0"/>
              </a:rPr>
              <a:t>deep vein </a:t>
            </a:r>
            <a:r>
              <a:rPr lang="en-US" altLang="en-US" sz="2000">
                <a:solidFill>
                  <a:schemeClr val="bg1"/>
                </a:solidFill>
                <a:latin typeface="Calibri" panose="020F0502020204030204" pitchFamily="34" charset="0"/>
              </a:rPr>
              <a:t>and is not part of the superficial venous system. </a:t>
            </a:r>
            <a:endParaRPr lang="en-US" altLang="en-US" sz="2000">
              <a:solidFill>
                <a:schemeClr val="bg1"/>
              </a:solidFill>
              <a:latin typeface="Arial" panose="020B0604020202020204" pitchFamily="34" charset="0"/>
            </a:endParaRPr>
          </a:p>
        </p:txBody>
      </p:sp>
      <p:sp>
        <p:nvSpPr>
          <p:cNvPr id="6" name="TextBox 5"/>
          <p:cNvSpPr txBox="1">
            <a:spLocks noChangeArrowheads="1"/>
          </p:cNvSpPr>
          <p:nvPr/>
        </p:nvSpPr>
        <p:spPr bwMode="auto">
          <a:xfrm>
            <a:off x="3838575" y="3200400"/>
            <a:ext cx="4343400"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000">
                <a:solidFill>
                  <a:schemeClr val="bg1"/>
                </a:solidFill>
                <a:latin typeface="Calibri" panose="020F0502020204030204" pitchFamily="34" charset="0"/>
              </a:rPr>
              <a:t>Confusion arising from use of the inappropriate name has been responsible for many cases of clinical mismanagement and death</a:t>
            </a:r>
            <a:endParaRPr lang="en-US" altLang="en-US" sz="2000">
              <a:solidFill>
                <a:schemeClr val="bg1"/>
              </a:solidFill>
              <a:latin typeface="Arial" panose="020B0604020202020204" pitchFamily="34" charset="0"/>
            </a:endParaRPr>
          </a:p>
        </p:txBody>
      </p:sp>
      <p:sp>
        <p:nvSpPr>
          <p:cNvPr id="7" name="TextBox 6"/>
          <p:cNvSpPr txBox="1">
            <a:spLocks noChangeArrowheads="1"/>
          </p:cNvSpPr>
          <p:nvPr/>
        </p:nvSpPr>
        <p:spPr bwMode="auto">
          <a:xfrm>
            <a:off x="3876675" y="5356225"/>
            <a:ext cx="4343400" cy="101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000">
                <a:solidFill>
                  <a:schemeClr val="bg1"/>
                </a:solidFill>
                <a:latin typeface="Calibri" panose="020F0502020204030204" pitchFamily="34" charset="0"/>
              </a:rPr>
              <a:t>Management of “superficial femoral vein” thrombosis should be the same as any DVT</a:t>
            </a:r>
            <a:endParaRPr lang="en-US" altLang="en-US" sz="20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36F-E1F6-49FA-A8BD-4A86579ED2AB}"/>
              </a:ext>
            </a:extLst>
          </p:cNvPr>
          <p:cNvSpPr>
            <a:spLocks noGrp="1"/>
          </p:cNvSpPr>
          <p:nvPr>
            <p:ph type="title"/>
          </p:nvPr>
        </p:nvSpPr>
        <p:spPr>
          <a:xfrm>
            <a:off x="457200" y="381000"/>
            <a:ext cx="8229600" cy="1036638"/>
          </a:xfrm>
          <a:solidFill>
            <a:schemeClr val="tx1"/>
          </a:solidFill>
        </p:spPr>
        <p:txBody>
          <a:bodyPr>
            <a:noAutofit/>
          </a:bodyPr>
          <a:lstStyle/>
          <a:p>
            <a:pPr algn="l">
              <a:defRPr/>
            </a:pPr>
            <a:r>
              <a:rPr lang="en-US" sz="1200" dirty="0">
                <a:solidFill>
                  <a:schemeClr val="bg1"/>
                </a:solidFill>
                <a:effectLst/>
              </a:rPr>
              <a:t>The Superficial Femoral Vein A Potentially Lethal Misnomer </a:t>
            </a:r>
            <a:r>
              <a:rPr lang="en-US" sz="1200" dirty="0">
                <a:solidFill>
                  <a:schemeClr val="bg1"/>
                </a:solidFill>
                <a:effectLst/>
                <a:hlinkClick r:id="rId2" action="ppaction://hlinkfile"/>
              </a:rPr>
              <a:t>Warner P. </a:t>
            </a:r>
            <a:r>
              <a:rPr lang="en-US" sz="1200" dirty="0" err="1">
                <a:solidFill>
                  <a:schemeClr val="bg1"/>
                </a:solidFill>
                <a:effectLst/>
                <a:hlinkClick r:id="rId2" action="ppaction://hlinkfile"/>
              </a:rPr>
              <a:t>Bundens</a:t>
            </a:r>
            <a:r>
              <a:rPr lang="en-US" sz="1200" dirty="0">
                <a:solidFill>
                  <a:schemeClr val="bg1"/>
                </a:solidFill>
                <a:effectLst/>
              </a:rPr>
              <a:t>, MD; </a:t>
            </a:r>
            <a:br>
              <a:rPr lang="en-US" sz="1200" dirty="0">
                <a:solidFill>
                  <a:schemeClr val="bg1"/>
                </a:solidFill>
                <a:effectLst/>
              </a:rPr>
            </a:br>
            <a:r>
              <a:rPr lang="en-US" sz="1200" dirty="0">
                <a:solidFill>
                  <a:schemeClr val="bg1"/>
                </a:solidFill>
                <a:effectLst/>
                <a:hlinkClick r:id="rId3" action="ppaction://hlinkfile"/>
              </a:rPr>
              <a:t>John J. Bergan</a:t>
            </a:r>
            <a:r>
              <a:rPr lang="en-US" sz="1200" dirty="0">
                <a:solidFill>
                  <a:schemeClr val="bg1"/>
                </a:solidFill>
                <a:effectLst/>
              </a:rPr>
              <a:t>, MD; </a:t>
            </a:r>
            <a:r>
              <a:rPr lang="en-US" sz="1200" dirty="0">
                <a:solidFill>
                  <a:schemeClr val="bg1"/>
                </a:solidFill>
                <a:effectLst/>
                <a:hlinkClick r:id="rId4" action="ppaction://hlinkfile"/>
              </a:rPr>
              <a:t>Nicholas A. </a:t>
            </a:r>
            <a:r>
              <a:rPr lang="en-US" sz="1200" dirty="0" err="1">
                <a:solidFill>
                  <a:schemeClr val="bg1"/>
                </a:solidFill>
                <a:effectLst/>
                <a:hlinkClick r:id="rId4" action="ppaction://hlinkfile"/>
              </a:rPr>
              <a:t>Halasz</a:t>
            </a:r>
            <a:r>
              <a:rPr lang="en-US" sz="1200" dirty="0">
                <a:solidFill>
                  <a:schemeClr val="bg1"/>
                </a:solidFill>
                <a:effectLst/>
              </a:rPr>
              <a:t>, MD; </a:t>
            </a:r>
            <a:r>
              <a:rPr lang="en-US" sz="1200" dirty="0">
                <a:solidFill>
                  <a:schemeClr val="bg1"/>
                </a:solidFill>
                <a:effectLst/>
                <a:hlinkClick r:id="rId5" action="ppaction://hlinkfile"/>
              </a:rPr>
              <a:t>Jay Murray</a:t>
            </a:r>
            <a:r>
              <a:rPr lang="en-US" sz="1200" dirty="0">
                <a:solidFill>
                  <a:schemeClr val="bg1"/>
                </a:solidFill>
                <a:effectLst/>
              </a:rPr>
              <a:t>, MD; </a:t>
            </a:r>
            <a:r>
              <a:rPr lang="en-US" sz="1200" dirty="0">
                <a:solidFill>
                  <a:schemeClr val="bg1"/>
                </a:solidFill>
                <a:effectLst/>
                <a:hlinkClick r:id="rId6" action="ppaction://hlinkfile"/>
              </a:rPr>
              <a:t>Margaret </a:t>
            </a:r>
            <a:r>
              <a:rPr lang="en-US" sz="1200" dirty="0" err="1">
                <a:solidFill>
                  <a:schemeClr val="bg1"/>
                </a:solidFill>
                <a:effectLst/>
                <a:hlinkClick r:id="rId6" action="ppaction://hlinkfile"/>
              </a:rPr>
              <a:t>Drehobl</a:t>
            </a:r>
            <a:r>
              <a:rPr lang="en-US" sz="1200" dirty="0">
                <a:solidFill>
                  <a:schemeClr val="bg1"/>
                </a:solidFill>
                <a:effectLst/>
              </a:rPr>
              <a:t>, MD. </a:t>
            </a:r>
            <a:br>
              <a:rPr lang="en-US" sz="1200" dirty="0">
                <a:solidFill>
                  <a:schemeClr val="bg1"/>
                </a:solidFill>
                <a:effectLst/>
              </a:rPr>
            </a:br>
            <a:r>
              <a:rPr lang="en-US" sz="1200" i="1" dirty="0">
                <a:solidFill>
                  <a:schemeClr val="bg1"/>
                </a:solidFill>
                <a:effectLst/>
              </a:rPr>
              <a:t>JAMA</a:t>
            </a:r>
            <a:r>
              <a:rPr lang="en-US" sz="1200" dirty="0">
                <a:solidFill>
                  <a:schemeClr val="bg1"/>
                </a:solidFill>
                <a:effectLst/>
              </a:rPr>
              <a:t>. 1995;274:1296-1298</a:t>
            </a:r>
            <a:br>
              <a:rPr lang="en-US" sz="1200" dirty="0">
                <a:solidFill>
                  <a:schemeClr val="bg1"/>
                </a:solidFill>
                <a:effectLst/>
              </a:rPr>
            </a:br>
            <a:endParaRPr lang="en-US" sz="1200" dirty="0">
              <a:solidFill>
                <a:schemeClr val="bg1"/>
              </a:solidFill>
            </a:endParaRPr>
          </a:p>
        </p:txBody>
      </p:sp>
      <p:sp>
        <p:nvSpPr>
          <p:cNvPr id="29699" name="Content Placeholder 2">
            <a:extLst>
              <a:ext uri="{FF2B5EF4-FFF2-40B4-BE49-F238E27FC236}">
                <a16:creationId xmlns:a16="http://schemas.microsoft.com/office/drawing/2014/main" id="{59F3A4C0-0B76-437A-8E8C-D14E508FC53F}"/>
              </a:ext>
            </a:extLst>
          </p:cNvPr>
          <p:cNvSpPr>
            <a:spLocks noGrp="1"/>
          </p:cNvSpPr>
          <p:nvPr>
            <p:ph idx="1"/>
          </p:nvPr>
        </p:nvSpPr>
        <p:spPr/>
        <p:txBody>
          <a:bodyPr/>
          <a:lstStyle/>
          <a:p>
            <a:pPr>
              <a:defRPr/>
            </a:pPr>
            <a:r>
              <a:rPr lang="en-US" altLang="en-US" dirty="0"/>
              <a:t>A total of </a:t>
            </a:r>
            <a:r>
              <a:rPr lang="en-US" altLang="en-US" b="1" dirty="0">
                <a:solidFill>
                  <a:srgbClr val="FFC000"/>
                </a:solidFill>
              </a:rPr>
              <a:t>46 family practitioners </a:t>
            </a:r>
            <a:r>
              <a:rPr lang="en-US" altLang="en-US" dirty="0"/>
              <a:t>and general internists, </a:t>
            </a:r>
            <a:r>
              <a:rPr lang="en-US" altLang="en-US" b="1" dirty="0">
                <a:solidFill>
                  <a:srgbClr val="FFC000"/>
                </a:solidFill>
              </a:rPr>
              <a:t>95</a:t>
            </a:r>
            <a:r>
              <a:rPr lang="en-US" altLang="en-US" dirty="0"/>
              <a:t> </a:t>
            </a:r>
            <a:r>
              <a:rPr lang="en-US" altLang="en-US" b="1" dirty="0">
                <a:solidFill>
                  <a:srgbClr val="FFC000"/>
                </a:solidFill>
              </a:rPr>
              <a:t>anatomists</a:t>
            </a:r>
            <a:r>
              <a:rPr lang="en-US" altLang="en-US" dirty="0"/>
              <a:t>, and </a:t>
            </a:r>
            <a:r>
              <a:rPr lang="en-US" altLang="en-US" b="1" dirty="0">
                <a:solidFill>
                  <a:srgbClr val="FFC000"/>
                </a:solidFill>
              </a:rPr>
              <a:t>85 laboratory directors. </a:t>
            </a:r>
          </a:p>
          <a:p>
            <a:pPr>
              <a:defRPr/>
            </a:pPr>
            <a:r>
              <a:rPr lang="en-US" altLang="en-US" dirty="0"/>
              <a:t>Only </a:t>
            </a:r>
            <a:r>
              <a:rPr lang="en-US" altLang="en-US" b="1" dirty="0">
                <a:solidFill>
                  <a:srgbClr val="FFC000"/>
                </a:solidFill>
              </a:rPr>
              <a:t>24%</a:t>
            </a:r>
            <a:r>
              <a:rPr lang="en-US" altLang="en-US" dirty="0"/>
              <a:t> (11/46) of the respondents would have administered anticoagulants to the patient as described</a:t>
            </a:r>
          </a:p>
          <a:p>
            <a:pPr marL="136525" indent="0">
              <a:buFont typeface="Wingdings 2" panose="05020102010507070707" pitchFamily="18" charset="2"/>
              <a:buNone/>
              <a:defRPr/>
            </a:pPr>
            <a:endParaRPr lang="en-US" altLang="en-US" dirty="0"/>
          </a:p>
          <a:p>
            <a:pPr>
              <a:defRPr/>
            </a:pPr>
            <a:r>
              <a:rPr lang="en-US" altLang="en-US" dirty="0"/>
              <a:t>Big patient safety concern!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en-US" altLang="en-US" smtClean="0"/>
              <a:t>Only </a:t>
            </a:r>
            <a:r>
              <a:rPr lang="en-US" altLang="en-US" b="1" smtClean="0">
                <a:solidFill>
                  <a:srgbClr val="FFC000"/>
                </a:solidFill>
              </a:rPr>
              <a:t>3% (3/95) </a:t>
            </a:r>
            <a:r>
              <a:rPr lang="en-US" altLang="en-US" smtClean="0"/>
              <a:t>of anatomists felt the term "superficial femoral vein" was correct, </a:t>
            </a:r>
            <a:r>
              <a:rPr lang="en-US" altLang="en-US" b="1" smtClean="0">
                <a:solidFill>
                  <a:srgbClr val="FFC000"/>
                </a:solidFill>
              </a:rPr>
              <a:t>22%</a:t>
            </a:r>
            <a:r>
              <a:rPr lang="en-US" altLang="en-US" smtClean="0"/>
              <a:t> (21/95) felt it was an acceptable alternative, and only </a:t>
            </a:r>
            <a:r>
              <a:rPr lang="en-US" altLang="en-US" b="1" smtClean="0">
                <a:solidFill>
                  <a:srgbClr val="FFC000"/>
                </a:solidFill>
              </a:rPr>
              <a:t>7% </a:t>
            </a:r>
            <a:r>
              <a:rPr lang="en-US" altLang="en-US" smtClean="0"/>
              <a:t>(7/95) of anatomists felt the term was preferred for everyday use</a:t>
            </a:r>
          </a:p>
          <a:p>
            <a:endParaRPr lang="en-US" altLang="en-US" smtClean="0"/>
          </a:p>
          <a:p>
            <a:r>
              <a:rPr lang="en-US" altLang="en-US" smtClean="0"/>
              <a:t>The term "superficial femoral vein" is used by </a:t>
            </a:r>
            <a:r>
              <a:rPr lang="en-US" altLang="en-US" b="1" smtClean="0">
                <a:solidFill>
                  <a:srgbClr val="FFC000"/>
                </a:solidFill>
              </a:rPr>
              <a:t>93%</a:t>
            </a:r>
            <a:r>
              <a:rPr lang="en-US" altLang="en-US" smtClean="0"/>
              <a:t> (79/85) of vascular laboratories in lower limb venous duplex reports. </a:t>
            </a:r>
          </a:p>
          <a:p>
            <a:endParaRPr lang="en-US" altLang="en-US" smtClean="0"/>
          </a:p>
        </p:txBody>
      </p:sp>
      <p:sp>
        <p:nvSpPr>
          <p:cNvPr id="4" name="Title 1">
            <a:extLst>
              <a:ext uri="{FF2B5EF4-FFF2-40B4-BE49-F238E27FC236}">
                <a16:creationId xmlns:a16="http://schemas.microsoft.com/office/drawing/2014/main" id="{A3FA0E97-731B-4D7B-B7AC-B349545BCAC2}"/>
              </a:ext>
            </a:extLst>
          </p:cNvPr>
          <p:cNvSpPr>
            <a:spLocks noGrp="1"/>
          </p:cNvSpPr>
          <p:nvPr>
            <p:ph type="title"/>
          </p:nvPr>
        </p:nvSpPr>
        <p:spPr>
          <a:xfrm>
            <a:off x="457200" y="381000"/>
            <a:ext cx="8229600" cy="1036638"/>
          </a:xfrm>
          <a:solidFill>
            <a:schemeClr val="tx1"/>
          </a:solidFill>
        </p:spPr>
        <p:txBody>
          <a:bodyPr>
            <a:noAutofit/>
          </a:bodyPr>
          <a:lstStyle/>
          <a:p>
            <a:pPr algn="l">
              <a:defRPr/>
            </a:pPr>
            <a:r>
              <a:rPr lang="en-US" sz="1200" dirty="0">
                <a:solidFill>
                  <a:schemeClr val="bg1"/>
                </a:solidFill>
                <a:effectLst/>
              </a:rPr>
              <a:t>The Superficial Femoral Vein A Potentially Lethal Misnomer </a:t>
            </a:r>
            <a:r>
              <a:rPr lang="en-US" sz="1200" dirty="0">
                <a:solidFill>
                  <a:schemeClr val="bg1"/>
                </a:solidFill>
                <a:effectLst/>
                <a:hlinkClick r:id="rId2" action="ppaction://hlinkfile"/>
              </a:rPr>
              <a:t>Warner P. </a:t>
            </a:r>
            <a:r>
              <a:rPr lang="en-US" sz="1200" dirty="0" err="1">
                <a:solidFill>
                  <a:schemeClr val="bg1"/>
                </a:solidFill>
                <a:effectLst/>
                <a:hlinkClick r:id="rId2" action="ppaction://hlinkfile"/>
              </a:rPr>
              <a:t>Bundens</a:t>
            </a:r>
            <a:r>
              <a:rPr lang="en-US" sz="1200" dirty="0">
                <a:solidFill>
                  <a:schemeClr val="bg1"/>
                </a:solidFill>
                <a:effectLst/>
              </a:rPr>
              <a:t>, MD; </a:t>
            </a:r>
            <a:br>
              <a:rPr lang="en-US" sz="1200" dirty="0">
                <a:solidFill>
                  <a:schemeClr val="bg1"/>
                </a:solidFill>
                <a:effectLst/>
              </a:rPr>
            </a:br>
            <a:r>
              <a:rPr lang="en-US" sz="1200" dirty="0">
                <a:solidFill>
                  <a:schemeClr val="bg1"/>
                </a:solidFill>
                <a:effectLst/>
                <a:hlinkClick r:id="rId3" action="ppaction://hlinkfile"/>
              </a:rPr>
              <a:t>John J. Bergan</a:t>
            </a:r>
            <a:r>
              <a:rPr lang="en-US" sz="1200" dirty="0">
                <a:solidFill>
                  <a:schemeClr val="bg1"/>
                </a:solidFill>
                <a:effectLst/>
              </a:rPr>
              <a:t>, MD; </a:t>
            </a:r>
            <a:r>
              <a:rPr lang="en-US" sz="1200" dirty="0">
                <a:solidFill>
                  <a:schemeClr val="bg1"/>
                </a:solidFill>
                <a:effectLst/>
                <a:hlinkClick r:id="rId4" action="ppaction://hlinkfile"/>
              </a:rPr>
              <a:t>Nicholas A. </a:t>
            </a:r>
            <a:r>
              <a:rPr lang="en-US" sz="1200" dirty="0" err="1">
                <a:solidFill>
                  <a:schemeClr val="bg1"/>
                </a:solidFill>
                <a:effectLst/>
                <a:hlinkClick r:id="rId4" action="ppaction://hlinkfile"/>
              </a:rPr>
              <a:t>Halasz</a:t>
            </a:r>
            <a:r>
              <a:rPr lang="en-US" sz="1200" dirty="0">
                <a:solidFill>
                  <a:schemeClr val="bg1"/>
                </a:solidFill>
                <a:effectLst/>
              </a:rPr>
              <a:t>, MD; </a:t>
            </a:r>
            <a:r>
              <a:rPr lang="en-US" sz="1200" dirty="0">
                <a:solidFill>
                  <a:schemeClr val="bg1"/>
                </a:solidFill>
                <a:effectLst/>
                <a:hlinkClick r:id="rId5" action="ppaction://hlinkfile"/>
              </a:rPr>
              <a:t>Jay Murray</a:t>
            </a:r>
            <a:r>
              <a:rPr lang="en-US" sz="1200" dirty="0">
                <a:solidFill>
                  <a:schemeClr val="bg1"/>
                </a:solidFill>
                <a:effectLst/>
              </a:rPr>
              <a:t>, MD; </a:t>
            </a:r>
            <a:r>
              <a:rPr lang="en-US" sz="1200" dirty="0">
                <a:solidFill>
                  <a:schemeClr val="bg1"/>
                </a:solidFill>
                <a:effectLst/>
                <a:hlinkClick r:id="rId6" action="ppaction://hlinkfile"/>
              </a:rPr>
              <a:t>Margaret </a:t>
            </a:r>
            <a:r>
              <a:rPr lang="en-US" sz="1200" dirty="0" err="1">
                <a:solidFill>
                  <a:schemeClr val="bg1"/>
                </a:solidFill>
                <a:effectLst/>
                <a:hlinkClick r:id="rId6" action="ppaction://hlinkfile"/>
              </a:rPr>
              <a:t>Drehobl</a:t>
            </a:r>
            <a:r>
              <a:rPr lang="en-US" sz="1200" dirty="0">
                <a:solidFill>
                  <a:schemeClr val="bg1"/>
                </a:solidFill>
                <a:effectLst/>
              </a:rPr>
              <a:t>, MD. </a:t>
            </a:r>
            <a:br>
              <a:rPr lang="en-US" sz="1200" dirty="0">
                <a:solidFill>
                  <a:schemeClr val="bg1"/>
                </a:solidFill>
                <a:effectLst/>
              </a:rPr>
            </a:br>
            <a:r>
              <a:rPr lang="en-US" sz="1200" i="1" dirty="0">
                <a:solidFill>
                  <a:schemeClr val="bg1"/>
                </a:solidFill>
                <a:effectLst/>
              </a:rPr>
              <a:t>JAMA</a:t>
            </a:r>
            <a:r>
              <a:rPr lang="en-US" sz="1200" dirty="0">
                <a:solidFill>
                  <a:schemeClr val="bg1"/>
                </a:solidFill>
                <a:effectLst/>
              </a:rPr>
              <a:t>. 1995;274:1296-1298</a:t>
            </a:r>
            <a:br>
              <a:rPr lang="en-US" sz="1200" dirty="0">
                <a:solidFill>
                  <a:schemeClr val="bg1"/>
                </a:solidFill>
                <a:effectLst/>
              </a:rPr>
            </a:b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gaspari\AppData\Local\Microsoft\Windows\Temporary Internet Files\Content.IE5\FL8XEVD3\photo[1].JPG"/>
          <p:cNvPicPr>
            <a:picLocks noChangeAspect="1" noChangeArrowheads="1"/>
          </p:cNvPicPr>
          <p:nvPr/>
        </p:nvPicPr>
        <p:blipFill>
          <a:blip r:embed="rId2">
            <a:extLst>
              <a:ext uri="{28A0092B-C50C-407E-A947-70E740481C1C}">
                <a14:useLocalDpi xmlns:a14="http://schemas.microsoft.com/office/drawing/2010/main" val="0"/>
              </a:ext>
            </a:extLst>
          </a:blip>
          <a:srcRect l="6696" t="47569" r="7542" b="11301"/>
          <a:stretch>
            <a:fillRect/>
          </a:stretch>
        </p:blipFill>
        <p:spPr bwMode="auto">
          <a:xfrm>
            <a:off x="149225" y="1371600"/>
            <a:ext cx="88979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151EE6EA-B929-491B-97F8-64E79B482DD5}"/>
              </a:ext>
            </a:extLst>
          </p:cNvPr>
          <p:cNvSpPr/>
          <p:nvPr/>
        </p:nvSpPr>
        <p:spPr>
          <a:xfrm>
            <a:off x="76200" y="2590800"/>
            <a:ext cx="8156575" cy="9906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a:extLst>
              <a:ext uri="{FF2B5EF4-FFF2-40B4-BE49-F238E27FC236}">
                <a16:creationId xmlns:a16="http://schemas.microsoft.com/office/drawing/2014/main" id="{AA07E15C-1B63-44FF-A0D4-589DB400671E}"/>
              </a:ext>
            </a:extLst>
          </p:cNvPr>
          <p:cNvSpPr>
            <a:spLocks noGrp="1"/>
          </p:cNvSpPr>
          <p:nvPr>
            <p:ph type="body" sz="quarter" idx="15"/>
          </p:nvPr>
        </p:nvSpPr>
        <p:spPr>
          <a:xfrm>
            <a:off x="762000" y="1331913"/>
            <a:ext cx="8153400" cy="4811712"/>
          </a:xfrm>
        </p:spPr>
        <p:txBody>
          <a:bodyPr/>
          <a:lstStyle/>
          <a:p>
            <a:pPr marL="0" indent="0">
              <a:buFont typeface="Arial"/>
              <a:buNone/>
              <a:defRPr/>
            </a:pPr>
            <a:r>
              <a:rPr lang="en-US" altLang="en-US" dirty="0">
                <a:sym typeface="Wingdings 2" panose="05020102010507070707" pitchFamily="18" charset="2"/>
              </a:rPr>
              <a:t></a:t>
            </a:r>
            <a:r>
              <a:rPr lang="en-US" altLang="en-US" dirty="0"/>
              <a:t>Most hospitalized patients have a </a:t>
            </a:r>
            <a:r>
              <a:rPr lang="en-US" altLang="en-US" b="1" i="1" dirty="0"/>
              <a:t>Moderate</a:t>
            </a:r>
            <a:r>
              <a:rPr lang="en-US" altLang="en-US" dirty="0"/>
              <a:t>                                to </a:t>
            </a:r>
            <a:r>
              <a:rPr lang="en-US" altLang="en-US" b="1" i="1" dirty="0"/>
              <a:t>High </a:t>
            </a:r>
            <a:r>
              <a:rPr lang="en-US" altLang="en-US" dirty="0"/>
              <a:t>Risk for VTE</a:t>
            </a:r>
          </a:p>
          <a:p>
            <a:pPr marL="0" indent="0">
              <a:buFont typeface="Arial"/>
              <a:buNone/>
              <a:defRPr/>
            </a:pPr>
            <a:endParaRPr lang="en-US" altLang="en-US" sz="1600" dirty="0"/>
          </a:p>
          <a:p>
            <a:pPr>
              <a:buFont typeface="Wingdings 2" panose="05020102010507070707" pitchFamily="18" charset="2"/>
              <a:buChar char="¨"/>
              <a:defRPr/>
            </a:pPr>
            <a:r>
              <a:rPr lang="en-US" altLang="en-US" dirty="0"/>
              <a:t>Prophylaxis decreases the incidence of VTE</a:t>
            </a:r>
          </a:p>
          <a:p>
            <a:pPr>
              <a:buFont typeface="Wingdings 2" panose="05020102010507070707" pitchFamily="18" charset="2"/>
              <a:buChar char="¨"/>
              <a:defRPr/>
            </a:pPr>
            <a:r>
              <a:rPr lang="en-US" altLang="en-US" dirty="0"/>
              <a:t>Systematic risk assessment (VTE Advisor)and prophylaxis programs improve prophylaxis rates</a:t>
            </a:r>
          </a:p>
          <a:p>
            <a:pPr>
              <a:buFont typeface="Wingdings 2" panose="05020102010507070707" pitchFamily="18" charset="2"/>
              <a:buChar char="¨"/>
              <a:defRPr/>
            </a:pPr>
            <a:r>
              <a:rPr lang="en-US" altLang="en-US" dirty="0"/>
              <a:t>Prophylaxis includes Pharmacological and Mechanical options </a:t>
            </a:r>
          </a:p>
          <a:p>
            <a:pPr>
              <a:buFont typeface="Wingdings 2" panose="05020102010507070707" pitchFamily="18" charset="2"/>
              <a:buChar char="¨"/>
              <a:defRPr/>
            </a:pPr>
            <a:r>
              <a:rPr lang="en-US" altLang="en-US" dirty="0"/>
              <a:t>Requirement CMS/UHC/JC/NSQIP </a:t>
            </a:r>
          </a:p>
          <a:p>
            <a:pPr marL="365125" indent="-365125">
              <a:buFont typeface="Arial" panose="020B0604020202020204" pitchFamily="34" charset="0"/>
              <a:buChar char="•"/>
              <a:defRPr/>
            </a:pPr>
            <a:endParaRPr lang="en-US" altLang="en-US" dirty="0"/>
          </a:p>
          <a:p>
            <a:pPr marL="365125" indent="-365125">
              <a:buFont typeface="Arial" panose="020B0604020202020204" pitchFamily="34" charset="0"/>
              <a:buChar char="•"/>
              <a:defRPr/>
            </a:pPr>
            <a:endParaRPr lang="en-US" altLang="en-US" dirty="0"/>
          </a:p>
        </p:txBody>
      </p:sp>
      <p:sp>
        <p:nvSpPr>
          <p:cNvPr id="32771" name="Text Placeholder 3">
            <a:extLst>
              <a:ext uri="{FF2B5EF4-FFF2-40B4-BE49-F238E27FC236}">
                <a16:creationId xmlns:a16="http://schemas.microsoft.com/office/drawing/2014/main" id="{8F6ED4EB-B2DD-4D85-9C47-298C524F140D}"/>
              </a:ext>
            </a:extLst>
          </p:cNvPr>
          <p:cNvSpPr>
            <a:spLocks noGrp="1"/>
          </p:cNvSpPr>
          <p:nvPr>
            <p:ph type="body" sz="quarter" idx="14"/>
          </p:nvPr>
        </p:nvSpPr>
        <p:spPr>
          <a:xfrm>
            <a:off x="0" y="6454978"/>
            <a:ext cx="9144000" cy="403021"/>
          </a:xfrm>
          <a:extLst/>
        </p:spPr>
        <p:txBody>
          <a:bodyPr/>
          <a:lstStyle/>
          <a:p>
            <a:pPr>
              <a:defRPr/>
            </a:pPr>
            <a:r>
              <a:rPr lang="en-US" altLang="en-US" sz="1600" b="1" dirty="0">
                <a:solidFill>
                  <a:srgbClr val="C00000"/>
                </a:solidFill>
                <a:effectLst>
                  <a:outerShdw blurRad="38100" dist="38100" dir="2700000" algn="tl">
                    <a:srgbClr val="000000">
                      <a:alpha val="43137"/>
                    </a:srgbClr>
                  </a:outerShdw>
                </a:effectLst>
                <a:highlight>
                  <a:srgbClr val="C0C0C0"/>
                </a:highlight>
                <a:latin typeface="+mj-lt"/>
                <a:cs typeface="Helvetica" panose="020B0604020202020204" pitchFamily="34" charset="0"/>
              </a:rPr>
              <a:t>Are 100% of your patients receiving adequate VTE prophylaxis 100% of the time?</a:t>
            </a:r>
          </a:p>
          <a:p>
            <a:pPr>
              <a:defRPr/>
            </a:pPr>
            <a:endParaRPr lang="en-US" altLang="en-US" dirty="0">
              <a:solidFill>
                <a:srgbClr val="C00000"/>
              </a:solidFill>
              <a:latin typeface="Helvetica" panose="020B0604020202020204" pitchFamily="34" charset="0"/>
              <a:cs typeface="Helvetica" panose="020B0604020202020204" pitchFamily="34" charset="0"/>
            </a:endParaRPr>
          </a:p>
        </p:txBody>
      </p:sp>
      <p:sp>
        <p:nvSpPr>
          <p:cNvPr id="5" name="Title 4">
            <a:extLst>
              <a:ext uri="{FF2B5EF4-FFF2-40B4-BE49-F238E27FC236}">
                <a16:creationId xmlns:a16="http://schemas.microsoft.com/office/drawing/2014/main" id="{EB6F8BE0-C957-452A-96F4-B33A7D3502E2}"/>
              </a:ext>
            </a:extLst>
          </p:cNvPr>
          <p:cNvSpPr>
            <a:spLocks noGrp="1"/>
          </p:cNvSpPr>
          <p:nvPr>
            <p:ph type="title"/>
          </p:nvPr>
        </p:nvSpPr>
        <p:spPr/>
        <p:txBody>
          <a:bodyPr/>
          <a:lstStyle/>
          <a:p>
            <a:pPr>
              <a:defRPr/>
            </a:pPr>
            <a:r>
              <a:rPr lang="en-US" dirty="0">
                <a:solidFill>
                  <a:srgbClr val="C00000"/>
                </a:solidFill>
                <a:highlight>
                  <a:srgbClr val="C0C0C0"/>
                </a:highlight>
              </a:rPr>
              <a:t>VTE Prevention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E9F57A-BB44-41BC-856F-9CDF20DD27EB}"/>
              </a:ext>
            </a:extLst>
          </p:cNvPr>
          <p:cNvSpPr>
            <a:spLocks noGrp="1"/>
          </p:cNvSpPr>
          <p:nvPr>
            <p:ph type="body" sz="quarter" idx="15"/>
          </p:nvPr>
        </p:nvSpPr>
        <p:spPr>
          <a:xfrm>
            <a:off x="457200" y="1325563"/>
            <a:ext cx="8229600" cy="4700587"/>
          </a:xfrm>
        </p:spPr>
        <p:txBody>
          <a:bodyPr/>
          <a:lstStyle/>
          <a:p>
            <a:pPr indent="0">
              <a:buFont typeface="Arial"/>
              <a:buNone/>
              <a:defRPr/>
            </a:pPr>
            <a:r>
              <a:rPr lang="en-US" dirty="0">
                <a:sym typeface="Wingdings 2" panose="05020102010507070707" pitchFamily="18" charset="2"/>
              </a:rPr>
              <a:t></a:t>
            </a:r>
            <a:r>
              <a:rPr lang="en-US" dirty="0"/>
              <a:t>Consider DUS screening to R/O DVT present on admission  for patients with a High VTE Risk and:</a:t>
            </a:r>
          </a:p>
          <a:p>
            <a:pPr marL="457200" indent="-457200">
              <a:defRPr/>
            </a:pPr>
            <a:r>
              <a:rPr lang="en-US" dirty="0"/>
              <a:t>Transfer from another institution</a:t>
            </a:r>
          </a:p>
          <a:p>
            <a:pPr marL="457200" indent="-457200">
              <a:defRPr/>
            </a:pPr>
            <a:r>
              <a:rPr lang="en-US" dirty="0"/>
              <a:t>Found “down” for prolonged amount of time</a:t>
            </a:r>
          </a:p>
          <a:p>
            <a:pPr marL="457200" indent="-457200">
              <a:defRPr/>
            </a:pPr>
            <a:r>
              <a:rPr lang="en-US" dirty="0"/>
              <a:t>Prolonged immobilization for extrication</a:t>
            </a:r>
          </a:p>
          <a:p>
            <a:pPr marL="457200" indent="-457200">
              <a:buFont typeface="Wingdings 2" panose="05020102010507070707" pitchFamily="18" charset="2"/>
              <a:buChar char="¨"/>
              <a:defRPr/>
            </a:pPr>
            <a:endParaRPr lang="en-US" dirty="0"/>
          </a:p>
          <a:p>
            <a:pPr indent="0">
              <a:buFont typeface="Arial"/>
              <a:buNone/>
              <a:defRPr/>
            </a:pPr>
            <a:r>
              <a:rPr lang="en-US" dirty="0">
                <a:sym typeface="Wingdings 2" panose="05020102010507070707" pitchFamily="18" charset="2"/>
              </a:rPr>
              <a:t></a:t>
            </a:r>
            <a:r>
              <a:rPr lang="en-US" dirty="0"/>
              <a:t>Consider vascular consult for acute                   Iliofemoral DVT with significant swelling/pain</a:t>
            </a:r>
          </a:p>
          <a:p>
            <a:pPr>
              <a:defRPr/>
            </a:pPr>
            <a:endParaRPr lang="en-US" dirty="0"/>
          </a:p>
          <a:p>
            <a:pPr>
              <a:defRPr/>
            </a:pPr>
            <a:endParaRPr lang="en-US" dirty="0"/>
          </a:p>
        </p:txBody>
      </p:sp>
      <p:sp>
        <p:nvSpPr>
          <p:cNvPr id="4" name="Title 3">
            <a:extLst>
              <a:ext uri="{FF2B5EF4-FFF2-40B4-BE49-F238E27FC236}">
                <a16:creationId xmlns:a16="http://schemas.microsoft.com/office/drawing/2014/main" id="{718D0413-17D3-4B13-8B1C-33F0D329A139}"/>
              </a:ext>
            </a:extLst>
          </p:cNvPr>
          <p:cNvSpPr>
            <a:spLocks noGrp="1"/>
          </p:cNvSpPr>
          <p:nvPr>
            <p:ph type="title"/>
          </p:nvPr>
        </p:nvSpPr>
        <p:spPr/>
        <p:txBody>
          <a:bodyPr>
            <a:normAutofit fontScale="90000"/>
          </a:bodyPr>
          <a:lstStyle/>
          <a:p>
            <a:pPr>
              <a:defRPr/>
            </a:pPr>
            <a:r>
              <a:rPr lang="en-US" dirty="0">
                <a:solidFill>
                  <a:srgbClr val="C00000"/>
                </a:solidFill>
                <a:highlight>
                  <a:srgbClr val="C0C0C0"/>
                </a:highlight>
              </a:rPr>
              <a:t>Screening/Acute proximal DVT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6E7BA5EA-859C-4F1E-A885-F55E45E4CACD}"/>
              </a:ext>
            </a:extLst>
          </p:cNvPr>
          <p:cNvSpPr>
            <a:spLocks noGrp="1"/>
          </p:cNvSpPr>
          <p:nvPr>
            <p:ph type="body" sz="quarter" idx="14"/>
          </p:nvPr>
        </p:nvSpPr>
        <p:spPr>
          <a:extLst/>
        </p:spPr>
        <p:txBody>
          <a:bodyPr/>
          <a:lstStyle/>
          <a:p>
            <a:pPr>
              <a:defRPr/>
            </a:pPr>
            <a:r>
              <a:rPr lang="en-US" dirty="0">
                <a:solidFill>
                  <a:schemeClr val="bg1"/>
                </a:solidFill>
                <a:highlight>
                  <a:srgbClr val="FFFF00"/>
                </a:highlight>
                <a:cs typeface="Times New Roman" panose="02020603050405020304" pitchFamily="18" charset="0"/>
              </a:rPr>
              <a:t>WE HAVE  BOTH-CALF AND FOOT</a:t>
            </a:r>
          </a:p>
          <a:p>
            <a:pPr>
              <a:defRPr/>
            </a:pPr>
            <a:endParaRPr lang="en-US" alt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DDA3A3F0-ECCE-4ACB-81CC-EDABD5B9613C}"/>
              </a:ext>
            </a:extLst>
          </p:cNvPr>
          <p:cNvSpPr>
            <a:spLocks noGrp="1"/>
          </p:cNvSpPr>
          <p:nvPr>
            <p:ph type="body" sz="quarter" idx="15"/>
          </p:nvPr>
        </p:nvSpPr>
        <p:spPr>
          <a:xfrm>
            <a:off x="514350" y="990600"/>
            <a:ext cx="8386763" cy="5003800"/>
          </a:xfrm>
          <a:extLst/>
        </p:spPr>
        <p:txBody>
          <a:bodyPr/>
          <a:lstStyle/>
          <a:p>
            <a:pPr>
              <a:defRPr/>
            </a:pPr>
            <a:endParaRPr lang="en-US" sz="1800" dirty="0">
              <a:latin typeface="Times New Roman" panose="02020603050405020304" pitchFamily="18" charset="0"/>
              <a:cs typeface="Times New Roman" panose="02020603050405020304" pitchFamily="18" charset="0"/>
            </a:endParaRPr>
          </a:p>
          <a:p>
            <a:pPr indent="0" algn="ctr">
              <a:buFont typeface="Arial"/>
              <a:buNone/>
              <a:defRPr/>
            </a:pPr>
            <a:r>
              <a:rPr lang="en-US" sz="2000" dirty="0">
                <a:cs typeface="Times New Roman" panose="02020603050405020304" pitchFamily="18" charset="0"/>
              </a:rPr>
              <a:t>Mechanical compression imitates the effect of walking</a:t>
            </a:r>
          </a:p>
          <a:p>
            <a:pPr indent="0">
              <a:buFont typeface="Arial"/>
              <a:buNone/>
              <a:defRPr/>
            </a:pPr>
            <a:r>
              <a:rPr lang="en-US" sz="2000" b="1" dirty="0">
                <a:cs typeface="Times New Roman" panose="02020603050405020304" pitchFamily="18" charset="0"/>
              </a:rPr>
              <a:t>The mechanical action of SCD’s affects all 3 aspects of Virchow's triad:</a:t>
            </a:r>
          </a:p>
          <a:p>
            <a:pPr marL="365760" lvl="1" indent="0">
              <a:buFont typeface="Courier New"/>
              <a:buNone/>
              <a:defRPr/>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marL="365760" lvl="1" indent="0">
              <a:buFont typeface="Courier New"/>
              <a:buNone/>
              <a:defRPr/>
            </a:pPr>
            <a:r>
              <a:rPr lang="en-US" sz="2000" dirty="0">
                <a:latin typeface="Times New Roman" panose="02020603050405020304" pitchFamily="18" charset="0"/>
                <a:cs typeface="Times New Roman" panose="02020603050405020304" pitchFamily="18" charset="0"/>
              </a:rPr>
              <a:t> </a:t>
            </a:r>
            <a:r>
              <a:rPr lang="en-US" sz="1800" dirty="0">
                <a:cs typeface="Times New Roman" panose="02020603050405020304" pitchFamily="18" charset="0"/>
              </a:rPr>
              <a:t>Increases velocity of venous return, creating turbulence to prevent blood Stasis/Clotting                         </a:t>
            </a:r>
          </a:p>
          <a:p>
            <a:pPr marL="365760" lvl="1" indent="0">
              <a:buFont typeface="Courier New"/>
              <a:buNone/>
              <a:defRPr/>
            </a:pPr>
            <a:endParaRPr lang="en-US" sz="1800" dirty="0">
              <a:cs typeface="Times New Roman" panose="02020603050405020304" pitchFamily="18" charset="0"/>
            </a:endParaRPr>
          </a:p>
          <a:p>
            <a:pPr marL="365760" lvl="1" indent="0">
              <a:buFont typeface="Courier New"/>
              <a:buNone/>
              <a:defRPr/>
            </a:pPr>
            <a:r>
              <a:rPr lang="en-US" sz="1600" dirty="0">
                <a:cs typeface="Times New Roman" panose="02020603050405020304" pitchFamily="18" charset="0"/>
              </a:rPr>
              <a:t>         </a:t>
            </a:r>
            <a:r>
              <a:rPr lang="en-US" sz="1800" dirty="0">
                <a:cs typeface="Times New Roman" panose="02020603050405020304" pitchFamily="18" charset="0"/>
              </a:rPr>
              <a:t>Decreases hypercoagulability by increasing fibrinolytic activity through   stimulation caused by the intermittent pneumatic compression</a:t>
            </a:r>
          </a:p>
          <a:p>
            <a:pPr marL="365760" lvl="1" indent="0">
              <a:buFont typeface="Courier New"/>
              <a:buNone/>
              <a:defRPr/>
            </a:pPr>
            <a:endParaRPr lang="en-US" sz="1000" b="1" dirty="0">
              <a:solidFill>
                <a:srgbClr val="FF0000"/>
              </a:solidFill>
              <a:latin typeface="Arial Narrow" panose="020B0606020202030204" pitchFamily="34" charset="0"/>
            </a:endParaRPr>
          </a:p>
          <a:p>
            <a:pPr marL="365760" lvl="1" indent="0">
              <a:buFont typeface="Courier New"/>
              <a:buNone/>
              <a:defRPr/>
            </a:pPr>
            <a:r>
              <a:rPr lang="en-US" sz="1600" dirty="0">
                <a:latin typeface="Times New Roman" panose="02020603050405020304" pitchFamily="18" charset="0"/>
                <a:cs typeface="Times New Roman" panose="02020603050405020304" pitchFamily="18" charset="0"/>
              </a:rPr>
              <a:t>            </a:t>
            </a:r>
          </a:p>
          <a:p>
            <a:pPr marL="365760" lvl="1" indent="0">
              <a:buFont typeface="Courier New"/>
              <a:buNone/>
              <a:defRPr/>
            </a:pPr>
            <a:r>
              <a:rPr lang="en-US" sz="1800" dirty="0">
                <a:cs typeface="Times New Roman" panose="02020603050405020304" pitchFamily="18" charset="0"/>
              </a:rPr>
              <a:t>  Inhibition of vasodilation may reduce endothelial damage    </a:t>
            </a:r>
          </a:p>
          <a:p>
            <a:pPr indent="0">
              <a:buFont typeface="Arial"/>
              <a:buNone/>
              <a:defRPr/>
            </a:pPr>
            <a:endParaRPr lang="en-US" sz="1200" b="1" dirty="0">
              <a:hlinkClick r:id="rId2" action="ppaction://hlinkfile" tooltip="Virchow's triad"/>
            </a:endParaRPr>
          </a:p>
          <a:p>
            <a:pPr lvl="1">
              <a:defRPr/>
            </a:pPr>
            <a:endParaRPr lang="en-US" sz="1600" dirty="0">
              <a:latin typeface="Times New Roman" panose="02020603050405020304" pitchFamily="18" charset="0"/>
              <a:cs typeface="Times New Roman" panose="02020603050405020304" pitchFamily="18" charset="0"/>
            </a:endParaRPr>
          </a:p>
          <a:p>
            <a:pPr marL="365760" lvl="1" indent="0">
              <a:buFont typeface="Courier New"/>
              <a:buNone/>
              <a:defRPr/>
            </a:pPr>
            <a:r>
              <a:rPr lang="en-US" sz="1600" dirty="0">
                <a:cs typeface="Times New Roman" panose="02020603050405020304" pitchFamily="18" charset="0"/>
              </a:rPr>
              <a:t>SCD’s should be worn while in bed and sitting in the chair,                                                            but removed for walking. </a:t>
            </a:r>
          </a:p>
          <a:p>
            <a:pPr marL="365760" lvl="1" indent="0" algn="ctr">
              <a:buFont typeface="Courier New"/>
              <a:buNone/>
              <a:defRPr/>
            </a:pPr>
            <a:r>
              <a:rPr lang="en-US" sz="1600" dirty="0">
                <a:latin typeface="Times New Roman" panose="02020603050405020304" pitchFamily="18" charset="0"/>
                <a:cs typeface="Times New Roman" panose="02020603050405020304" pitchFamily="18" charset="0"/>
              </a:rPr>
              <a:t>  </a:t>
            </a:r>
          </a:p>
        </p:txBody>
      </p:sp>
      <p:sp>
        <p:nvSpPr>
          <p:cNvPr id="4" name="Title 3">
            <a:extLst>
              <a:ext uri="{FF2B5EF4-FFF2-40B4-BE49-F238E27FC236}">
                <a16:creationId xmlns:a16="http://schemas.microsoft.com/office/drawing/2014/main" id="{71DBBA6F-9827-4B4B-B2AF-A8CDACDBF7F4}"/>
              </a:ext>
            </a:extLst>
          </p:cNvPr>
          <p:cNvSpPr>
            <a:spLocks noGrp="1"/>
          </p:cNvSpPr>
          <p:nvPr>
            <p:ph type="title"/>
          </p:nvPr>
        </p:nvSpPr>
        <p:spPr>
          <a:xfrm>
            <a:off x="762000" y="199232"/>
            <a:ext cx="7620000" cy="1066800"/>
          </a:xfrm>
        </p:spPr>
        <p:txBody>
          <a:bodyPr>
            <a:noAutofit/>
          </a:bodyPr>
          <a:lstStyle/>
          <a:p>
            <a:pPr>
              <a:defRPr/>
            </a:pPr>
            <a:r>
              <a:rPr lang="en-US" sz="3600" dirty="0">
                <a:solidFill>
                  <a:srgbClr val="C00000"/>
                </a:solidFill>
                <a:highlight>
                  <a:srgbClr val="C0C0C0"/>
                </a:highlight>
                <a:cs typeface="Times New Roman" panose="02020603050405020304" pitchFamily="18" charset="0"/>
              </a:rPr>
              <a:t>Benefit of compression therapy (SCD) </a:t>
            </a:r>
          </a:p>
        </p:txBody>
      </p:sp>
      <p:sp>
        <p:nvSpPr>
          <p:cNvPr id="6" name="Oval 5">
            <a:extLst>
              <a:ext uri="{FF2B5EF4-FFF2-40B4-BE49-F238E27FC236}">
                <a16:creationId xmlns:a16="http://schemas.microsoft.com/office/drawing/2014/main" id="{9F10E2D9-7760-4E65-9DD5-B1473E166F1B}"/>
              </a:ext>
            </a:extLst>
          </p:cNvPr>
          <p:cNvSpPr/>
          <p:nvPr/>
        </p:nvSpPr>
        <p:spPr>
          <a:xfrm>
            <a:off x="203200" y="2382838"/>
            <a:ext cx="735013"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rPr>
              <a:t>FLOW</a:t>
            </a:r>
          </a:p>
        </p:txBody>
      </p:sp>
      <p:sp>
        <p:nvSpPr>
          <p:cNvPr id="7" name="Oval 6">
            <a:extLst>
              <a:ext uri="{FF2B5EF4-FFF2-40B4-BE49-F238E27FC236}">
                <a16:creationId xmlns:a16="http://schemas.microsoft.com/office/drawing/2014/main" id="{6E0D3CAA-F330-4E17-961F-1C6D9FB09862}"/>
              </a:ext>
            </a:extLst>
          </p:cNvPr>
          <p:cNvSpPr/>
          <p:nvPr/>
        </p:nvSpPr>
        <p:spPr>
          <a:xfrm>
            <a:off x="169863" y="3395663"/>
            <a:ext cx="803275"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cs typeface="Times New Roman" panose="02020603050405020304" pitchFamily="18" charset="0"/>
              </a:rPr>
              <a:t>BLOOD</a:t>
            </a:r>
          </a:p>
        </p:txBody>
      </p:sp>
      <p:sp>
        <p:nvSpPr>
          <p:cNvPr id="8" name="Oval 7">
            <a:extLst>
              <a:ext uri="{FF2B5EF4-FFF2-40B4-BE49-F238E27FC236}">
                <a16:creationId xmlns:a16="http://schemas.microsoft.com/office/drawing/2014/main" id="{B5284308-734A-44C5-A3F8-36C60B01E968}"/>
              </a:ext>
            </a:extLst>
          </p:cNvPr>
          <p:cNvSpPr/>
          <p:nvPr/>
        </p:nvSpPr>
        <p:spPr>
          <a:xfrm>
            <a:off x="58738" y="4254500"/>
            <a:ext cx="914400"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rPr>
              <a:t>VESSEL</a:t>
            </a:r>
          </a:p>
        </p:txBody>
      </p:sp>
      <p:pic>
        <p:nvPicPr>
          <p:cNvPr id="35848" name="Picture 9" descr="https://www.djoglobal.com/sites/default/files/styles/product_large/public/3010-PL_AC_CalfCuff_119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4500563"/>
            <a:ext cx="103028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0" descr="https://encrypted-tbn1.gstatic.com/images?q=tbn:ANd9GcQCpSJEmKjGNyTaJIvyCxywBY70Lv_vIZEGgThDvUbO4Tl_tg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4500563"/>
            <a:ext cx="99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1" descr="VenaFlow Foot Cu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249863"/>
            <a:ext cx="9985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dCrow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51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a:extLst>
              <a:ext uri="{FF2B5EF4-FFF2-40B4-BE49-F238E27FC236}">
                <a16:creationId xmlns:a16="http://schemas.microsoft.com/office/drawing/2014/main" id="{B889F0F4-E89F-4730-A99D-A97E84017193}"/>
              </a:ext>
            </a:extLst>
          </p:cNvPr>
          <p:cNvSpPr>
            <a:spLocks noChangeArrowheads="1"/>
          </p:cNvSpPr>
          <p:nvPr/>
        </p:nvSpPr>
        <p:spPr bwMode="auto">
          <a:xfrm>
            <a:off x="7696200" y="1981200"/>
            <a:ext cx="914400" cy="3581400"/>
          </a:xfrm>
          <a:prstGeom prst="rect">
            <a:avLst/>
          </a:prstGeom>
          <a:gradFill rotWithShape="1">
            <a:gsLst>
              <a:gs pos="0">
                <a:srgbClr val="000066">
                  <a:alpha val="78000"/>
                </a:srgbClr>
              </a:gs>
              <a:gs pos="50000">
                <a:srgbClr val="000066">
                  <a:gamma/>
                  <a:tint val="0"/>
                  <a:invGamma/>
                  <a:alpha val="0"/>
                </a:srgbClr>
              </a:gs>
              <a:gs pos="100000">
                <a:srgbClr val="000066">
                  <a:alpha val="78000"/>
                </a:srgbClr>
              </a:gs>
            </a:gsLst>
            <a:lin ang="5400000" scaled="1"/>
          </a:gradFill>
          <a:ln w="9525" algn="ctr">
            <a:noFill/>
            <a:miter lim="800000"/>
            <a:headEnd/>
            <a:tailEnd/>
          </a:ln>
          <a:effectLst/>
        </p:spPr>
        <p:txBody>
          <a:bodyPr wrap="none" anchor="ctr"/>
          <a:lstStyle/>
          <a:p>
            <a:pPr algn="ctr" eaLnBrk="1" fontAlgn="auto" hangingPunct="1">
              <a:spcBef>
                <a:spcPts val="0"/>
              </a:spcBef>
              <a:spcAft>
                <a:spcPts val="0"/>
              </a:spcAft>
              <a:defRPr/>
            </a:pPr>
            <a:endParaRPr lang="en-US" sz="2400">
              <a:latin typeface="Arial" charset="0"/>
            </a:endParaRPr>
          </a:p>
        </p:txBody>
      </p:sp>
      <p:sp>
        <p:nvSpPr>
          <p:cNvPr id="9222" name="Rectangle 4"/>
          <p:cNvSpPr>
            <a:spLocks noChangeArrowheads="1"/>
          </p:cNvSpPr>
          <p:nvPr/>
        </p:nvSpPr>
        <p:spPr bwMode="auto">
          <a:xfrm>
            <a:off x="457200" y="586740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buClrTx/>
              <a:buSzTx/>
              <a:buFontTx/>
              <a:buNone/>
            </a:pPr>
            <a:r>
              <a:rPr lang="en-US" altLang="en-US" sz="2200"/>
              <a:t>Approximately </a:t>
            </a:r>
            <a:r>
              <a:rPr lang="en-US" altLang="en-US" sz="2500">
                <a:solidFill>
                  <a:srgbClr val="FFFF00"/>
                </a:solidFill>
              </a:rPr>
              <a:t>one-third</a:t>
            </a:r>
            <a:r>
              <a:rPr lang="en-US" altLang="en-US" sz="2200"/>
              <a:t> develop pulmonary embolism</a:t>
            </a:r>
          </a:p>
        </p:txBody>
      </p:sp>
      <p:sp>
        <p:nvSpPr>
          <p:cNvPr id="129029" name="Rectangle 5">
            <a:extLst>
              <a:ext uri="{FF2B5EF4-FFF2-40B4-BE49-F238E27FC236}">
                <a16:creationId xmlns:a16="http://schemas.microsoft.com/office/drawing/2014/main" id="{E4A0A657-8F0B-4C8A-8FBA-C392D3A4A1DB}"/>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Deep Vein Thrombosis</a:t>
            </a:r>
          </a:p>
        </p:txBody>
      </p:sp>
      <p:sp>
        <p:nvSpPr>
          <p:cNvPr id="129030" name="Text Box 6"/>
          <p:cNvSpPr txBox="1">
            <a:spLocks noChangeArrowheads="1"/>
          </p:cNvSpPr>
          <p:nvPr/>
        </p:nvSpPr>
        <p:spPr bwMode="auto">
          <a:xfrm>
            <a:off x="7620000" y="4724400"/>
            <a:ext cx="998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en-US" altLang="en-US" sz="2400">
                <a:latin typeface="Arial" panose="020B0604020202020204" pitchFamily="34" charset="0"/>
              </a:rPr>
              <a:t>15%</a:t>
            </a:r>
          </a:p>
          <a:p>
            <a:pPr algn="ctr" eaLnBrk="1" hangingPunct="1">
              <a:spcBef>
                <a:spcPct val="0"/>
              </a:spcBef>
              <a:buClrTx/>
              <a:buSzTx/>
              <a:buFontTx/>
              <a:buNone/>
            </a:pPr>
            <a:r>
              <a:rPr lang="en-US" altLang="en-US" sz="2400">
                <a:latin typeface="Arial" panose="020B0604020202020204" pitchFamily="34" charset="0"/>
              </a:rPr>
              <a:t>Death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dissolve">
                                      <p:cBhvr>
                                        <p:cTn id="7" dur="500"/>
                                        <p:tgtEl>
                                          <p:spTgt spid="1290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9030"/>
                                        </p:tgtEl>
                                        <p:attrNameLst>
                                          <p:attrName>style.visibility</p:attrName>
                                        </p:attrNameLst>
                                      </p:cBhvr>
                                      <p:to>
                                        <p:strVal val="visible"/>
                                      </p:to>
                                    </p:set>
                                    <p:animEffect transition="in" filter="dissolve">
                                      <p:cBhvr>
                                        <p:cTn id="10"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57A6C1F3-8ABD-486B-A129-54924491EFBD}"/>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VTE: Epidemiology</a:t>
            </a:r>
          </a:p>
        </p:txBody>
      </p:sp>
      <p:graphicFrame>
        <p:nvGraphicFramePr>
          <p:cNvPr id="11267" name="Object 2"/>
          <p:cNvGraphicFramePr>
            <a:graphicFrameLocks noGrp="1" noChangeAspect="1"/>
          </p:cNvGraphicFramePr>
          <p:nvPr>
            <p:ph sz="half" idx="1"/>
          </p:nvPr>
        </p:nvGraphicFramePr>
        <p:xfrm>
          <a:off x="4876800" y="1600200"/>
          <a:ext cx="3016250" cy="4524375"/>
        </p:xfrm>
        <a:graphic>
          <a:graphicData uri="http://schemas.openxmlformats.org/presentationml/2006/ole">
            <mc:AlternateContent xmlns:mc="http://schemas.openxmlformats.org/markup-compatibility/2006">
              <mc:Choice xmlns:v="urn:schemas-microsoft-com:vml" Requires="v">
                <p:oleObj spid="_x0000_s11270" name="Image" r:id="rId4" imgW="7315200" imgH="10972800" progId="">
                  <p:embed/>
                </p:oleObj>
              </mc:Choice>
              <mc:Fallback>
                <p:oleObj name="Image" r:id="rId4" imgW="7315200" imgH="10972800" progId="">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t="8638" b="10799"/>
                      <a:stretch>
                        <a:fillRect/>
                      </a:stretch>
                    </p:blipFill>
                    <p:spPr bwMode="auto">
                      <a:xfrm>
                        <a:off x="4876800" y="1600200"/>
                        <a:ext cx="3016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Grp="1"/>
          </p:cNvSpPr>
          <p:nvPr>
            <p:ph sz="half" idx="2"/>
          </p:nvPr>
        </p:nvSpPr>
        <p:spPr>
          <a:xfrm>
            <a:off x="228600" y="1219200"/>
            <a:ext cx="4132263" cy="5638800"/>
          </a:xfrm>
        </p:spPr>
        <p:txBody>
          <a:bodyPr/>
          <a:lstStyle/>
          <a:p>
            <a:pPr eaLnBrk="1" hangingPunct="1"/>
            <a:r>
              <a:rPr lang="en-US" altLang="en-US" smtClean="0">
                <a:solidFill>
                  <a:schemeClr val="bg1"/>
                </a:solidFill>
              </a:rPr>
              <a:t>Untreated Proximal DVT</a:t>
            </a:r>
          </a:p>
          <a:p>
            <a:pPr lvl="1" eaLnBrk="1" hangingPunct="1"/>
            <a:r>
              <a:rPr lang="en-US" altLang="en-US" smtClean="0">
                <a:solidFill>
                  <a:schemeClr val="bg1"/>
                </a:solidFill>
              </a:rPr>
              <a:t>30-50% risk PE</a:t>
            </a:r>
          </a:p>
          <a:p>
            <a:pPr lvl="1" eaLnBrk="1" hangingPunct="1"/>
            <a:r>
              <a:rPr lang="en-US" altLang="en-US" smtClean="0">
                <a:solidFill>
                  <a:schemeClr val="bg1"/>
                </a:solidFill>
              </a:rPr>
              <a:t>12-15% mortality</a:t>
            </a:r>
          </a:p>
          <a:p>
            <a:pPr lvl="2" eaLnBrk="1" hangingPunct="1"/>
            <a:endParaRPr lang="en-US" altLang="en-US" smtClean="0">
              <a:solidFill>
                <a:schemeClr val="bg1"/>
              </a:solidFill>
            </a:endParaRPr>
          </a:p>
          <a:p>
            <a:pPr lvl="2" eaLnBrk="1" hangingPunct="1"/>
            <a:endParaRPr lang="en-US" altLang="en-US" smtClean="0">
              <a:solidFill>
                <a:schemeClr val="bg1"/>
              </a:solidFill>
            </a:endParaRPr>
          </a:p>
        </p:txBody>
      </p:sp>
      <p:sp>
        <p:nvSpPr>
          <p:cNvPr id="11269" name="Rectangle 4"/>
          <p:cNvSpPr>
            <a:spLocks noGrp="1"/>
          </p:cNvSpPr>
          <p:nvPr>
            <p:ph type="body" sz="half" idx="4294967295"/>
          </p:nvPr>
        </p:nvSpPr>
        <p:spPr>
          <a:xfrm>
            <a:off x="0" y="3810000"/>
            <a:ext cx="4191000" cy="2400300"/>
          </a:xfrm>
        </p:spPr>
        <p:txBody>
          <a:bodyPr/>
          <a:lstStyle/>
          <a:p>
            <a:pPr eaLnBrk="1" hangingPunct="1"/>
            <a:r>
              <a:rPr lang="en-US" altLang="en-US" smtClean="0">
                <a:solidFill>
                  <a:schemeClr val="bg1"/>
                </a:solidFill>
              </a:rPr>
              <a:t>Treated DVT</a:t>
            </a:r>
          </a:p>
          <a:p>
            <a:pPr lvl="1" eaLnBrk="1" hangingPunct="1"/>
            <a:r>
              <a:rPr lang="en-US" altLang="en-US" smtClean="0">
                <a:solidFill>
                  <a:schemeClr val="bg1"/>
                </a:solidFill>
              </a:rPr>
              <a:t>&lt;8% risk PE</a:t>
            </a:r>
          </a:p>
          <a:p>
            <a:pPr lvl="1" eaLnBrk="1" hangingPunct="1"/>
            <a:r>
              <a:rPr lang="en-US" altLang="en-US" smtClean="0">
                <a:solidFill>
                  <a:schemeClr val="bg1"/>
                </a:solidFill>
              </a:rPr>
              <a:t>Mortality &lt;2%</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3CA35A2A-1EE1-4E72-98AA-6D93492A7729}"/>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VTE: Epidemiology</a:t>
            </a:r>
          </a:p>
        </p:txBody>
      </p:sp>
      <p:sp>
        <p:nvSpPr>
          <p:cNvPr id="7171" name="Rectangle 3">
            <a:extLst>
              <a:ext uri="{FF2B5EF4-FFF2-40B4-BE49-F238E27FC236}">
                <a16:creationId xmlns:a16="http://schemas.microsoft.com/office/drawing/2014/main" id="{210733D0-B5D9-4A29-A2A6-971BA29603CA}"/>
              </a:ext>
            </a:extLst>
          </p:cNvPr>
          <p:cNvSpPr>
            <a:spLocks noGrp="1" noChangeArrowheads="1"/>
          </p:cNvSpPr>
          <p:nvPr>
            <p:ph idx="1"/>
          </p:nvPr>
        </p:nvSpPr>
        <p:spPr/>
        <p:txBody>
          <a:bodyPr/>
          <a:lstStyle/>
          <a:p>
            <a:pPr eaLnBrk="1" hangingPunct="1">
              <a:defRPr/>
            </a:pPr>
            <a:r>
              <a:rPr lang="en-US" dirty="0">
                <a:solidFill>
                  <a:schemeClr val="bg1"/>
                </a:solidFill>
              </a:rPr>
              <a:t>Incidence - USA/Europe</a:t>
            </a:r>
          </a:p>
          <a:p>
            <a:pPr lvl="1" eaLnBrk="1" hangingPunct="1">
              <a:defRPr/>
            </a:pPr>
            <a:r>
              <a:rPr lang="en-US" dirty="0">
                <a:solidFill>
                  <a:schemeClr val="bg1"/>
                </a:solidFill>
              </a:rPr>
              <a:t>DVT: 160 per 100,000 </a:t>
            </a:r>
          </a:p>
          <a:p>
            <a:pPr lvl="1" eaLnBrk="1" hangingPunct="1">
              <a:defRPr/>
            </a:pPr>
            <a:r>
              <a:rPr lang="en-US" dirty="0">
                <a:solidFill>
                  <a:schemeClr val="bg1"/>
                </a:solidFill>
              </a:rPr>
              <a:t>Symptomatic non-fatal PE: 20 per 100,000</a:t>
            </a:r>
          </a:p>
          <a:p>
            <a:pPr lvl="1" eaLnBrk="1" hangingPunct="1">
              <a:defRPr/>
            </a:pPr>
            <a:r>
              <a:rPr lang="en-US" dirty="0">
                <a:solidFill>
                  <a:schemeClr val="bg1"/>
                </a:solidFill>
              </a:rPr>
              <a:t>Fatal PE: 50 per 100,000 </a:t>
            </a:r>
          </a:p>
          <a:p>
            <a:pPr marL="585788" lvl="1" indent="0" eaLnBrk="1" hangingPunct="1">
              <a:buFont typeface="Wingdings 2" panose="05020102010507070707" pitchFamily="18" charset="2"/>
              <a:buNone/>
              <a:defRPr/>
            </a:pPr>
            <a:endParaRPr lang="en-US" dirty="0">
              <a:solidFill>
                <a:schemeClr val="bg1"/>
              </a:solidFill>
            </a:endParaRPr>
          </a:p>
          <a:p>
            <a:pPr lvl="1" eaLnBrk="1" hangingPunct="1">
              <a:defRPr/>
            </a:pPr>
            <a:endParaRPr lang="en-US" dirty="0">
              <a:solidFill>
                <a:schemeClr val="bg1"/>
              </a:solidFill>
            </a:endParaRPr>
          </a:p>
        </p:txBody>
      </p:sp>
      <p:pic>
        <p:nvPicPr>
          <p:cNvPr id="13316" name="Picture 4" descr="Red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43338"/>
            <a:ext cx="26670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038600"/>
            <a:ext cx="33940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B2FA4D-645E-4724-AD50-C8C3972FFF6D}"/>
              </a:ext>
            </a:extLst>
          </p:cNvPr>
          <p:cNvSpPr>
            <a:spLocks noGrp="1"/>
          </p:cNvSpPr>
          <p:nvPr>
            <p:ph type="body" sz="quarter" idx="12"/>
          </p:nvPr>
        </p:nvSpPr>
        <p:spPr>
          <a:xfrm>
            <a:off x="3200400" y="165101"/>
            <a:ext cx="5486401" cy="681037"/>
          </a:xfrm>
          <a:extLst/>
        </p:spPr>
        <p:txBody>
          <a:bodyPr/>
          <a:lstStyle/>
          <a:p>
            <a:pPr algn="ctr">
              <a:defRPr/>
            </a:pPr>
            <a:r>
              <a:rPr lang="en-US" sz="4000" b="1" cap="none" dirty="0">
                <a:effectLst>
                  <a:outerShdw blurRad="38100" dist="38100" dir="2700000" algn="tl">
                    <a:srgbClr val="000000">
                      <a:alpha val="43137"/>
                    </a:srgbClr>
                  </a:outerShdw>
                </a:effectLst>
                <a:highlight>
                  <a:srgbClr val="C0C0C0"/>
                </a:highlight>
                <a:latin typeface="Lucida Sans" panose="020B0602030504020204" pitchFamily="34" charset="0"/>
              </a:rPr>
              <a:t>Hospital associated VTE</a:t>
            </a:r>
          </a:p>
        </p:txBody>
      </p:sp>
      <p:pic>
        <p:nvPicPr>
          <p:cNvPr id="15363" name="Picture 2" descr="http://www.cdc.gov/ncbddd/dvt/images/ha_vte_instagram_squares-4-500px.png"/>
          <p:cNvPicPr>
            <a:picLocks noChangeAspect="1" noChangeArrowheads="1"/>
          </p:cNvPicPr>
          <p:nvPr/>
        </p:nvPicPr>
        <p:blipFill>
          <a:blip r:embed="rId3">
            <a:extLst>
              <a:ext uri="{28A0092B-C50C-407E-A947-70E740481C1C}">
                <a14:useLocalDpi xmlns:a14="http://schemas.microsoft.com/office/drawing/2010/main" val="0"/>
              </a:ext>
            </a:extLst>
          </a:blip>
          <a:srcRect l="774" t="46576" r="758" b="1463"/>
          <a:stretch>
            <a:fillRect/>
          </a:stretch>
        </p:blipFill>
        <p:spPr bwMode="auto">
          <a:xfrm>
            <a:off x="1166813" y="1466850"/>
            <a:ext cx="67722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708DC93-1282-4ECC-B588-15E9BA7E9EB2}"/>
              </a:ext>
            </a:extLst>
          </p:cNvPr>
          <p:cNvSpPr/>
          <p:nvPr/>
        </p:nvSpPr>
        <p:spPr>
          <a:xfrm>
            <a:off x="476250" y="1358900"/>
            <a:ext cx="1200150" cy="1138238"/>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10% of hospital deaths</a:t>
            </a:r>
          </a:p>
        </p:txBody>
      </p:sp>
      <p:sp>
        <p:nvSpPr>
          <p:cNvPr id="8" name="Oval 7">
            <a:extLst>
              <a:ext uri="{FF2B5EF4-FFF2-40B4-BE49-F238E27FC236}">
                <a16:creationId xmlns:a16="http://schemas.microsoft.com/office/drawing/2014/main" id="{6239D281-1EA1-4E69-BF1B-A7AC042B34D6}"/>
              </a:ext>
            </a:extLst>
          </p:cNvPr>
          <p:cNvSpPr/>
          <p:nvPr/>
        </p:nvSpPr>
        <p:spPr>
          <a:xfrm>
            <a:off x="7162800" y="1189038"/>
            <a:ext cx="1698625" cy="130810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#1 cause of morbidity &amp; mortality in hospitalized patients</a:t>
            </a:r>
          </a:p>
        </p:txBody>
      </p:sp>
      <p:sp>
        <p:nvSpPr>
          <p:cNvPr id="9" name="Oval 8">
            <a:extLst>
              <a:ext uri="{FF2B5EF4-FFF2-40B4-BE49-F238E27FC236}">
                <a16:creationId xmlns:a16="http://schemas.microsoft.com/office/drawing/2014/main" id="{D5BEA8A3-3EBB-4856-ADB7-48C9AEE3C850}"/>
              </a:ext>
            </a:extLst>
          </p:cNvPr>
          <p:cNvSpPr/>
          <p:nvPr/>
        </p:nvSpPr>
        <p:spPr>
          <a:xfrm>
            <a:off x="3811588" y="4838700"/>
            <a:ext cx="1598612" cy="122555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Contributes to 15% of hospital deaths</a:t>
            </a:r>
          </a:p>
        </p:txBody>
      </p:sp>
      <p:sp>
        <p:nvSpPr>
          <p:cNvPr id="10" name="Text Box 1029">
            <a:extLst>
              <a:ext uri="{FF2B5EF4-FFF2-40B4-BE49-F238E27FC236}">
                <a16:creationId xmlns:a16="http://schemas.microsoft.com/office/drawing/2014/main" id="{E86C3F54-3E38-4440-A3CF-7F93BC40A9A1}"/>
              </a:ext>
            </a:extLst>
          </p:cNvPr>
          <p:cNvSpPr txBox="1">
            <a:spLocks noChangeArrowheads="1"/>
          </p:cNvSpPr>
          <p:nvPr/>
        </p:nvSpPr>
        <p:spPr bwMode="auto">
          <a:xfrm>
            <a:off x="9525" y="6418263"/>
            <a:ext cx="8329613" cy="400050"/>
          </a:xfrm>
          <a:prstGeom prst="rect">
            <a:avLst/>
          </a:prstGeom>
          <a:noFill/>
          <a:ln w="28575">
            <a:noFill/>
            <a:miter lim="800000"/>
            <a:headEnd/>
            <a:tailEnd/>
          </a:ln>
        </p:spPr>
        <p:txBody>
          <a:bodyPr anchor="b">
            <a:spAutoFit/>
          </a:bodyPr>
          <a:lstStyle/>
          <a:p>
            <a:pPr>
              <a:defRPr/>
            </a:pPr>
            <a:r>
              <a:rPr lang="en-US" sz="1000" dirty="0">
                <a:latin typeface="+mn-lt"/>
              </a:rPr>
              <a:t>Spyropoulos</a:t>
            </a:r>
            <a:r>
              <a:rPr lang="en-US" sz="1000" dirty="0">
                <a:latin typeface="Calibri" pitchFamily="34" charset="0"/>
              </a:rPr>
              <a:t> AC and Lin J. Direct medical costs of venous thromboembolism and subsequent hospital readmission rates: an administrative claims analysis from 30 managed care organizations. Journal of Managed Care Pharmacy 2007;13:475-486.</a:t>
            </a:r>
          </a:p>
        </p:txBody>
      </p:sp>
      <p:sp>
        <p:nvSpPr>
          <p:cNvPr id="11" name="TextBox 10">
            <a:extLst>
              <a:ext uri="{FF2B5EF4-FFF2-40B4-BE49-F238E27FC236}">
                <a16:creationId xmlns:a16="http://schemas.microsoft.com/office/drawing/2014/main" id="{FC999B64-530F-4454-9084-F525465152E1}"/>
              </a:ext>
            </a:extLst>
          </p:cNvPr>
          <p:cNvSpPr txBox="1"/>
          <p:nvPr/>
        </p:nvSpPr>
        <p:spPr>
          <a:xfrm>
            <a:off x="0" y="6318250"/>
            <a:ext cx="9067800" cy="246063"/>
          </a:xfrm>
          <a:prstGeom prst="rect">
            <a:avLst/>
          </a:prstGeom>
          <a:noFill/>
        </p:spPr>
        <p:txBody>
          <a:bodyPr>
            <a:spAutoFit/>
          </a:bodyPr>
          <a:lstStyle/>
          <a:p>
            <a:pPr>
              <a:defRPr/>
            </a:pPr>
            <a:r>
              <a:rPr lang="en-US" sz="1000" dirty="0">
                <a:latin typeface="+mn-lt"/>
              </a:rPr>
              <a:t>Content source: http://www.cdc.gov/ncbddd/dvt/infographics/ha-vte/index.html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16:creationId xmlns:a16="http://schemas.microsoft.com/office/drawing/2014/main" id="{673ACB4E-AAA2-433D-BC2A-215582EFBD3F}"/>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VTE: Pathophysiology</a:t>
            </a:r>
          </a:p>
        </p:txBody>
      </p:sp>
      <p:sp>
        <p:nvSpPr>
          <p:cNvPr id="17411" name="Rectangle 4"/>
          <p:cNvSpPr>
            <a:spLocks noGrp="1"/>
          </p:cNvSpPr>
          <p:nvPr>
            <p:ph idx="1"/>
          </p:nvPr>
        </p:nvSpPr>
        <p:spPr>
          <a:xfrm>
            <a:off x="457200" y="1371600"/>
            <a:ext cx="8229600" cy="4533900"/>
          </a:xfrm>
        </p:spPr>
        <p:txBody>
          <a:bodyPr/>
          <a:lstStyle/>
          <a:p>
            <a:pPr eaLnBrk="1" hangingPunct="1"/>
            <a:r>
              <a:rPr lang="en-US" altLang="en-US" smtClean="0"/>
              <a:t>Virchow’s Triad</a:t>
            </a:r>
          </a:p>
          <a:p>
            <a:pPr lvl="1" eaLnBrk="1" hangingPunct="1"/>
            <a:r>
              <a:rPr lang="en-US" altLang="en-US" smtClean="0"/>
              <a:t>Alterations in blood flow -  Venous Stasis  </a:t>
            </a:r>
          </a:p>
          <a:p>
            <a:pPr lvl="1" eaLnBrk="1" hangingPunct="1"/>
            <a:r>
              <a:rPr lang="en-US" altLang="en-US" smtClean="0"/>
              <a:t>Alterations in blood constituents-hypercoagulability </a:t>
            </a:r>
          </a:p>
          <a:p>
            <a:pPr lvl="1" eaLnBrk="1" hangingPunct="1"/>
            <a:r>
              <a:rPr lang="en-US" altLang="en-US" smtClean="0"/>
              <a:t>Vascular endothelium damage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24200"/>
            <a:ext cx="36687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6E7BA5EA-859C-4F1E-A885-F55E45E4CACD}"/>
              </a:ext>
            </a:extLst>
          </p:cNvPr>
          <p:cNvSpPr>
            <a:spLocks noGrp="1"/>
          </p:cNvSpPr>
          <p:nvPr>
            <p:ph type="body" sz="quarter" idx="14"/>
          </p:nvPr>
        </p:nvSpPr>
        <p:spPr>
          <a:extLst/>
        </p:spPr>
        <p:txBody>
          <a:bodyPr/>
          <a:lstStyle/>
          <a:p>
            <a:pPr>
              <a:defRPr/>
            </a:pPr>
            <a:r>
              <a:rPr lang="en-US" dirty="0">
                <a:solidFill>
                  <a:schemeClr val="bg1"/>
                </a:solidFill>
                <a:highlight>
                  <a:srgbClr val="FFFF00"/>
                </a:highlight>
                <a:cs typeface="Times New Roman" panose="02020603050405020304" pitchFamily="18" charset="0"/>
              </a:rPr>
              <a:t>WE HAVE  BOTH-CALF AND FOOT</a:t>
            </a:r>
          </a:p>
          <a:p>
            <a:pPr>
              <a:defRPr/>
            </a:pPr>
            <a:endParaRPr lang="en-US" alt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DDA3A3F0-ECCE-4ACB-81CC-EDABD5B9613C}"/>
              </a:ext>
            </a:extLst>
          </p:cNvPr>
          <p:cNvSpPr>
            <a:spLocks noGrp="1"/>
          </p:cNvSpPr>
          <p:nvPr>
            <p:ph type="body" sz="quarter" idx="15"/>
          </p:nvPr>
        </p:nvSpPr>
        <p:spPr>
          <a:xfrm>
            <a:off x="514350" y="990600"/>
            <a:ext cx="8386763" cy="5003800"/>
          </a:xfrm>
          <a:extLst/>
        </p:spPr>
        <p:txBody>
          <a:bodyPr/>
          <a:lstStyle/>
          <a:p>
            <a:pPr>
              <a:defRPr/>
            </a:pPr>
            <a:endParaRPr lang="en-US" sz="1800" dirty="0">
              <a:latin typeface="Times New Roman" panose="02020603050405020304" pitchFamily="18" charset="0"/>
              <a:cs typeface="Times New Roman" panose="02020603050405020304" pitchFamily="18" charset="0"/>
            </a:endParaRPr>
          </a:p>
          <a:p>
            <a:pPr indent="0" algn="ctr">
              <a:buFont typeface="Arial"/>
              <a:buNone/>
              <a:defRPr/>
            </a:pPr>
            <a:r>
              <a:rPr lang="en-US" sz="2000" dirty="0">
                <a:cs typeface="Times New Roman" panose="02020603050405020304" pitchFamily="18" charset="0"/>
              </a:rPr>
              <a:t>Mechanical compression imitates the effect of walking</a:t>
            </a:r>
          </a:p>
          <a:p>
            <a:pPr indent="0">
              <a:buFont typeface="Arial"/>
              <a:buNone/>
              <a:defRPr/>
            </a:pPr>
            <a:r>
              <a:rPr lang="en-US" sz="2000" b="1" dirty="0">
                <a:cs typeface="Times New Roman" panose="02020603050405020304" pitchFamily="18" charset="0"/>
              </a:rPr>
              <a:t>The mechanical action of SCD’s affects all 3 aspects of Virchow's triad:</a:t>
            </a:r>
          </a:p>
          <a:p>
            <a:pPr marL="365760" lvl="1" indent="0">
              <a:buFont typeface="Courier New"/>
              <a:buNone/>
              <a:defRPr/>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marL="365760" lvl="1" indent="0">
              <a:buFont typeface="Courier New"/>
              <a:buNone/>
              <a:defRPr/>
            </a:pPr>
            <a:r>
              <a:rPr lang="en-US" sz="2000" dirty="0">
                <a:latin typeface="Times New Roman" panose="02020603050405020304" pitchFamily="18" charset="0"/>
                <a:cs typeface="Times New Roman" panose="02020603050405020304" pitchFamily="18" charset="0"/>
              </a:rPr>
              <a:t> </a:t>
            </a:r>
            <a:r>
              <a:rPr lang="en-US" sz="1800" dirty="0">
                <a:cs typeface="Times New Roman" panose="02020603050405020304" pitchFamily="18" charset="0"/>
              </a:rPr>
              <a:t>Increases velocity of venous return, creating turbulence to prevent blood Stasis/Clotting                         </a:t>
            </a:r>
          </a:p>
          <a:p>
            <a:pPr marL="365760" lvl="1" indent="0">
              <a:buFont typeface="Courier New"/>
              <a:buNone/>
              <a:defRPr/>
            </a:pPr>
            <a:endParaRPr lang="en-US" sz="1800" dirty="0">
              <a:cs typeface="Times New Roman" panose="02020603050405020304" pitchFamily="18" charset="0"/>
            </a:endParaRPr>
          </a:p>
          <a:p>
            <a:pPr marL="365760" lvl="1" indent="0">
              <a:buFont typeface="Courier New"/>
              <a:buNone/>
              <a:defRPr/>
            </a:pPr>
            <a:r>
              <a:rPr lang="en-US" sz="1600" dirty="0">
                <a:cs typeface="Times New Roman" panose="02020603050405020304" pitchFamily="18" charset="0"/>
              </a:rPr>
              <a:t>         </a:t>
            </a:r>
            <a:r>
              <a:rPr lang="en-US" sz="1800" dirty="0">
                <a:cs typeface="Times New Roman" panose="02020603050405020304" pitchFamily="18" charset="0"/>
              </a:rPr>
              <a:t>Decreases hypercoagulability by increasing fibrinolytic activity through   stimulation caused by the intermittent pneumatic compression</a:t>
            </a:r>
          </a:p>
          <a:p>
            <a:pPr marL="365760" lvl="1" indent="0">
              <a:buFont typeface="Courier New"/>
              <a:buNone/>
              <a:defRPr/>
            </a:pPr>
            <a:endParaRPr lang="en-US" sz="1000" b="1" dirty="0">
              <a:solidFill>
                <a:srgbClr val="FF0000"/>
              </a:solidFill>
              <a:latin typeface="Arial Narrow" panose="020B0606020202030204" pitchFamily="34" charset="0"/>
            </a:endParaRPr>
          </a:p>
          <a:p>
            <a:pPr marL="365760" lvl="1" indent="0">
              <a:buFont typeface="Courier New"/>
              <a:buNone/>
              <a:defRPr/>
            </a:pPr>
            <a:r>
              <a:rPr lang="en-US" sz="1600" dirty="0">
                <a:latin typeface="Times New Roman" panose="02020603050405020304" pitchFamily="18" charset="0"/>
                <a:cs typeface="Times New Roman" panose="02020603050405020304" pitchFamily="18" charset="0"/>
              </a:rPr>
              <a:t>            </a:t>
            </a:r>
          </a:p>
          <a:p>
            <a:pPr marL="365760" lvl="1" indent="0">
              <a:buFont typeface="Courier New"/>
              <a:buNone/>
              <a:defRPr/>
            </a:pPr>
            <a:r>
              <a:rPr lang="en-US" sz="1800" dirty="0">
                <a:cs typeface="Times New Roman" panose="02020603050405020304" pitchFamily="18" charset="0"/>
              </a:rPr>
              <a:t>  Inhibition of vasodilation may reduce endothelial damage    </a:t>
            </a:r>
          </a:p>
          <a:p>
            <a:pPr indent="0">
              <a:buFont typeface="Arial"/>
              <a:buNone/>
              <a:defRPr/>
            </a:pPr>
            <a:endParaRPr lang="en-US" sz="1200" b="1" dirty="0">
              <a:hlinkClick r:id="rId2" action="ppaction://hlinkfile" tooltip="Virchow's triad"/>
            </a:endParaRPr>
          </a:p>
          <a:p>
            <a:pPr lvl="1">
              <a:defRPr/>
            </a:pPr>
            <a:endParaRPr lang="en-US" sz="1600" dirty="0">
              <a:latin typeface="Times New Roman" panose="02020603050405020304" pitchFamily="18" charset="0"/>
              <a:cs typeface="Times New Roman" panose="02020603050405020304" pitchFamily="18" charset="0"/>
            </a:endParaRPr>
          </a:p>
          <a:p>
            <a:pPr marL="365760" lvl="1" indent="0">
              <a:buFont typeface="Courier New"/>
              <a:buNone/>
              <a:defRPr/>
            </a:pPr>
            <a:r>
              <a:rPr lang="en-US" sz="1600" dirty="0">
                <a:cs typeface="Times New Roman" panose="02020603050405020304" pitchFamily="18" charset="0"/>
              </a:rPr>
              <a:t>SCD’s should be worn while in bed and sitting in the chair,                                                            but removed for walking. </a:t>
            </a:r>
          </a:p>
          <a:p>
            <a:pPr marL="365760" lvl="1" indent="0" algn="ctr">
              <a:buFont typeface="Courier New"/>
              <a:buNone/>
              <a:defRPr/>
            </a:pPr>
            <a:r>
              <a:rPr lang="en-US" sz="1600" dirty="0">
                <a:latin typeface="Times New Roman" panose="02020603050405020304" pitchFamily="18" charset="0"/>
                <a:cs typeface="Times New Roman" panose="02020603050405020304" pitchFamily="18" charset="0"/>
              </a:rPr>
              <a:t>  </a:t>
            </a:r>
          </a:p>
        </p:txBody>
      </p:sp>
      <p:sp>
        <p:nvSpPr>
          <p:cNvPr id="4" name="Title 3">
            <a:extLst>
              <a:ext uri="{FF2B5EF4-FFF2-40B4-BE49-F238E27FC236}">
                <a16:creationId xmlns:a16="http://schemas.microsoft.com/office/drawing/2014/main" id="{71DBBA6F-9827-4B4B-B2AF-A8CDACDBF7F4}"/>
              </a:ext>
            </a:extLst>
          </p:cNvPr>
          <p:cNvSpPr>
            <a:spLocks noGrp="1"/>
          </p:cNvSpPr>
          <p:nvPr>
            <p:ph type="title"/>
          </p:nvPr>
        </p:nvSpPr>
        <p:spPr>
          <a:xfrm>
            <a:off x="762000" y="199232"/>
            <a:ext cx="7620000" cy="1066800"/>
          </a:xfrm>
        </p:spPr>
        <p:txBody>
          <a:bodyPr>
            <a:noAutofit/>
          </a:bodyPr>
          <a:lstStyle/>
          <a:p>
            <a:pPr>
              <a:defRPr/>
            </a:pPr>
            <a:r>
              <a:rPr lang="en-US" sz="3600" dirty="0">
                <a:solidFill>
                  <a:srgbClr val="C00000"/>
                </a:solidFill>
                <a:highlight>
                  <a:srgbClr val="C0C0C0"/>
                </a:highlight>
                <a:cs typeface="Times New Roman" panose="02020603050405020304" pitchFamily="18" charset="0"/>
              </a:rPr>
              <a:t>Benefit of compression therapy (SCD) </a:t>
            </a:r>
          </a:p>
        </p:txBody>
      </p:sp>
      <p:sp>
        <p:nvSpPr>
          <p:cNvPr id="6" name="Oval 5">
            <a:extLst>
              <a:ext uri="{FF2B5EF4-FFF2-40B4-BE49-F238E27FC236}">
                <a16:creationId xmlns:a16="http://schemas.microsoft.com/office/drawing/2014/main" id="{9F10E2D9-7760-4E65-9DD5-B1473E166F1B}"/>
              </a:ext>
            </a:extLst>
          </p:cNvPr>
          <p:cNvSpPr/>
          <p:nvPr/>
        </p:nvSpPr>
        <p:spPr>
          <a:xfrm>
            <a:off x="203200" y="2382838"/>
            <a:ext cx="735013"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rPr>
              <a:t>FLOW</a:t>
            </a:r>
          </a:p>
        </p:txBody>
      </p:sp>
      <p:sp>
        <p:nvSpPr>
          <p:cNvPr id="7" name="Oval 6">
            <a:extLst>
              <a:ext uri="{FF2B5EF4-FFF2-40B4-BE49-F238E27FC236}">
                <a16:creationId xmlns:a16="http://schemas.microsoft.com/office/drawing/2014/main" id="{6E0D3CAA-F330-4E17-961F-1C6D9FB09862}"/>
              </a:ext>
            </a:extLst>
          </p:cNvPr>
          <p:cNvSpPr/>
          <p:nvPr/>
        </p:nvSpPr>
        <p:spPr>
          <a:xfrm>
            <a:off x="169863" y="3395663"/>
            <a:ext cx="803275"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cs typeface="Times New Roman" panose="02020603050405020304" pitchFamily="18" charset="0"/>
              </a:rPr>
              <a:t>BLOOD</a:t>
            </a:r>
          </a:p>
        </p:txBody>
      </p:sp>
      <p:sp>
        <p:nvSpPr>
          <p:cNvPr id="8" name="Oval 7">
            <a:extLst>
              <a:ext uri="{FF2B5EF4-FFF2-40B4-BE49-F238E27FC236}">
                <a16:creationId xmlns:a16="http://schemas.microsoft.com/office/drawing/2014/main" id="{B5284308-734A-44C5-A3F8-36C60B01E968}"/>
              </a:ext>
            </a:extLst>
          </p:cNvPr>
          <p:cNvSpPr/>
          <p:nvPr/>
        </p:nvSpPr>
        <p:spPr>
          <a:xfrm>
            <a:off x="58738" y="4254500"/>
            <a:ext cx="914400" cy="304800"/>
          </a:xfrm>
          <a:prstGeom prst="ellipse">
            <a:avLst/>
          </a:prstGeom>
          <a:solidFill>
            <a:schemeClr val="tx1"/>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rgbClr val="FF0000"/>
                </a:solidFill>
                <a:latin typeface="Arial Narrow" panose="020B0606020202030204" pitchFamily="34" charset="0"/>
              </a:rPr>
              <a:t>VESSEL</a:t>
            </a:r>
          </a:p>
        </p:txBody>
      </p:sp>
      <p:pic>
        <p:nvPicPr>
          <p:cNvPr id="19464" name="Picture 9" descr="https://www.djoglobal.com/sites/default/files/styles/product_large/public/3010-PL_AC_CalfCuff_119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4500563"/>
            <a:ext cx="103028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https://encrypted-tbn1.gstatic.com/images?q=tbn:ANd9GcQCpSJEmKjGNyTaJIvyCxywBY70Lv_vIZEGgThDvUbO4Tl_tg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4500563"/>
            <a:ext cx="99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VenaFlow Foot Cu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249863"/>
            <a:ext cx="9985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5CF8875-6432-4805-8790-E1F709EEB673}"/>
              </a:ext>
            </a:extLst>
          </p:cNvPr>
          <p:cNvSpPr>
            <a:spLocks noGrp="1" noChangeArrowheads="1"/>
          </p:cNvSpPr>
          <p:nvPr>
            <p:ph type="title"/>
          </p:nvPr>
        </p:nvSpPr>
        <p:spPr/>
        <p:txBody>
          <a:bodyPr/>
          <a:lstStyle/>
          <a:p>
            <a:pPr eaLnBrk="1" fontAlgn="auto" hangingPunct="1">
              <a:spcAft>
                <a:spcPts val="0"/>
              </a:spcAft>
              <a:defRPr/>
            </a:pPr>
            <a:r>
              <a:rPr lang="en-US" dirty="0">
                <a:solidFill>
                  <a:srgbClr val="C00000"/>
                </a:solidFill>
                <a:highlight>
                  <a:srgbClr val="C0C0C0"/>
                </a:highlight>
              </a:rPr>
              <a:t>VTE: Predisposing Factors</a:t>
            </a:r>
          </a:p>
        </p:txBody>
      </p:sp>
      <p:sp>
        <p:nvSpPr>
          <p:cNvPr id="20483" name="Rectangle 3"/>
          <p:cNvSpPr>
            <a:spLocks noGrp="1"/>
          </p:cNvSpPr>
          <p:nvPr>
            <p:ph sz="half" idx="1"/>
          </p:nvPr>
        </p:nvSpPr>
        <p:spPr>
          <a:xfrm>
            <a:off x="533400" y="1219200"/>
            <a:ext cx="4800600" cy="4762500"/>
          </a:xfrm>
        </p:spPr>
        <p:txBody>
          <a:bodyPr/>
          <a:lstStyle/>
          <a:p>
            <a:pPr eaLnBrk="1" hangingPunct="1">
              <a:lnSpc>
                <a:spcPct val="90000"/>
              </a:lnSpc>
            </a:pPr>
            <a:r>
              <a:rPr lang="en-US" altLang="en-US" sz="2400" smtClean="0"/>
              <a:t>Principal Risk Factors</a:t>
            </a:r>
          </a:p>
          <a:p>
            <a:pPr lvl="1" eaLnBrk="1" hangingPunct="1">
              <a:lnSpc>
                <a:spcPct val="90000"/>
              </a:lnSpc>
            </a:pPr>
            <a:r>
              <a:rPr lang="en-US" altLang="en-US" sz="2200" smtClean="0"/>
              <a:t>Immobilization</a:t>
            </a:r>
          </a:p>
          <a:p>
            <a:pPr lvl="1" eaLnBrk="1" hangingPunct="1">
              <a:lnSpc>
                <a:spcPct val="90000"/>
              </a:lnSpc>
            </a:pPr>
            <a:r>
              <a:rPr lang="en-US" altLang="en-US" sz="2200" smtClean="0"/>
              <a:t>Trauma</a:t>
            </a:r>
          </a:p>
          <a:p>
            <a:pPr lvl="1" eaLnBrk="1" hangingPunct="1">
              <a:lnSpc>
                <a:spcPct val="90000"/>
              </a:lnSpc>
            </a:pPr>
            <a:r>
              <a:rPr lang="en-US" altLang="en-US" sz="2200" smtClean="0"/>
              <a:t>Surgery</a:t>
            </a:r>
          </a:p>
          <a:p>
            <a:pPr lvl="1" eaLnBrk="1" hangingPunct="1">
              <a:lnSpc>
                <a:spcPct val="90000"/>
              </a:lnSpc>
            </a:pPr>
            <a:r>
              <a:rPr lang="en-US" altLang="en-US" sz="2200" smtClean="0"/>
              <a:t>Infection  </a:t>
            </a:r>
            <a:r>
              <a:rPr lang="en-US" altLang="en-US" sz="2200" smtClean="0">
                <a:solidFill>
                  <a:srgbClr val="FFFF00"/>
                </a:solidFill>
              </a:rPr>
              <a:t>[Covid-19]</a:t>
            </a:r>
          </a:p>
          <a:p>
            <a:pPr lvl="1" eaLnBrk="1" hangingPunct="1">
              <a:lnSpc>
                <a:spcPct val="90000"/>
              </a:lnSpc>
            </a:pPr>
            <a:r>
              <a:rPr lang="en-US" altLang="en-US" sz="2200" smtClean="0"/>
              <a:t>Post-partum period</a:t>
            </a:r>
          </a:p>
          <a:p>
            <a:pPr lvl="1" eaLnBrk="1" hangingPunct="1">
              <a:lnSpc>
                <a:spcPct val="90000"/>
              </a:lnSpc>
            </a:pPr>
            <a:r>
              <a:rPr lang="en-US" altLang="en-US" sz="2200" smtClean="0"/>
              <a:t>Indwelling venous access devices/pacemakers</a:t>
            </a:r>
          </a:p>
          <a:p>
            <a:pPr lvl="1" eaLnBrk="1" hangingPunct="1">
              <a:lnSpc>
                <a:spcPct val="90000"/>
              </a:lnSpc>
            </a:pPr>
            <a:endParaRPr lang="en-US" altLang="en-US" sz="2200" smtClean="0"/>
          </a:p>
          <a:p>
            <a:pPr lvl="1" eaLnBrk="1" hangingPunct="1">
              <a:lnSpc>
                <a:spcPct val="90000"/>
              </a:lnSpc>
            </a:pPr>
            <a:endParaRPr lang="en-US" altLang="en-US" sz="2200" smtClean="0"/>
          </a:p>
        </p:txBody>
      </p:sp>
      <p:sp>
        <p:nvSpPr>
          <p:cNvPr id="20484" name="Rectangle 4"/>
          <p:cNvSpPr>
            <a:spLocks noGrp="1"/>
          </p:cNvSpPr>
          <p:nvPr>
            <p:ph sz="half" idx="2"/>
          </p:nvPr>
        </p:nvSpPr>
        <p:spPr>
          <a:xfrm>
            <a:off x="4800600" y="3535363"/>
            <a:ext cx="4343400" cy="3322637"/>
          </a:xfrm>
        </p:spPr>
        <p:txBody>
          <a:bodyPr/>
          <a:lstStyle/>
          <a:p>
            <a:pPr eaLnBrk="1" hangingPunct="1">
              <a:lnSpc>
                <a:spcPct val="90000"/>
              </a:lnSpc>
            </a:pPr>
            <a:r>
              <a:rPr lang="en-US" altLang="en-US" sz="2400" smtClean="0"/>
              <a:t>Other Factors</a:t>
            </a:r>
          </a:p>
          <a:p>
            <a:pPr lvl="1" eaLnBrk="1" hangingPunct="1">
              <a:lnSpc>
                <a:spcPct val="90000"/>
              </a:lnSpc>
            </a:pPr>
            <a:r>
              <a:rPr lang="en-US" altLang="en-US" sz="2200" smtClean="0"/>
              <a:t>Age</a:t>
            </a:r>
          </a:p>
          <a:p>
            <a:pPr lvl="1" eaLnBrk="1" hangingPunct="1">
              <a:lnSpc>
                <a:spcPct val="90000"/>
              </a:lnSpc>
            </a:pPr>
            <a:r>
              <a:rPr lang="en-US" altLang="en-US" sz="2200" smtClean="0"/>
              <a:t>Obesity</a:t>
            </a:r>
          </a:p>
          <a:p>
            <a:pPr lvl="1" eaLnBrk="1" hangingPunct="1">
              <a:lnSpc>
                <a:spcPct val="90000"/>
              </a:lnSpc>
            </a:pPr>
            <a:r>
              <a:rPr lang="en-US" altLang="en-US" sz="2200" smtClean="0"/>
              <a:t>Malignancy</a:t>
            </a:r>
          </a:p>
          <a:p>
            <a:pPr lvl="1" eaLnBrk="1" hangingPunct="1">
              <a:lnSpc>
                <a:spcPct val="90000"/>
              </a:lnSpc>
            </a:pPr>
            <a:r>
              <a:rPr lang="en-US" altLang="en-US" sz="2200" smtClean="0"/>
              <a:t>Previous VTE</a:t>
            </a:r>
          </a:p>
          <a:p>
            <a:pPr lvl="1" eaLnBrk="1" hangingPunct="1">
              <a:lnSpc>
                <a:spcPct val="90000"/>
              </a:lnSpc>
            </a:pPr>
            <a:r>
              <a:rPr lang="en-US" altLang="en-US" sz="2200" smtClean="0"/>
              <a:t>Varicose Veins</a:t>
            </a:r>
          </a:p>
          <a:p>
            <a:pPr lvl="1" eaLnBrk="1" hangingPunct="1">
              <a:lnSpc>
                <a:spcPct val="90000"/>
              </a:lnSpc>
            </a:pPr>
            <a:r>
              <a:rPr lang="en-US" altLang="en-US" sz="2200" smtClean="0"/>
              <a:t>Dehydration</a:t>
            </a:r>
          </a:p>
          <a:p>
            <a:pPr lvl="1" eaLnBrk="1" hangingPunct="1">
              <a:lnSpc>
                <a:spcPct val="90000"/>
              </a:lnSpc>
            </a:pPr>
            <a:r>
              <a:rPr lang="en-US" altLang="en-US" sz="2200" smtClean="0"/>
              <a:t>Hormonal Therapy</a:t>
            </a:r>
          </a:p>
          <a:p>
            <a:pPr lvl="1" eaLnBrk="1" hangingPunct="1">
              <a:lnSpc>
                <a:spcPct val="90000"/>
              </a:lnSpc>
            </a:pPr>
            <a:r>
              <a:rPr lang="en-US" altLang="en-US" sz="2200" smtClean="0"/>
              <a:t>Aggressive AC reversal</a:t>
            </a:r>
          </a:p>
        </p:txBody>
      </p:sp>
      <p:graphicFrame>
        <p:nvGraphicFramePr>
          <p:cNvPr id="20485" name="Object 2"/>
          <p:cNvGraphicFramePr>
            <a:graphicFrameLocks noChangeAspect="1"/>
          </p:cNvGraphicFramePr>
          <p:nvPr/>
        </p:nvGraphicFramePr>
        <p:xfrm>
          <a:off x="1143000" y="4114800"/>
          <a:ext cx="2286000" cy="2687638"/>
        </p:xfrm>
        <a:graphic>
          <a:graphicData uri="http://schemas.openxmlformats.org/presentationml/2006/ole">
            <mc:AlternateContent xmlns:mc="http://schemas.openxmlformats.org/markup-compatibility/2006">
              <mc:Choice xmlns:v="urn:schemas-microsoft-com:vml" Requires="v">
                <p:oleObj spid="_x0000_s20487" name="Image" r:id="rId4" imgW="5282540" imgH="6209524" progId="">
                  <p:embed/>
                </p:oleObj>
              </mc:Choice>
              <mc:Fallback>
                <p:oleObj name="Image" r:id="rId4" imgW="5282540" imgH="62095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114800"/>
                        <a:ext cx="22860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238" y="1143000"/>
            <a:ext cx="3027362"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6B7B-1338-465B-9834-1DCD73CE5529}"/>
              </a:ext>
            </a:extLst>
          </p:cNvPr>
          <p:cNvSpPr>
            <a:spLocks noGrp="1"/>
          </p:cNvSpPr>
          <p:nvPr>
            <p:ph type="title"/>
          </p:nvPr>
        </p:nvSpPr>
        <p:spPr>
          <a:xfrm>
            <a:off x="3276600" y="-76200"/>
            <a:ext cx="6096000" cy="1066800"/>
          </a:xfrm>
        </p:spPr>
        <p:txBody>
          <a:bodyPr/>
          <a:lstStyle/>
          <a:p>
            <a:pPr>
              <a:defRPr/>
            </a:pPr>
            <a:r>
              <a:rPr lang="en-US" dirty="0">
                <a:solidFill>
                  <a:srgbClr val="FFFF00"/>
                </a:solidFill>
              </a:rPr>
              <a:t>Covid-19 and VTE</a:t>
            </a:r>
          </a:p>
        </p:txBody>
      </p:sp>
      <p:sp>
        <p:nvSpPr>
          <p:cNvPr id="21507" name="Content Placeholder 2">
            <a:extLst>
              <a:ext uri="{FF2B5EF4-FFF2-40B4-BE49-F238E27FC236}">
                <a16:creationId xmlns:a16="http://schemas.microsoft.com/office/drawing/2014/main" id="{28B9D829-E145-44FE-B7F2-97DF5D4CA2F2}"/>
              </a:ext>
            </a:extLst>
          </p:cNvPr>
          <p:cNvSpPr>
            <a:spLocks noGrp="1"/>
          </p:cNvSpPr>
          <p:nvPr>
            <p:ph idx="1"/>
          </p:nvPr>
        </p:nvSpPr>
        <p:spPr>
          <a:xfrm>
            <a:off x="152400" y="914400"/>
            <a:ext cx="9220200" cy="6019800"/>
          </a:xfrm>
        </p:spPr>
        <p:txBody>
          <a:bodyPr/>
          <a:lstStyle/>
          <a:p>
            <a:pPr>
              <a:defRPr/>
            </a:pPr>
            <a:r>
              <a:rPr lang="en-US" altLang="en-US" sz="2000" dirty="0"/>
              <a:t>Covid-19 infection increases the risk of venous and arterial  thromboembolism. </a:t>
            </a:r>
            <a:endParaRPr lang="en-US" altLang="en-US" sz="800" dirty="0"/>
          </a:p>
          <a:p>
            <a:pPr>
              <a:defRPr/>
            </a:pPr>
            <a:endParaRPr lang="en-US" altLang="en-US" sz="800" dirty="0"/>
          </a:p>
          <a:p>
            <a:pPr>
              <a:defRPr/>
            </a:pPr>
            <a:r>
              <a:rPr lang="en-US" altLang="en-US" sz="2000" dirty="0"/>
              <a:t>This significant increase in risk is not included in current VTE risk assessment tools, but planned for future Caprini Risk Score</a:t>
            </a:r>
            <a:endParaRPr lang="en-US" altLang="en-US" sz="800" dirty="0"/>
          </a:p>
          <a:p>
            <a:pPr>
              <a:defRPr/>
            </a:pPr>
            <a:endParaRPr lang="en-US" altLang="en-US" sz="800" dirty="0"/>
          </a:p>
          <a:p>
            <a:pPr>
              <a:defRPr/>
            </a:pPr>
            <a:r>
              <a:rPr lang="en-US" altLang="en-US" sz="2000" dirty="0"/>
              <a:t>Escalation of anticoagulation for  patients at highest risk for VTE; critically ill, obese, or with high levels of D-dimer has been implemented </a:t>
            </a:r>
          </a:p>
          <a:p>
            <a:pPr>
              <a:defRPr/>
            </a:pPr>
            <a:endParaRPr lang="en-US" altLang="en-US" sz="800" dirty="0"/>
          </a:p>
          <a:p>
            <a:pPr>
              <a:defRPr/>
            </a:pPr>
            <a:r>
              <a:rPr lang="en-US" altLang="en-US" sz="2000" dirty="0"/>
              <a:t>Critically ill patients were shown to have positive outcomes, but high quality evidence is lacking-There are numerous ongoing clinical trials</a:t>
            </a:r>
          </a:p>
          <a:p>
            <a:pPr>
              <a:defRPr/>
            </a:pPr>
            <a:endParaRPr lang="en-US" altLang="en-US" sz="800" dirty="0"/>
          </a:p>
          <a:p>
            <a:pPr>
              <a:defRPr/>
            </a:pPr>
            <a:r>
              <a:rPr lang="en-US" altLang="en-US" sz="2000" dirty="0"/>
              <a:t>VTE pharmacologic prophylaxis unless contraindication, then mechanical</a:t>
            </a:r>
          </a:p>
          <a:p>
            <a:pPr marL="136525" indent="0">
              <a:buFont typeface="Wingdings 2" panose="05020102010507070707" pitchFamily="18" charset="2"/>
              <a:buNone/>
              <a:defRPr/>
            </a:pPr>
            <a:endParaRPr lang="en-US" altLang="en-US" sz="800" dirty="0"/>
          </a:p>
          <a:p>
            <a:pPr>
              <a:defRPr/>
            </a:pPr>
            <a:r>
              <a:rPr lang="en-US" altLang="en-US" sz="2000" dirty="0"/>
              <a:t>Consider both pharmacologic and mechanical VTE prophylaxis (SCD)  if no contraindication to either modality when high risk</a:t>
            </a:r>
          </a:p>
          <a:p>
            <a:pPr>
              <a:defRPr/>
            </a:pPr>
            <a:endParaRPr lang="en-US" altLang="en-US" sz="800" dirty="0"/>
          </a:p>
          <a:p>
            <a:pPr>
              <a:defRPr/>
            </a:pPr>
            <a:r>
              <a:rPr lang="en-US" altLang="en-US" sz="2000" dirty="0"/>
              <a:t>Consider post-hospital prophylaxis for patients with high VTE risk                        and  low bleeding risk </a:t>
            </a:r>
          </a:p>
          <a:p>
            <a:pPr>
              <a:defRPr/>
            </a:pPr>
            <a:endParaRPr lang="en-US" altLang="en-US"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3153</TotalTime>
  <Words>1332</Words>
  <Application>Microsoft Office PowerPoint</Application>
  <PresentationFormat>On-screen Show (4:3)</PresentationFormat>
  <Paragraphs>185</Paragraphs>
  <Slides>19</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Arial</vt:lpstr>
      <vt:lpstr>Lucida Sans</vt:lpstr>
      <vt:lpstr>Book Antiqua</vt:lpstr>
      <vt:lpstr>Wingdings 2</vt:lpstr>
      <vt:lpstr>Wingdings</vt:lpstr>
      <vt:lpstr>Wingdings 3</vt:lpstr>
      <vt:lpstr>Calibri</vt:lpstr>
      <vt:lpstr>Times New Roman</vt:lpstr>
      <vt:lpstr>Arial Narrow</vt:lpstr>
      <vt:lpstr>Courier New</vt:lpstr>
      <vt:lpstr>Apex</vt:lpstr>
      <vt:lpstr>Image</vt:lpstr>
      <vt:lpstr>Deep Vein Thrombosis</vt:lpstr>
      <vt:lpstr>Deep Vein Thrombosis</vt:lpstr>
      <vt:lpstr>VTE: Epidemiology</vt:lpstr>
      <vt:lpstr>VTE: Epidemiology</vt:lpstr>
      <vt:lpstr>PowerPoint Presentation</vt:lpstr>
      <vt:lpstr>VTE: Pathophysiology</vt:lpstr>
      <vt:lpstr>Benefit of compression therapy (SCD) </vt:lpstr>
      <vt:lpstr>VTE: Predisposing Factors</vt:lpstr>
      <vt:lpstr>Covid-19 and VTE</vt:lpstr>
      <vt:lpstr>VTE: Signs &amp; Symptoms</vt:lpstr>
      <vt:lpstr>VTE: Diagnosis</vt:lpstr>
      <vt:lpstr>Arteries and Veins</vt:lpstr>
      <vt:lpstr>Correct nomenclature</vt:lpstr>
      <vt:lpstr>The Superficial Femoral Vein A Potentially Lethal Misnomer Warner P. Bundens, MD;  John J. Bergan, MD; Nicholas A. Halasz, MD; Jay Murray, MD; Margaret Drehobl, MD.  JAMA. 1995;274:1296-1298 </vt:lpstr>
      <vt:lpstr>The Superficial Femoral Vein A Potentially Lethal Misnomer Warner P. Bundens, MD;  John J. Bergan, MD; Nicholas A. Halasz, MD; Jay Murray, MD; Margaret Drehobl, MD.  JAMA. 1995;274:1296-1298 </vt:lpstr>
      <vt:lpstr>PowerPoint Presentation</vt:lpstr>
      <vt:lpstr>VTE Prevention</vt:lpstr>
      <vt:lpstr>Screening/Acute proximal DVT</vt:lpstr>
      <vt:lpstr>Benefit of compression therapy (SCD)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Vein Thrombosis</dc:title>
  <dc:creator>Dr Gasparis</dc:creator>
  <cp:lastModifiedBy>Coppola, Laura</cp:lastModifiedBy>
  <cp:revision>103</cp:revision>
  <dcterms:created xsi:type="dcterms:W3CDTF">2009-01-08T02:19:37Z</dcterms:created>
  <dcterms:modified xsi:type="dcterms:W3CDTF">2023-01-30T16:29:29Z</dcterms:modified>
</cp:coreProperties>
</file>