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6.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2" r:id="rId2"/>
    <p:sldMasterId id="2147483676" r:id="rId3"/>
    <p:sldMasterId id="2147483683" r:id="rId4"/>
    <p:sldMasterId id="2147483690" r:id="rId5"/>
    <p:sldMasterId id="2147483704" r:id="rId6"/>
    <p:sldMasterId id="2147483716" r:id="rId7"/>
  </p:sldMasterIdLst>
  <p:notesMasterIdLst>
    <p:notesMasterId r:id="rId73"/>
  </p:notesMasterIdLst>
  <p:handoutMasterIdLst>
    <p:handoutMasterId r:id="rId74"/>
  </p:handoutMasterIdLst>
  <p:sldIdLst>
    <p:sldId id="686" r:id="rId8"/>
    <p:sldId id="687" r:id="rId9"/>
    <p:sldId id="761" r:id="rId10"/>
    <p:sldId id="762" r:id="rId11"/>
    <p:sldId id="750" r:id="rId12"/>
    <p:sldId id="691" r:id="rId13"/>
    <p:sldId id="694" r:id="rId14"/>
    <p:sldId id="697" r:id="rId15"/>
    <p:sldId id="698" r:id="rId16"/>
    <p:sldId id="699" r:id="rId17"/>
    <p:sldId id="700" r:id="rId18"/>
    <p:sldId id="703" r:id="rId19"/>
    <p:sldId id="705" r:id="rId20"/>
    <p:sldId id="710" r:id="rId21"/>
    <p:sldId id="714" r:id="rId22"/>
    <p:sldId id="716" r:id="rId23"/>
    <p:sldId id="720" r:id="rId24"/>
    <p:sldId id="721" r:id="rId25"/>
    <p:sldId id="727" r:id="rId26"/>
    <p:sldId id="724" r:id="rId27"/>
    <p:sldId id="725" r:id="rId28"/>
    <p:sldId id="738" r:id="rId29"/>
    <p:sldId id="736" r:id="rId30"/>
    <p:sldId id="740" r:id="rId31"/>
    <p:sldId id="729" r:id="rId32"/>
    <p:sldId id="731" r:id="rId33"/>
    <p:sldId id="732" r:id="rId34"/>
    <p:sldId id="751" r:id="rId35"/>
    <p:sldId id="482" r:id="rId36"/>
    <p:sldId id="641" r:id="rId37"/>
    <p:sldId id="763" r:id="rId38"/>
    <p:sldId id="658" r:id="rId39"/>
    <p:sldId id="756" r:id="rId40"/>
    <p:sldId id="583" r:id="rId41"/>
    <p:sldId id="757" r:id="rId42"/>
    <p:sldId id="542" r:id="rId43"/>
    <p:sldId id="677" r:id="rId44"/>
    <p:sldId id="742" r:id="rId45"/>
    <p:sldId id="744" r:id="rId46"/>
    <p:sldId id="745" r:id="rId47"/>
    <p:sldId id="746" r:id="rId48"/>
    <p:sldId id="754" r:id="rId49"/>
    <p:sldId id="752" r:id="rId50"/>
    <p:sldId id="753" r:id="rId51"/>
    <p:sldId id="569" r:id="rId52"/>
    <p:sldId id="553" r:id="rId53"/>
    <p:sldId id="608" r:id="rId54"/>
    <p:sldId id="555" r:id="rId55"/>
    <p:sldId id="562" r:id="rId56"/>
    <p:sldId id="661" r:id="rId57"/>
    <p:sldId id="673" r:id="rId58"/>
    <p:sldId id="671" r:id="rId59"/>
    <p:sldId id="556" r:id="rId60"/>
    <p:sldId id="473" r:id="rId61"/>
    <p:sldId id="657" r:id="rId62"/>
    <p:sldId id="747" r:id="rId63"/>
    <p:sldId id="667" r:id="rId64"/>
    <p:sldId id="493" r:id="rId65"/>
    <p:sldId id="675" r:id="rId66"/>
    <p:sldId id="676" r:id="rId67"/>
    <p:sldId id="674" r:id="rId68"/>
    <p:sldId id="495" r:id="rId69"/>
    <p:sldId id="749" r:id="rId70"/>
    <p:sldId id="748" r:id="rId71"/>
    <p:sldId id="640" r:id="rId72"/>
  </p:sldIdLst>
  <p:sldSz cx="9144000" cy="6858000" type="screen4x3"/>
  <p:notesSz cx="9388475" cy="71024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rauss, Lori" initials="SL" lastIdx="1" clrIdx="0">
    <p:extLst>
      <p:ext uri="{19B8F6BF-5375-455C-9EA6-DF929625EA0E}">
        <p15:presenceInfo xmlns:p15="http://schemas.microsoft.com/office/powerpoint/2012/main" userId="S-1-5-21-2019896198-308760431-1726288727-10959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5B9D"/>
    <a:srgbClr val="B72819"/>
    <a:srgbClr val="FF0000"/>
    <a:srgbClr val="FF9900"/>
    <a:srgbClr val="808000"/>
    <a:srgbClr val="0A8061"/>
    <a:srgbClr val="186972"/>
    <a:srgbClr val="B818A1"/>
    <a:srgbClr val="FFFFE1"/>
    <a:srgbClr val="FFFF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433" autoAdjust="0"/>
  </p:normalViewPr>
  <p:slideViewPr>
    <p:cSldViewPr>
      <p:cViewPr varScale="1">
        <p:scale>
          <a:sx n="77" d="100"/>
          <a:sy n="77" d="100"/>
        </p:scale>
        <p:origin x="1368"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64.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handoutMaster" Target="handoutMasters/handoutMaster1.xml"/><Relationship Id="rId79"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notesMaster" Target="notesMasters/notesMaster1.xml"/><Relationship Id="rId78"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viewProps" Target="viewProps.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s>
</file>

<file path=ppt/charts/_rels/chart1.xml.rels><?xml version="1.0" encoding="UTF-8" standalone="yes"?>
<Relationships xmlns="http://schemas.openxmlformats.org/package/2006/relationships"><Relationship Id="rId3" Type="http://schemas.openxmlformats.org/officeDocument/2006/relationships/oleObject" Target="file:///\\uhmc-fs-share\shares\CareManagement\Exchange\David\CPS\data%20for%20powerpoint.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a:t>Top 3 Suspicion Codes of Child Abuse</a:t>
            </a:r>
          </a:p>
          <a:p>
            <a:pPr>
              <a:defRPr/>
            </a:pPr>
            <a:r>
              <a:rPr lang="en-US"/>
              <a:t>2019-2022</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Sheet1!$A$2</c:f>
              <c:strCache>
                <c:ptCount val="1"/>
                <c:pt idx="0">
                  <c:v>Inadequate Guardianship</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(Sheet1!$G$1,Sheet1!$I$1,Sheet1!$K$1,Sheet1!$M$1)</c:f>
              <c:numCache>
                <c:formatCode>General</c:formatCode>
                <c:ptCount val="4"/>
                <c:pt idx="0">
                  <c:v>2019</c:v>
                </c:pt>
                <c:pt idx="1">
                  <c:v>2020</c:v>
                </c:pt>
                <c:pt idx="2">
                  <c:v>2021</c:v>
                </c:pt>
                <c:pt idx="3">
                  <c:v>2022</c:v>
                </c:pt>
              </c:numCache>
            </c:numRef>
          </c:cat>
          <c:val>
            <c:numRef>
              <c:f>(Sheet1!$G$2,Sheet1!$I$2,Sheet1!$K$2,Sheet1!$M$2)</c:f>
              <c:numCache>
                <c:formatCode>General</c:formatCode>
                <c:ptCount val="4"/>
                <c:pt idx="0">
                  <c:v>271</c:v>
                </c:pt>
                <c:pt idx="1">
                  <c:v>314</c:v>
                </c:pt>
                <c:pt idx="2">
                  <c:v>285</c:v>
                </c:pt>
                <c:pt idx="3">
                  <c:v>231</c:v>
                </c:pt>
              </c:numCache>
            </c:numRef>
          </c:val>
          <c:extLst>
            <c:ext xmlns:c16="http://schemas.microsoft.com/office/drawing/2014/chart" uri="{C3380CC4-5D6E-409C-BE32-E72D297353CC}">
              <c16:uniqueId val="{00000000-A225-4470-8BED-557F8B22A268}"/>
            </c:ext>
          </c:extLst>
        </c:ser>
        <c:ser>
          <c:idx val="1"/>
          <c:order val="1"/>
          <c:tx>
            <c:strRef>
              <c:f>Sheet1!$A$3</c:f>
              <c:strCache>
                <c:ptCount val="1"/>
                <c:pt idx="0">
                  <c:v>Parent's Drug/Alcohol misuse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(Sheet1!$G$1,Sheet1!$I$1,Sheet1!$K$1,Sheet1!$M$1)</c:f>
              <c:numCache>
                <c:formatCode>General</c:formatCode>
                <c:ptCount val="4"/>
                <c:pt idx="0">
                  <c:v>2019</c:v>
                </c:pt>
                <c:pt idx="1">
                  <c:v>2020</c:v>
                </c:pt>
                <c:pt idx="2">
                  <c:v>2021</c:v>
                </c:pt>
                <c:pt idx="3">
                  <c:v>2022</c:v>
                </c:pt>
              </c:numCache>
            </c:numRef>
          </c:cat>
          <c:val>
            <c:numRef>
              <c:f>(Sheet1!$G$3,Sheet1!$I$3,Sheet1!$K$3,Sheet1!$M$3)</c:f>
              <c:numCache>
                <c:formatCode>General</c:formatCode>
                <c:ptCount val="4"/>
                <c:pt idx="0">
                  <c:v>163</c:v>
                </c:pt>
                <c:pt idx="1">
                  <c:v>168</c:v>
                </c:pt>
                <c:pt idx="2">
                  <c:v>130</c:v>
                </c:pt>
                <c:pt idx="3">
                  <c:v>109</c:v>
                </c:pt>
              </c:numCache>
            </c:numRef>
          </c:val>
          <c:extLst>
            <c:ext xmlns:c16="http://schemas.microsoft.com/office/drawing/2014/chart" uri="{C3380CC4-5D6E-409C-BE32-E72D297353CC}">
              <c16:uniqueId val="{00000001-A225-4470-8BED-557F8B22A268}"/>
            </c:ext>
          </c:extLst>
        </c:ser>
        <c:ser>
          <c:idx val="2"/>
          <c:order val="2"/>
          <c:tx>
            <c:strRef>
              <c:f>Sheet1!$A$4</c:f>
              <c:strCache>
                <c:ptCount val="1"/>
                <c:pt idx="0">
                  <c:v>Other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(Sheet1!$G$1,Sheet1!$I$1,Sheet1!$K$1,Sheet1!$M$1)</c:f>
              <c:numCache>
                <c:formatCode>General</c:formatCode>
                <c:ptCount val="4"/>
                <c:pt idx="0">
                  <c:v>2019</c:v>
                </c:pt>
                <c:pt idx="1">
                  <c:v>2020</c:v>
                </c:pt>
                <c:pt idx="2">
                  <c:v>2021</c:v>
                </c:pt>
                <c:pt idx="3">
                  <c:v>2022</c:v>
                </c:pt>
              </c:numCache>
            </c:numRef>
          </c:cat>
          <c:val>
            <c:numRef>
              <c:f>(Sheet1!$G$4,Sheet1!$I$4,Sheet1!$K$4,Sheet1!$M$4)</c:f>
              <c:numCache>
                <c:formatCode>General</c:formatCode>
                <c:ptCount val="4"/>
                <c:pt idx="0">
                  <c:v>88</c:v>
                </c:pt>
                <c:pt idx="1">
                  <c:v>76</c:v>
                </c:pt>
                <c:pt idx="2">
                  <c:v>33</c:v>
                </c:pt>
                <c:pt idx="3">
                  <c:v>53</c:v>
                </c:pt>
              </c:numCache>
            </c:numRef>
          </c:val>
          <c:extLst>
            <c:ext xmlns:c16="http://schemas.microsoft.com/office/drawing/2014/chart" uri="{C3380CC4-5D6E-409C-BE32-E72D297353CC}">
              <c16:uniqueId val="{00000002-A225-4470-8BED-557F8B22A268}"/>
            </c:ext>
          </c:extLst>
        </c:ser>
        <c:dLbls>
          <c:showLegendKey val="0"/>
          <c:showVal val="0"/>
          <c:showCatName val="0"/>
          <c:showSerName val="0"/>
          <c:showPercent val="0"/>
          <c:showBubbleSize val="0"/>
        </c:dLbls>
        <c:gapWidth val="219"/>
        <c:overlap val="-27"/>
        <c:axId val="1664941776"/>
        <c:axId val="1393571296"/>
      </c:barChart>
      <c:catAx>
        <c:axId val="1664941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393571296"/>
        <c:crosses val="autoZero"/>
        <c:auto val="1"/>
        <c:lblAlgn val="ctr"/>
        <c:lblOffset val="100"/>
        <c:noMultiLvlLbl val="0"/>
      </c:catAx>
      <c:valAx>
        <c:axId val="13935712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6649417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b="1"/>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68339" cy="356357"/>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5317963" y="1"/>
            <a:ext cx="4068339" cy="356357"/>
          </a:xfrm>
          <a:prstGeom prst="rect">
            <a:avLst/>
          </a:prstGeom>
        </p:spPr>
        <p:txBody>
          <a:bodyPr vert="horz" lIns="94229" tIns="47114" rIns="94229" bIns="47114" rtlCol="0"/>
          <a:lstStyle>
            <a:lvl1pPr algn="r">
              <a:defRPr sz="1200"/>
            </a:lvl1pPr>
          </a:lstStyle>
          <a:p>
            <a:fld id="{58F84278-2AD8-491E-83FD-6DBBDC638388}" type="datetimeFigureOut">
              <a:rPr lang="en-US" smtClean="0"/>
              <a:t>4/24/2023</a:t>
            </a:fld>
            <a:endParaRPr lang="en-US"/>
          </a:p>
        </p:txBody>
      </p:sp>
      <p:sp>
        <p:nvSpPr>
          <p:cNvPr id="4" name="Footer Placeholder 3"/>
          <p:cNvSpPr>
            <a:spLocks noGrp="1"/>
          </p:cNvSpPr>
          <p:nvPr>
            <p:ph type="ftr" sz="quarter" idx="2"/>
          </p:nvPr>
        </p:nvSpPr>
        <p:spPr>
          <a:xfrm>
            <a:off x="0" y="6746119"/>
            <a:ext cx="4068339" cy="356356"/>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5317963" y="6746119"/>
            <a:ext cx="4068339" cy="356356"/>
          </a:xfrm>
          <a:prstGeom prst="rect">
            <a:avLst/>
          </a:prstGeom>
        </p:spPr>
        <p:txBody>
          <a:bodyPr vert="horz" lIns="94229" tIns="47114" rIns="94229" bIns="47114" rtlCol="0" anchor="b"/>
          <a:lstStyle>
            <a:lvl1pPr algn="r">
              <a:defRPr sz="1200"/>
            </a:lvl1pPr>
          </a:lstStyle>
          <a:p>
            <a:fld id="{5F1D2827-5BE5-40CF-B8B9-2950C3833361}" type="slidenum">
              <a:rPr lang="en-US" smtClean="0"/>
              <a:t>‹#›</a:t>
            </a:fld>
            <a:endParaRPr lang="en-US"/>
          </a:p>
        </p:txBody>
      </p:sp>
    </p:spTree>
    <p:extLst>
      <p:ext uri="{BB962C8B-B14F-4D97-AF65-F5344CB8AC3E}">
        <p14:creationId xmlns:p14="http://schemas.microsoft.com/office/powerpoint/2010/main" val="28282371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68339" cy="355124"/>
          </a:xfrm>
          <a:prstGeom prst="rect">
            <a:avLst/>
          </a:prstGeom>
        </p:spPr>
        <p:txBody>
          <a:bodyPr vert="horz" lIns="94229" tIns="47114" rIns="94229" bIns="47114" rtlCol="0"/>
          <a:lstStyle>
            <a:lvl1pPr algn="l">
              <a:defRPr sz="1200"/>
            </a:lvl1pPr>
          </a:lstStyle>
          <a:p>
            <a:pPr>
              <a:defRPr/>
            </a:pPr>
            <a:endParaRPr lang="en-US" dirty="0"/>
          </a:p>
        </p:txBody>
      </p:sp>
      <p:sp>
        <p:nvSpPr>
          <p:cNvPr id="3" name="Date Placeholder 2"/>
          <p:cNvSpPr>
            <a:spLocks noGrp="1"/>
          </p:cNvSpPr>
          <p:nvPr>
            <p:ph type="dt" idx="1"/>
          </p:nvPr>
        </p:nvSpPr>
        <p:spPr>
          <a:xfrm>
            <a:off x="5317963" y="0"/>
            <a:ext cx="4068339" cy="355124"/>
          </a:xfrm>
          <a:prstGeom prst="rect">
            <a:avLst/>
          </a:prstGeom>
        </p:spPr>
        <p:txBody>
          <a:bodyPr vert="horz" lIns="94229" tIns="47114" rIns="94229" bIns="47114" rtlCol="0"/>
          <a:lstStyle>
            <a:lvl1pPr algn="r">
              <a:defRPr sz="1200"/>
            </a:lvl1pPr>
          </a:lstStyle>
          <a:p>
            <a:pPr>
              <a:defRPr/>
            </a:pPr>
            <a:fld id="{2434FAB9-434E-4E08-9C72-14713CFAA981}" type="datetimeFigureOut">
              <a:rPr lang="en-US"/>
              <a:pPr>
                <a:defRPr/>
              </a:pPr>
              <a:t>4/24/2023</a:t>
            </a:fld>
            <a:endParaRPr lang="en-US" dirty="0"/>
          </a:p>
        </p:txBody>
      </p:sp>
      <p:sp>
        <p:nvSpPr>
          <p:cNvPr id="4" name="Slide Image Placeholder 3"/>
          <p:cNvSpPr>
            <a:spLocks noGrp="1" noRot="1" noChangeAspect="1"/>
          </p:cNvSpPr>
          <p:nvPr>
            <p:ph type="sldImg" idx="2"/>
          </p:nvPr>
        </p:nvSpPr>
        <p:spPr>
          <a:xfrm>
            <a:off x="2919413" y="533400"/>
            <a:ext cx="3549650" cy="2662238"/>
          </a:xfrm>
          <a:prstGeom prst="rect">
            <a:avLst/>
          </a:prstGeom>
          <a:noFill/>
          <a:ln w="12700">
            <a:solidFill>
              <a:prstClr val="black"/>
            </a:solidFill>
          </a:ln>
        </p:spPr>
        <p:txBody>
          <a:bodyPr vert="horz" lIns="94229" tIns="47114" rIns="94229" bIns="47114" rtlCol="0" anchor="ctr"/>
          <a:lstStyle/>
          <a:p>
            <a:pPr lvl="0"/>
            <a:endParaRPr lang="en-US" noProof="0" dirty="0"/>
          </a:p>
        </p:txBody>
      </p:sp>
      <p:sp>
        <p:nvSpPr>
          <p:cNvPr id="5" name="Notes Placeholder 4"/>
          <p:cNvSpPr>
            <a:spLocks noGrp="1"/>
          </p:cNvSpPr>
          <p:nvPr>
            <p:ph type="body" sz="quarter" idx="3"/>
          </p:nvPr>
        </p:nvSpPr>
        <p:spPr>
          <a:xfrm>
            <a:off x="938848" y="3373676"/>
            <a:ext cx="7510780" cy="3196114"/>
          </a:xfrm>
          <a:prstGeom prst="rect">
            <a:avLst/>
          </a:prstGeom>
        </p:spPr>
        <p:txBody>
          <a:bodyPr vert="horz" lIns="94229" tIns="47114" rIns="94229" bIns="4711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6746119"/>
            <a:ext cx="4068339" cy="355124"/>
          </a:xfrm>
          <a:prstGeom prst="rect">
            <a:avLst/>
          </a:prstGeom>
        </p:spPr>
        <p:txBody>
          <a:bodyPr vert="horz" lIns="94229" tIns="47114" rIns="94229" bIns="47114"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5317963" y="6746119"/>
            <a:ext cx="4068339" cy="355124"/>
          </a:xfrm>
          <a:prstGeom prst="rect">
            <a:avLst/>
          </a:prstGeom>
        </p:spPr>
        <p:txBody>
          <a:bodyPr vert="horz" lIns="94229" tIns="47114" rIns="94229" bIns="47114" rtlCol="0" anchor="b"/>
          <a:lstStyle>
            <a:lvl1pPr algn="r">
              <a:defRPr sz="1200"/>
            </a:lvl1pPr>
          </a:lstStyle>
          <a:p>
            <a:pPr>
              <a:defRPr/>
            </a:pPr>
            <a:fld id="{DDF55E4D-2CB0-4DD3-9E79-74DB9722F698}" type="slidenum">
              <a:rPr lang="en-US"/>
              <a:pPr>
                <a:defRPr/>
              </a:pPr>
              <a:t>‹#›</a:t>
            </a:fld>
            <a:endParaRPr lang="en-US" dirty="0"/>
          </a:p>
        </p:txBody>
      </p:sp>
    </p:spTree>
    <p:extLst>
      <p:ext uri="{BB962C8B-B14F-4D97-AF65-F5344CB8AC3E}">
        <p14:creationId xmlns:p14="http://schemas.microsoft.com/office/powerpoint/2010/main" val="31528676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85241" indent="-301009">
              <a:defRPr>
                <a:solidFill>
                  <a:schemeClr val="tx1"/>
                </a:solidFill>
                <a:latin typeface="Calibri" panose="020F0502020204030204" pitchFamily="34" charset="0"/>
              </a:defRPr>
            </a:lvl2pPr>
            <a:lvl3pPr marL="1208944" indent="-240481">
              <a:defRPr>
                <a:solidFill>
                  <a:schemeClr val="tx1"/>
                </a:solidFill>
                <a:latin typeface="Calibri" panose="020F0502020204030204" pitchFamily="34" charset="0"/>
              </a:defRPr>
            </a:lvl3pPr>
            <a:lvl4pPr marL="1693176" indent="-240481">
              <a:defRPr>
                <a:solidFill>
                  <a:schemeClr val="tx1"/>
                </a:solidFill>
                <a:latin typeface="Calibri" panose="020F0502020204030204" pitchFamily="34" charset="0"/>
              </a:defRPr>
            </a:lvl4pPr>
            <a:lvl5pPr marL="2177408" indent="-240481">
              <a:defRPr>
                <a:solidFill>
                  <a:schemeClr val="tx1"/>
                </a:solidFill>
                <a:latin typeface="Calibri" panose="020F0502020204030204" pitchFamily="34" charset="0"/>
              </a:defRPr>
            </a:lvl5pPr>
            <a:lvl6pPr marL="2648553" indent="-240481" eaLnBrk="0" fontAlgn="base" hangingPunct="0">
              <a:spcBef>
                <a:spcPct val="0"/>
              </a:spcBef>
              <a:spcAft>
                <a:spcPct val="0"/>
              </a:spcAft>
              <a:defRPr>
                <a:solidFill>
                  <a:schemeClr val="tx1"/>
                </a:solidFill>
                <a:latin typeface="Calibri" panose="020F0502020204030204" pitchFamily="34" charset="0"/>
              </a:defRPr>
            </a:lvl6pPr>
            <a:lvl7pPr marL="3119698" indent="-240481" eaLnBrk="0" fontAlgn="base" hangingPunct="0">
              <a:spcBef>
                <a:spcPct val="0"/>
              </a:spcBef>
              <a:spcAft>
                <a:spcPct val="0"/>
              </a:spcAft>
              <a:defRPr>
                <a:solidFill>
                  <a:schemeClr val="tx1"/>
                </a:solidFill>
                <a:latin typeface="Calibri" panose="020F0502020204030204" pitchFamily="34" charset="0"/>
              </a:defRPr>
            </a:lvl7pPr>
            <a:lvl8pPr marL="3590842" indent="-240481" eaLnBrk="0" fontAlgn="base" hangingPunct="0">
              <a:spcBef>
                <a:spcPct val="0"/>
              </a:spcBef>
              <a:spcAft>
                <a:spcPct val="0"/>
              </a:spcAft>
              <a:defRPr>
                <a:solidFill>
                  <a:schemeClr val="tx1"/>
                </a:solidFill>
                <a:latin typeface="Calibri" panose="020F0502020204030204" pitchFamily="34" charset="0"/>
              </a:defRPr>
            </a:lvl8pPr>
            <a:lvl9pPr marL="4061987" indent="-240481" eaLnBrk="0" fontAlgn="base" hangingPunct="0">
              <a:spcBef>
                <a:spcPct val="0"/>
              </a:spcBef>
              <a:spcAft>
                <a:spcPct val="0"/>
              </a:spcAft>
              <a:defRPr>
                <a:solidFill>
                  <a:schemeClr val="tx1"/>
                </a:solidFill>
                <a:latin typeface="Calibri" panose="020F0502020204030204" pitchFamily="34" charset="0"/>
              </a:defRPr>
            </a:lvl9pPr>
          </a:lstStyle>
          <a:p>
            <a:pPr defTabSz="942289">
              <a:defRPr/>
            </a:pPr>
            <a:fld id="{F150D24B-2F9C-44AE-A9F5-4F3EBCA521F6}" type="slidenum">
              <a:rPr lang="en-US" altLang="en-US">
                <a:solidFill>
                  <a:prstClr val="black"/>
                </a:solidFill>
              </a:rPr>
              <a:pPr defTabSz="942289">
                <a:defRPr/>
              </a:pPr>
              <a:t>1</a:t>
            </a:fld>
            <a:endParaRPr lang="en-US" altLang="en-US" dirty="0">
              <a:solidFill>
                <a:prstClr val="black"/>
              </a:solidFill>
            </a:endParaRPr>
          </a:p>
        </p:txBody>
      </p:sp>
    </p:spTree>
    <p:extLst>
      <p:ext uri="{BB962C8B-B14F-4D97-AF65-F5344CB8AC3E}">
        <p14:creationId xmlns:p14="http://schemas.microsoft.com/office/powerpoint/2010/main" val="14855948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85241" indent="-301009">
              <a:defRPr>
                <a:solidFill>
                  <a:schemeClr val="tx1"/>
                </a:solidFill>
                <a:latin typeface="Calibri" panose="020F0502020204030204" pitchFamily="34" charset="0"/>
              </a:defRPr>
            </a:lvl2pPr>
            <a:lvl3pPr marL="1208944" indent="-240481">
              <a:defRPr>
                <a:solidFill>
                  <a:schemeClr val="tx1"/>
                </a:solidFill>
                <a:latin typeface="Calibri" panose="020F0502020204030204" pitchFamily="34" charset="0"/>
              </a:defRPr>
            </a:lvl3pPr>
            <a:lvl4pPr marL="1693176" indent="-240481">
              <a:defRPr>
                <a:solidFill>
                  <a:schemeClr val="tx1"/>
                </a:solidFill>
                <a:latin typeface="Calibri" panose="020F0502020204030204" pitchFamily="34" charset="0"/>
              </a:defRPr>
            </a:lvl4pPr>
            <a:lvl5pPr marL="2177408" indent="-240481">
              <a:defRPr>
                <a:solidFill>
                  <a:schemeClr val="tx1"/>
                </a:solidFill>
                <a:latin typeface="Calibri" panose="020F0502020204030204" pitchFamily="34" charset="0"/>
              </a:defRPr>
            </a:lvl5pPr>
            <a:lvl6pPr marL="2648553" indent="-240481" eaLnBrk="0" fontAlgn="base" hangingPunct="0">
              <a:spcBef>
                <a:spcPct val="0"/>
              </a:spcBef>
              <a:spcAft>
                <a:spcPct val="0"/>
              </a:spcAft>
              <a:defRPr>
                <a:solidFill>
                  <a:schemeClr val="tx1"/>
                </a:solidFill>
                <a:latin typeface="Calibri" panose="020F0502020204030204" pitchFamily="34" charset="0"/>
              </a:defRPr>
            </a:lvl6pPr>
            <a:lvl7pPr marL="3119698" indent="-240481" eaLnBrk="0" fontAlgn="base" hangingPunct="0">
              <a:spcBef>
                <a:spcPct val="0"/>
              </a:spcBef>
              <a:spcAft>
                <a:spcPct val="0"/>
              </a:spcAft>
              <a:defRPr>
                <a:solidFill>
                  <a:schemeClr val="tx1"/>
                </a:solidFill>
                <a:latin typeface="Calibri" panose="020F0502020204030204" pitchFamily="34" charset="0"/>
              </a:defRPr>
            </a:lvl7pPr>
            <a:lvl8pPr marL="3590842" indent="-240481" eaLnBrk="0" fontAlgn="base" hangingPunct="0">
              <a:spcBef>
                <a:spcPct val="0"/>
              </a:spcBef>
              <a:spcAft>
                <a:spcPct val="0"/>
              </a:spcAft>
              <a:defRPr>
                <a:solidFill>
                  <a:schemeClr val="tx1"/>
                </a:solidFill>
                <a:latin typeface="Calibri" panose="020F0502020204030204" pitchFamily="34" charset="0"/>
              </a:defRPr>
            </a:lvl8pPr>
            <a:lvl9pPr marL="4061987" indent="-240481" eaLnBrk="0" fontAlgn="base" hangingPunct="0">
              <a:spcBef>
                <a:spcPct val="0"/>
              </a:spcBef>
              <a:spcAft>
                <a:spcPct val="0"/>
              </a:spcAft>
              <a:defRPr>
                <a:solidFill>
                  <a:schemeClr val="tx1"/>
                </a:solidFill>
                <a:latin typeface="Calibri" panose="020F0502020204030204" pitchFamily="34" charset="0"/>
              </a:defRPr>
            </a:lvl9pPr>
          </a:lstStyle>
          <a:p>
            <a:pPr defTabSz="942289">
              <a:defRPr/>
            </a:pPr>
            <a:fld id="{939C850D-C1A5-43F7-84CD-CBADFB146042}" type="slidenum">
              <a:rPr lang="en-US" altLang="en-US">
                <a:solidFill>
                  <a:prstClr val="black"/>
                </a:solidFill>
              </a:rPr>
              <a:pPr defTabSz="942289">
                <a:defRPr/>
              </a:pPr>
              <a:t>15</a:t>
            </a:fld>
            <a:endParaRPr lang="en-US" altLang="en-US" dirty="0">
              <a:solidFill>
                <a:prstClr val="black"/>
              </a:solidFill>
            </a:endParaRPr>
          </a:p>
        </p:txBody>
      </p:sp>
    </p:spTree>
    <p:extLst>
      <p:ext uri="{BB962C8B-B14F-4D97-AF65-F5344CB8AC3E}">
        <p14:creationId xmlns:p14="http://schemas.microsoft.com/office/powerpoint/2010/main" val="18889524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85241" indent="-301009">
              <a:defRPr>
                <a:solidFill>
                  <a:schemeClr val="tx1"/>
                </a:solidFill>
                <a:latin typeface="Calibri" panose="020F0502020204030204" pitchFamily="34" charset="0"/>
              </a:defRPr>
            </a:lvl2pPr>
            <a:lvl3pPr marL="1208944" indent="-240481">
              <a:defRPr>
                <a:solidFill>
                  <a:schemeClr val="tx1"/>
                </a:solidFill>
                <a:latin typeface="Calibri" panose="020F0502020204030204" pitchFamily="34" charset="0"/>
              </a:defRPr>
            </a:lvl3pPr>
            <a:lvl4pPr marL="1693176" indent="-240481">
              <a:defRPr>
                <a:solidFill>
                  <a:schemeClr val="tx1"/>
                </a:solidFill>
                <a:latin typeface="Calibri" panose="020F0502020204030204" pitchFamily="34" charset="0"/>
              </a:defRPr>
            </a:lvl4pPr>
            <a:lvl5pPr marL="2177408" indent="-240481">
              <a:defRPr>
                <a:solidFill>
                  <a:schemeClr val="tx1"/>
                </a:solidFill>
                <a:latin typeface="Calibri" panose="020F0502020204030204" pitchFamily="34" charset="0"/>
              </a:defRPr>
            </a:lvl5pPr>
            <a:lvl6pPr marL="2648553" indent="-240481" eaLnBrk="0" fontAlgn="base" hangingPunct="0">
              <a:spcBef>
                <a:spcPct val="0"/>
              </a:spcBef>
              <a:spcAft>
                <a:spcPct val="0"/>
              </a:spcAft>
              <a:defRPr>
                <a:solidFill>
                  <a:schemeClr val="tx1"/>
                </a:solidFill>
                <a:latin typeface="Calibri" panose="020F0502020204030204" pitchFamily="34" charset="0"/>
              </a:defRPr>
            </a:lvl6pPr>
            <a:lvl7pPr marL="3119698" indent="-240481" eaLnBrk="0" fontAlgn="base" hangingPunct="0">
              <a:spcBef>
                <a:spcPct val="0"/>
              </a:spcBef>
              <a:spcAft>
                <a:spcPct val="0"/>
              </a:spcAft>
              <a:defRPr>
                <a:solidFill>
                  <a:schemeClr val="tx1"/>
                </a:solidFill>
                <a:latin typeface="Calibri" panose="020F0502020204030204" pitchFamily="34" charset="0"/>
              </a:defRPr>
            </a:lvl7pPr>
            <a:lvl8pPr marL="3590842" indent="-240481" eaLnBrk="0" fontAlgn="base" hangingPunct="0">
              <a:spcBef>
                <a:spcPct val="0"/>
              </a:spcBef>
              <a:spcAft>
                <a:spcPct val="0"/>
              </a:spcAft>
              <a:defRPr>
                <a:solidFill>
                  <a:schemeClr val="tx1"/>
                </a:solidFill>
                <a:latin typeface="Calibri" panose="020F0502020204030204" pitchFamily="34" charset="0"/>
              </a:defRPr>
            </a:lvl8pPr>
            <a:lvl9pPr marL="4061987" indent="-240481" eaLnBrk="0" fontAlgn="base" hangingPunct="0">
              <a:spcBef>
                <a:spcPct val="0"/>
              </a:spcBef>
              <a:spcAft>
                <a:spcPct val="0"/>
              </a:spcAft>
              <a:defRPr>
                <a:solidFill>
                  <a:schemeClr val="tx1"/>
                </a:solidFill>
                <a:latin typeface="Calibri" panose="020F0502020204030204" pitchFamily="34" charset="0"/>
              </a:defRPr>
            </a:lvl9pPr>
          </a:lstStyle>
          <a:p>
            <a:pPr defTabSz="942289">
              <a:defRPr/>
            </a:pPr>
            <a:fld id="{D03B018B-AC0A-43DF-A7C4-39576107E01F}" type="slidenum">
              <a:rPr lang="en-US" altLang="en-US">
                <a:solidFill>
                  <a:prstClr val="black"/>
                </a:solidFill>
              </a:rPr>
              <a:pPr defTabSz="942289">
                <a:defRPr/>
              </a:pPr>
              <a:t>16</a:t>
            </a:fld>
            <a:endParaRPr lang="en-US" altLang="en-US" dirty="0">
              <a:solidFill>
                <a:prstClr val="black"/>
              </a:solidFill>
            </a:endParaRPr>
          </a:p>
        </p:txBody>
      </p:sp>
    </p:spTree>
    <p:extLst>
      <p:ext uri="{BB962C8B-B14F-4D97-AF65-F5344CB8AC3E}">
        <p14:creationId xmlns:p14="http://schemas.microsoft.com/office/powerpoint/2010/main" val="36549977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24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85241" indent="-301009">
              <a:defRPr>
                <a:solidFill>
                  <a:schemeClr val="tx1"/>
                </a:solidFill>
                <a:latin typeface="Calibri" panose="020F0502020204030204" pitchFamily="34" charset="0"/>
              </a:defRPr>
            </a:lvl2pPr>
            <a:lvl3pPr marL="1208944" indent="-240481">
              <a:defRPr>
                <a:solidFill>
                  <a:schemeClr val="tx1"/>
                </a:solidFill>
                <a:latin typeface="Calibri" panose="020F0502020204030204" pitchFamily="34" charset="0"/>
              </a:defRPr>
            </a:lvl3pPr>
            <a:lvl4pPr marL="1693176" indent="-240481">
              <a:defRPr>
                <a:solidFill>
                  <a:schemeClr val="tx1"/>
                </a:solidFill>
                <a:latin typeface="Calibri" panose="020F0502020204030204" pitchFamily="34" charset="0"/>
              </a:defRPr>
            </a:lvl4pPr>
            <a:lvl5pPr marL="2177408" indent="-240481">
              <a:defRPr>
                <a:solidFill>
                  <a:schemeClr val="tx1"/>
                </a:solidFill>
                <a:latin typeface="Calibri" panose="020F0502020204030204" pitchFamily="34" charset="0"/>
              </a:defRPr>
            </a:lvl5pPr>
            <a:lvl6pPr marL="2648553" indent="-240481" eaLnBrk="0" fontAlgn="base" hangingPunct="0">
              <a:spcBef>
                <a:spcPct val="0"/>
              </a:spcBef>
              <a:spcAft>
                <a:spcPct val="0"/>
              </a:spcAft>
              <a:defRPr>
                <a:solidFill>
                  <a:schemeClr val="tx1"/>
                </a:solidFill>
                <a:latin typeface="Calibri" panose="020F0502020204030204" pitchFamily="34" charset="0"/>
              </a:defRPr>
            </a:lvl6pPr>
            <a:lvl7pPr marL="3119698" indent="-240481" eaLnBrk="0" fontAlgn="base" hangingPunct="0">
              <a:spcBef>
                <a:spcPct val="0"/>
              </a:spcBef>
              <a:spcAft>
                <a:spcPct val="0"/>
              </a:spcAft>
              <a:defRPr>
                <a:solidFill>
                  <a:schemeClr val="tx1"/>
                </a:solidFill>
                <a:latin typeface="Calibri" panose="020F0502020204030204" pitchFamily="34" charset="0"/>
              </a:defRPr>
            </a:lvl7pPr>
            <a:lvl8pPr marL="3590842" indent="-240481" eaLnBrk="0" fontAlgn="base" hangingPunct="0">
              <a:spcBef>
                <a:spcPct val="0"/>
              </a:spcBef>
              <a:spcAft>
                <a:spcPct val="0"/>
              </a:spcAft>
              <a:defRPr>
                <a:solidFill>
                  <a:schemeClr val="tx1"/>
                </a:solidFill>
                <a:latin typeface="Calibri" panose="020F0502020204030204" pitchFamily="34" charset="0"/>
              </a:defRPr>
            </a:lvl8pPr>
            <a:lvl9pPr marL="4061987" indent="-240481" eaLnBrk="0" fontAlgn="base" hangingPunct="0">
              <a:spcBef>
                <a:spcPct val="0"/>
              </a:spcBef>
              <a:spcAft>
                <a:spcPct val="0"/>
              </a:spcAft>
              <a:defRPr>
                <a:solidFill>
                  <a:schemeClr val="tx1"/>
                </a:solidFill>
                <a:latin typeface="Calibri" panose="020F0502020204030204" pitchFamily="34" charset="0"/>
              </a:defRPr>
            </a:lvl9pPr>
          </a:lstStyle>
          <a:p>
            <a:pPr defTabSz="942289">
              <a:defRPr/>
            </a:pPr>
            <a:fld id="{B616CD84-84D6-4A6C-9329-FDD08E2AF8A2}" type="slidenum">
              <a:rPr lang="en-US" altLang="en-US">
                <a:solidFill>
                  <a:prstClr val="black"/>
                </a:solidFill>
              </a:rPr>
              <a:pPr defTabSz="942289">
                <a:defRPr/>
              </a:pPr>
              <a:t>19</a:t>
            </a:fld>
            <a:endParaRPr lang="en-US" altLang="en-US" dirty="0">
              <a:solidFill>
                <a:prstClr val="black"/>
              </a:solidFill>
            </a:endParaRPr>
          </a:p>
        </p:txBody>
      </p:sp>
    </p:spTree>
    <p:extLst>
      <p:ext uri="{BB962C8B-B14F-4D97-AF65-F5344CB8AC3E}">
        <p14:creationId xmlns:p14="http://schemas.microsoft.com/office/powerpoint/2010/main" val="27143395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19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85241" indent="-301009">
              <a:defRPr>
                <a:solidFill>
                  <a:schemeClr val="tx1"/>
                </a:solidFill>
                <a:latin typeface="Calibri" panose="020F0502020204030204" pitchFamily="34" charset="0"/>
              </a:defRPr>
            </a:lvl2pPr>
            <a:lvl3pPr marL="1208944" indent="-240481">
              <a:defRPr>
                <a:solidFill>
                  <a:schemeClr val="tx1"/>
                </a:solidFill>
                <a:latin typeface="Calibri" panose="020F0502020204030204" pitchFamily="34" charset="0"/>
              </a:defRPr>
            </a:lvl3pPr>
            <a:lvl4pPr marL="1693176" indent="-240481">
              <a:defRPr>
                <a:solidFill>
                  <a:schemeClr val="tx1"/>
                </a:solidFill>
                <a:latin typeface="Calibri" panose="020F0502020204030204" pitchFamily="34" charset="0"/>
              </a:defRPr>
            </a:lvl4pPr>
            <a:lvl5pPr marL="2177408" indent="-240481">
              <a:defRPr>
                <a:solidFill>
                  <a:schemeClr val="tx1"/>
                </a:solidFill>
                <a:latin typeface="Calibri" panose="020F0502020204030204" pitchFamily="34" charset="0"/>
              </a:defRPr>
            </a:lvl5pPr>
            <a:lvl6pPr marL="2648553" indent="-240481" eaLnBrk="0" fontAlgn="base" hangingPunct="0">
              <a:spcBef>
                <a:spcPct val="0"/>
              </a:spcBef>
              <a:spcAft>
                <a:spcPct val="0"/>
              </a:spcAft>
              <a:defRPr>
                <a:solidFill>
                  <a:schemeClr val="tx1"/>
                </a:solidFill>
                <a:latin typeface="Calibri" panose="020F0502020204030204" pitchFamily="34" charset="0"/>
              </a:defRPr>
            </a:lvl6pPr>
            <a:lvl7pPr marL="3119698" indent="-240481" eaLnBrk="0" fontAlgn="base" hangingPunct="0">
              <a:spcBef>
                <a:spcPct val="0"/>
              </a:spcBef>
              <a:spcAft>
                <a:spcPct val="0"/>
              </a:spcAft>
              <a:defRPr>
                <a:solidFill>
                  <a:schemeClr val="tx1"/>
                </a:solidFill>
                <a:latin typeface="Calibri" panose="020F0502020204030204" pitchFamily="34" charset="0"/>
              </a:defRPr>
            </a:lvl7pPr>
            <a:lvl8pPr marL="3590842" indent="-240481" eaLnBrk="0" fontAlgn="base" hangingPunct="0">
              <a:spcBef>
                <a:spcPct val="0"/>
              </a:spcBef>
              <a:spcAft>
                <a:spcPct val="0"/>
              </a:spcAft>
              <a:defRPr>
                <a:solidFill>
                  <a:schemeClr val="tx1"/>
                </a:solidFill>
                <a:latin typeface="Calibri" panose="020F0502020204030204" pitchFamily="34" charset="0"/>
              </a:defRPr>
            </a:lvl8pPr>
            <a:lvl9pPr marL="4061987" indent="-240481" eaLnBrk="0" fontAlgn="base" hangingPunct="0">
              <a:spcBef>
                <a:spcPct val="0"/>
              </a:spcBef>
              <a:spcAft>
                <a:spcPct val="0"/>
              </a:spcAft>
              <a:defRPr>
                <a:solidFill>
                  <a:schemeClr val="tx1"/>
                </a:solidFill>
                <a:latin typeface="Calibri" panose="020F0502020204030204" pitchFamily="34" charset="0"/>
              </a:defRPr>
            </a:lvl9pPr>
          </a:lstStyle>
          <a:p>
            <a:pPr defTabSz="942289">
              <a:defRPr/>
            </a:pPr>
            <a:fld id="{E75921F0-0BCA-4DCD-8A95-5D2E6E932948}" type="slidenum">
              <a:rPr lang="en-US" altLang="en-US">
                <a:solidFill>
                  <a:prstClr val="black"/>
                </a:solidFill>
              </a:rPr>
              <a:pPr defTabSz="942289">
                <a:defRPr/>
              </a:pPr>
              <a:t>20</a:t>
            </a:fld>
            <a:endParaRPr lang="en-US" altLang="en-US" dirty="0">
              <a:solidFill>
                <a:prstClr val="black"/>
              </a:solidFill>
            </a:endParaRPr>
          </a:p>
        </p:txBody>
      </p:sp>
    </p:spTree>
    <p:extLst>
      <p:ext uri="{BB962C8B-B14F-4D97-AF65-F5344CB8AC3E}">
        <p14:creationId xmlns:p14="http://schemas.microsoft.com/office/powerpoint/2010/main" val="22500187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85241" indent="-301009">
              <a:defRPr>
                <a:solidFill>
                  <a:schemeClr val="tx1"/>
                </a:solidFill>
                <a:latin typeface="Calibri" panose="020F0502020204030204" pitchFamily="34" charset="0"/>
              </a:defRPr>
            </a:lvl2pPr>
            <a:lvl3pPr marL="1208944" indent="-240481">
              <a:defRPr>
                <a:solidFill>
                  <a:schemeClr val="tx1"/>
                </a:solidFill>
                <a:latin typeface="Calibri" panose="020F0502020204030204" pitchFamily="34" charset="0"/>
              </a:defRPr>
            </a:lvl3pPr>
            <a:lvl4pPr marL="1693176" indent="-240481">
              <a:defRPr>
                <a:solidFill>
                  <a:schemeClr val="tx1"/>
                </a:solidFill>
                <a:latin typeface="Calibri" panose="020F0502020204030204" pitchFamily="34" charset="0"/>
              </a:defRPr>
            </a:lvl4pPr>
            <a:lvl5pPr marL="2177408" indent="-240481">
              <a:defRPr>
                <a:solidFill>
                  <a:schemeClr val="tx1"/>
                </a:solidFill>
                <a:latin typeface="Calibri" panose="020F0502020204030204" pitchFamily="34" charset="0"/>
              </a:defRPr>
            </a:lvl5pPr>
            <a:lvl6pPr marL="2648553" indent="-240481" eaLnBrk="0" fontAlgn="base" hangingPunct="0">
              <a:spcBef>
                <a:spcPct val="0"/>
              </a:spcBef>
              <a:spcAft>
                <a:spcPct val="0"/>
              </a:spcAft>
              <a:defRPr>
                <a:solidFill>
                  <a:schemeClr val="tx1"/>
                </a:solidFill>
                <a:latin typeface="Calibri" panose="020F0502020204030204" pitchFamily="34" charset="0"/>
              </a:defRPr>
            </a:lvl6pPr>
            <a:lvl7pPr marL="3119698" indent="-240481" eaLnBrk="0" fontAlgn="base" hangingPunct="0">
              <a:spcBef>
                <a:spcPct val="0"/>
              </a:spcBef>
              <a:spcAft>
                <a:spcPct val="0"/>
              </a:spcAft>
              <a:defRPr>
                <a:solidFill>
                  <a:schemeClr val="tx1"/>
                </a:solidFill>
                <a:latin typeface="Calibri" panose="020F0502020204030204" pitchFamily="34" charset="0"/>
              </a:defRPr>
            </a:lvl7pPr>
            <a:lvl8pPr marL="3590842" indent="-240481" eaLnBrk="0" fontAlgn="base" hangingPunct="0">
              <a:spcBef>
                <a:spcPct val="0"/>
              </a:spcBef>
              <a:spcAft>
                <a:spcPct val="0"/>
              </a:spcAft>
              <a:defRPr>
                <a:solidFill>
                  <a:schemeClr val="tx1"/>
                </a:solidFill>
                <a:latin typeface="Calibri" panose="020F0502020204030204" pitchFamily="34" charset="0"/>
              </a:defRPr>
            </a:lvl8pPr>
            <a:lvl9pPr marL="4061987" indent="-240481" eaLnBrk="0" fontAlgn="base" hangingPunct="0">
              <a:spcBef>
                <a:spcPct val="0"/>
              </a:spcBef>
              <a:spcAft>
                <a:spcPct val="0"/>
              </a:spcAft>
              <a:defRPr>
                <a:solidFill>
                  <a:schemeClr val="tx1"/>
                </a:solidFill>
                <a:latin typeface="Calibri" panose="020F0502020204030204" pitchFamily="34" charset="0"/>
              </a:defRPr>
            </a:lvl9pPr>
          </a:lstStyle>
          <a:p>
            <a:pPr defTabSz="942289">
              <a:defRPr/>
            </a:pPr>
            <a:fld id="{5383037B-BAC6-4D93-AA74-C8B72EA1E6CB}" type="slidenum">
              <a:rPr lang="en-US" altLang="en-US">
                <a:solidFill>
                  <a:prstClr val="black"/>
                </a:solidFill>
              </a:rPr>
              <a:pPr defTabSz="942289">
                <a:defRPr/>
              </a:pPr>
              <a:t>21</a:t>
            </a:fld>
            <a:endParaRPr lang="en-US" altLang="en-US" dirty="0">
              <a:solidFill>
                <a:prstClr val="black"/>
              </a:solidFill>
            </a:endParaRPr>
          </a:p>
        </p:txBody>
      </p:sp>
    </p:spTree>
    <p:extLst>
      <p:ext uri="{BB962C8B-B14F-4D97-AF65-F5344CB8AC3E}">
        <p14:creationId xmlns:p14="http://schemas.microsoft.com/office/powerpoint/2010/main" val="10014749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42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85241" indent="-301009">
              <a:defRPr>
                <a:solidFill>
                  <a:schemeClr val="tx1"/>
                </a:solidFill>
                <a:latin typeface="Calibri" panose="020F0502020204030204" pitchFamily="34" charset="0"/>
              </a:defRPr>
            </a:lvl2pPr>
            <a:lvl3pPr marL="1208944" indent="-240481">
              <a:defRPr>
                <a:solidFill>
                  <a:schemeClr val="tx1"/>
                </a:solidFill>
                <a:latin typeface="Calibri" panose="020F0502020204030204" pitchFamily="34" charset="0"/>
              </a:defRPr>
            </a:lvl3pPr>
            <a:lvl4pPr marL="1693176" indent="-240481">
              <a:defRPr>
                <a:solidFill>
                  <a:schemeClr val="tx1"/>
                </a:solidFill>
                <a:latin typeface="Calibri" panose="020F0502020204030204" pitchFamily="34" charset="0"/>
              </a:defRPr>
            </a:lvl4pPr>
            <a:lvl5pPr marL="2177408" indent="-240481">
              <a:defRPr>
                <a:solidFill>
                  <a:schemeClr val="tx1"/>
                </a:solidFill>
                <a:latin typeface="Calibri" panose="020F0502020204030204" pitchFamily="34" charset="0"/>
              </a:defRPr>
            </a:lvl5pPr>
            <a:lvl6pPr marL="2648553" indent="-240481" eaLnBrk="0" fontAlgn="base" hangingPunct="0">
              <a:spcBef>
                <a:spcPct val="0"/>
              </a:spcBef>
              <a:spcAft>
                <a:spcPct val="0"/>
              </a:spcAft>
              <a:defRPr>
                <a:solidFill>
                  <a:schemeClr val="tx1"/>
                </a:solidFill>
                <a:latin typeface="Calibri" panose="020F0502020204030204" pitchFamily="34" charset="0"/>
              </a:defRPr>
            </a:lvl6pPr>
            <a:lvl7pPr marL="3119698" indent="-240481" eaLnBrk="0" fontAlgn="base" hangingPunct="0">
              <a:spcBef>
                <a:spcPct val="0"/>
              </a:spcBef>
              <a:spcAft>
                <a:spcPct val="0"/>
              </a:spcAft>
              <a:defRPr>
                <a:solidFill>
                  <a:schemeClr val="tx1"/>
                </a:solidFill>
                <a:latin typeface="Calibri" panose="020F0502020204030204" pitchFamily="34" charset="0"/>
              </a:defRPr>
            </a:lvl7pPr>
            <a:lvl8pPr marL="3590842" indent="-240481" eaLnBrk="0" fontAlgn="base" hangingPunct="0">
              <a:spcBef>
                <a:spcPct val="0"/>
              </a:spcBef>
              <a:spcAft>
                <a:spcPct val="0"/>
              </a:spcAft>
              <a:defRPr>
                <a:solidFill>
                  <a:schemeClr val="tx1"/>
                </a:solidFill>
                <a:latin typeface="Calibri" panose="020F0502020204030204" pitchFamily="34" charset="0"/>
              </a:defRPr>
            </a:lvl8pPr>
            <a:lvl9pPr marL="4061987" indent="-240481" eaLnBrk="0" fontAlgn="base" hangingPunct="0">
              <a:spcBef>
                <a:spcPct val="0"/>
              </a:spcBef>
              <a:spcAft>
                <a:spcPct val="0"/>
              </a:spcAft>
              <a:defRPr>
                <a:solidFill>
                  <a:schemeClr val="tx1"/>
                </a:solidFill>
                <a:latin typeface="Calibri" panose="020F0502020204030204" pitchFamily="34" charset="0"/>
              </a:defRPr>
            </a:lvl9pPr>
          </a:lstStyle>
          <a:p>
            <a:pPr defTabSz="942289">
              <a:defRPr/>
            </a:pPr>
            <a:fld id="{499A663C-D11F-4DC8-BC93-8A56D01ED849}" type="slidenum">
              <a:rPr lang="en-US" altLang="en-US">
                <a:solidFill>
                  <a:prstClr val="black"/>
                </a:solidFill>
              </a:rPr>
              <a:pPr defTabSz="942289">
                <a:defRPr/>
              </a:pPr>
              <a:t>22</a:t>
            </a:fld>
            <a:endParaRPr lang="en-US" altLang="en-US" dirty="0">
              <a:solidFill>
                <a:prstClr val="black"/>
              </a:solidFill>
            </a:endParaRPr>
          </a:p>
        </p:txBody>
      </p:sp>
    </p:spTree>
    <p:extLst>
      <p:ext uri="{BB962C8B-B14F-4D97-AF65-F5344CB8AC3E}">
        <p14:creationId xmlns:p14="http://schemas.microsoft.com/office/powerpoint/2010/main" val="9723180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38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85241" indent="-301009">
              <a:defRPr>
                <a:solidFill>
                  <a:schemeClr val="tx1"/>
                </a:solidFill>
                <a:latin typeface="Calibri" panose="020F0502020204030204" pitchFamily="34" charset="0"/>
              </a:defRPr>
            </a:lvl2pPr>
            <a:lvl3pPr marL="1208944" indent="-240481">
              <a:defRPr>
                <a:solidFill>
                  <a:schemeClr val="tx1"/>
                </a:solidFill>
                <a:latin typeface="Calibri" panose="020F0502020204030204" pitchFamily="34" charset="0"/>
              </a:defRPr>
            </a:lvl3pPr>
            <a:lvl4pPr marL="1693176" indent="-240481">
              <a:defRPr>
                <a:solidFill>
                  <a:schemeClr val="tx1"/>
                </a:solidFill>
                <a:latin typeface="Calibri" panose="020F0502020204030204" pitchFamily="34" charset="0"/>
              </a:defRPr>
            </a:lvl4pPr>
            <a:lvl5pPr marL="2177408" indent="-240481">
              <a:defRPr>
                <a:solidFill>
                  <a:schemeClr val="tx1"/>
                </a:solidFill>
                <a:latin typeface="Calibri" panose="020F0502020204030204" pitchFamily="34" charset="0"/>
              </a:defRPr>
            </a:lvl5pPr>
            <a:lvl6pPr marL="2648553" indent="-240481" eaLnBrk="0" fontAlgn="base" hangingPunct="0">
              <a:spcBef>
                <a:spcPct val="0"/>
              </a:spcBef>
              <a:spcAft>
                <a:spcPct val="0"/>
              </a:spcAft>
              <a:defRPr>
                <a:solidFill>
                  <a:schemeClr val="tx1"/>
                </a:solidFill>
                <a:latin typeface="Calibri" panose="020F0502020204030204" pitchFamily="34" charset="0"/>
              </a:defRPr>
            </a:lvl6pPr>
            <a:lvl7pPr marL="3119698" indent="-240481" eaLnBrk="0" fontAlgn="base" hangingPunct="0">
              <a:spcBef>
                <a:spcPct val="0"/>
              </a:spcBef>
              <a:spcAft>
                <a:spcPct val="0"/>
              </a:spcAft>
              <a:defRPr>
                <a:solidFill>
                  <a:schemeClr val="tx1"/>
                </a:solidFill>
                <a:latin typeface="Calibri" panose="020F0502020204030204" pitchFamily="34" charset="0"/>
              </a:defRPr>
            </a:lvl7pPr>
            <a:lvl8pPr marL="3590842" indent="-240481" eaLnBrk="0" fontAlgn="base" hangingPunct="0">
              <a:spcBef>
                <a:spcPct val="0"/>
              </a:spcBef>
              <a:spcAft>
                <a:spcPct val="0"/>
              </a:spcAft>
              <a:defRPr>
                <a:solidFill>
                  <a:schemeClr val="tx1"/>
                </a:solidFill>
                <a:latin typeface="Calibri" panose="020F0502020204030204" pitchFamily="34" charset="0"/>
              </a:defRPr>
            </a:lvl8pPr>
            <a:lvl9pPr marL="4061987" indent="-240481" eaLnBrk="0" fontAlgn="base" hangingPunct="0">
              <a:spcBef>
                <a:spcPct val="0"/>
              </a:spcBef>
              <a:spcAft>
                <a:spcPct val="0"/>
              </a:spcAft>
              <a:defRPr>
                <a:solidFill>
                  <a:schemeClr val="tx1"/>
                </a:solidFill>
                <a:latin typeface="Calibri" panose="020F0502020204030204" pitchFamily="34" charset="0"/>
              </a:defRPr>
            </a:lvl9pPr>
          </a:lstStyle>
          <a:p>
            <a:pPr defTabSz="942289">
              <a:defRPr/>
            </a:pPr>
            <a:fld id="{D823C17E-D7E7-41BB-B181-B6E6C88829B3}" type="slidenum">
              <a:rPr lang="en-US" altLang="en-US">
                <a:solidFill>
                  <a:prstClr val="black"/>
                </a:solidFill>
              </a:rPr>
              <a:pPr defTabSz="942289">
                <a:defRPr/>
              </a:pPr>
              <a:t>23</a:t>
            </a:fld>
            <a:endParaRPr lang="en-US" altLang="en-US" dirty="0">
              <a:solidFill>
                <a:prstClr val="black"/>
              </a:solidFill>
            </a:endParaRPr>
          </a:p>
        </p:txBody>
      </p:sp>
    </p:spTree>
    <p:extLst>
      <p:ext uri="{BB962C8B-B14F-4D97-AF65-F5344CB8AC3E}">
        <p14:creationId xmlns:p14="http://schemas.microsoft.com/office/powerpoint/2010/main" val="19736885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46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85241" indent="-301009">
              <a:defRPr>
                <a:solidFill>
                  <a:schemeClr val="tx1"/>
                </a:solidFill>
                <a:latin typeface="Calibri" panose="020F0502020204030204" pitchFamily="34" charset="0"/>
              </a:defRPr>
            </a:lvl2pPr>
            <a:lvl3pPr marL="1208944" indent="-240481">
              <a:defRPr>
                <a:solidFill>
                  <a:schemeClr val="tx1"/>
                </a:solidFill>
                <a:latin typeface="Calibri" panose="020F0502020204030204" pitchFamily="34" charset="0"/>
              </a:defRPr>
            </a:lvl3pPr>
            <a:lvl4pPr marL="1693176" indent="-240481">
              <a:defRPr>
                <a:solidFill>
                  <a:schemeClr val="tx1"/>
                </a:solidFill>
                <a:latin typeface="Calibri" panose="020F0502020204030204" pitchFamily="34" charset="0"/>
              </a:defRPr>
            </a:lvl4pPr>
            <a:lvl5pPr marL="2177408" indent="-240481">
              <a:defRPr>
                <a:solidFill>
                  <a:schemeClr val="tx1"/>
                </a:solidFill>
                <a:latin typeface="Calibri" panose="020F0502020204030204" pitchFamily="34" charset="0"/>
              </a:defRPr>
            </a:lvl5pPr>
            <a:lvl6pPr marL="2648553" indent="-240481" eaLnBrk="0" fontAlgn="base" hangingPunct="0">
              <a:spcBef>
                <a:spcPct val="0"/>
              </a:spcBef>
              <a:spcAft>
                <a:spcPct val="0"/>
              </a:spcAft>
              <a:defRPr>
                <a:solidFill>
                  <a:schemeClr val="tx1"/>
                </a:solidFill>
                <a:latin typeface="Calibri" panose="020F0502020204030204" pitchFamily="34" charset="0"/>
              </a:defRPr>
            </a:lvl6pPr>
            <a:lvl7pPr marL="3119698" indent="-240481" eaLnBrk="0" fontAlgn="base" hangingPunct="0">
              <a:spcBef>
                <a:spcPct val="0"/>
              </a:spcBef>
              <a:spcAft>
                <a:spcPct val="0"/>
              </a:spcAft>
              <a:defRPr>
                <a:solidFill>
                  <a:schemeClr val="tx1"/>
                </a:solidFill>
                <a:latin typeface="Calibri" panose="020F0502020204030204" pitchFamily="34" charset="0"/>
              </a:defRPr>
            </a:lvl7pPr>
            <a:lvl8pPr marL="3590842" indent="-240481" eaLnBrk="0" fontAlgn="base" hangingPunct="0">
              <a:spcBef>
                <a:spcPct val="0"/>
              </a:spcBef>
              <a:spcAft>
                <a:spcPct val="0"/>
              </a:spcAft>
              <a:defRPr>
                <a:solidFill>
                  <a:schemeClr val="tx1"/>
                </a:solidFill>
                <a:latin typeface="Calibri" panose="020F0502020204030204" pitchFamily="34" charset="0"/>
              </a:defRPr>
            </a:lvl8pPr>
            <a:lvl9pPr marL="4061987" indent="-240481" eaLnBrk="0" fontAlgn="base" hangingPunct="0">
              <a:spcBef>
                <a:spcPct val="0"/>
              </a:spcBef>
              <a:spcAft>
                <a:spcPct val="0"/>
              </a:spcAft>
              <a:defRPr>
                <a:solidFill>
                  <a:schemeClr val="tx1"/>
                </a:solidFill>
                <a:latin typeface="Calibri" panose="020F0502020204030204" pitchFamily="34" charset="0"/>
              </a:defRPr>
            </a:lvl9pPr>
          </a:lstStyle>
          <a:p>
            <a:pPr defTabSz="942289">
              <a:defRPr/>
            </a:pPr>
            <a:fld id="{3C5DF08F-2104-40E2-AB6E-5452641EE6F9}" type="slidenum">
              <a:rPr lang="en-US" altLang="en-US">
                <a:solidFill>
                  <a:prstClr val="black"/>
                </a:solidFill>
              </a:rPr>
              <a:pPr defTabSz="942289">
                <a:defRPr/>
              </a:pPr>
              <a:t>24</a:t>
            </a:fld>
            <a:endParaRPr lang="en-US" altLang="en-US" dirty="0">
              <a:solidFill>
                <a:prstClr val="black"/>
              </a:solidFill>
            </a:endParaRPr>
          </a:p>
        </p:txBody>
      </p:sp>
    </p:spTree>
    <p:extLst>
      <p:ext uri="{BB962C8B-B14F-4D97-AF65-F5344CB8AC3E}">
        <p14:creationId xmlns:p14="http://schemas.microsoft.com/office/powerpoint/2010/main" val="28908869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32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85241" indent="-301009">
              <a:defRPr>
                <a:solidFill>
                  <a:schemeClr val="tx1"/>
                </a:solidFill>
                <a:latin typeface="Calibri" panose="020F0502020204030204" pitchFamily="34" charset="0"/>
              </a:defRPr>
            </a:lvl2pPr>
            <a:lvl3pPr marL="1208944" indent="-240481">
              <a:defRPr>
                <a:solidFill>
                  <a:schemeClr val="tx1"/>
                </a:solidFill>
                <a:latin typeface="Calibri" panose="020F0502020204030204" pitchFamily="34" charset="0"/>
              </a:defRPr>
            </a:lvl3pPr>
            <a:lvl4pPr marL="1693176" indent="-240481">
              <a:defRPr>
                <a:solidFill>
                  <a:schemeClr val="tx1"/>
                </a:solidFill>
                <a:latin typeface="Calibri" panose="020F0502020204030204" pitchFamily="34" charset="0"/>
              </a:defRPr>
            </a:lvl4pPr>
            <a:lvl5pPr marL="2177408" indent="-240481">
              <a:defRPr>
                <a:solidFill>
                  <a:schemeClr val="tx1"/>
                </a:solidFill>
                <a:latin typeface="Calibri" panose="020F0502020204030204" pitchFamily="34" charset="0"/>
              </a:defRPr>
            </a:lvl5pPr>
            <a:lvl6pPr marL="2648553" indent="-240481" eaLnBrk="0" fontAlgn="base" hangingPunct="0">
              <a:spcBef>
                <a:spcPct val="0"/>
              </a:spcBef>
              <a:spcAft>
                <a:spcPct val="0"/>
              </a:spcAft>
              <a:defRPr>
                <a:solidFill>
                  <a:schemeClr val="tx1"/>
                </a:solidFill>
                <a:latin typeface="Calibri" panose="020F0502020204030204" pitchFamily="34" charset="0"/>
              </a:defRPr>
            </a:lvl6pPr>
            <a:lvl7pPr marL="3119698" indent="-240481" eaLnBrk="0" fontAlgn="base" hangingPunct="0">
              <a:spcBef>
                <a:spcPct val="0"/>
              </a:spcBef>
              <a:spcAft>
                <a:spcPct val="0"/>
              </a:spcAft>
              <a:defRPr>
                <a:solidFill>
                  <a:schemeClr val="tx1"/>
                </a:solidFill>
                <a:latin typeface="Calibri" panose="020F0502020204030204" pitchFamily="34" charset="0"/>
              </a:defRPr>
            </a:lvl7pPr>
            <a:lvl8pPr marL="3590842" indent="-240481" eaLnBrk="0" fontAlgn="base" hangingPunct="0">
              <a:spcBef>
                <a:spcPct val="0"/>
              </a:spcBef>
              <a:spcAft>
                <a:spcPct val="0"/>
              </a:spcAft>
              <a:defRPr>
                <a:solidFill>
                  <a:schemeClr val="tx1"/>
                </a:solidFill>
                <a:latin typeface="Calibri" panose="020F0502020204030204" pitchFamily="34" charset="0"/>
              </a:defRPr>
            </a:lvl8pPr>
            <a:lvl9pPr marL="4061987" indent="-240481" eaLnBrk="0" fontAlgn="base" hangingPunct="0">
              <a:spcBef>
                <a:spcPct val="0"/>
              </a:spcBef>
              <a:spcAft>
                <a:spcPct val="0"/>
              </a:spcAft>
              <a:defRPr>
                <a:solidFill>
                  <a:schemeClr val="tx1"/>
                </a:solidFill>
                <a:latin typeface="Calibri" panose="020F0502020204030204" pitchFamily="34" charset="0"/>
              </a:defRPr>
            </a:lvl9pPr>
          </a:lstStyle>
          <a:p>
            <a:pPr defTabSz="942289">
              <a:defRPr/>
            </a:pPr>
            <a:fld id="{7595937C-7CDF-4C43-BE6A-6F0A9EA20A5B}" type="slidenum">
              <a:rPr lang="en-US" altLang="en-US">
                <a:solidFill>
                  <a:prstClr val="black"/>
                </a:solidFill>
              </a:rPr>
              <a:pPr defTabSz="942289">
                <a:defRPr/>
              </a:pPr>
              <a:t>27</a:t>
            </a:fld>
            <a:endParaRPr lang="en-US" altLang="en-US" dirty="0">
              <a:solidFill>
                <a:prstClr val="black"/>
              </a:solidFill>
            </a:endParaRPr>
          </a:p>
        </p:txBody>
      </p:sp>
    </p:spTree>
    <p:extLst>
      <p:ext uri="{BB962C8B-B14F-4D97-AF65-F5344CB8AC3E}">
        <p14:creationId xmlns:p14="http://schemas.microsoft.com/office/powerpoint/2010/main" val="7590389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DF55E4D-2CB0-4DD3-9E79-74DB9722F698}" type="slidenum">
              <a:rPr lang="en-US" smtClean="0"/>
              <a:pPr>
                <a:defRPr/>
              </a:pPr>
              <a:t>29</a:t>
            </a:fld>
            <a:endParaRPr lang="en-US" dirty="0"/>
          </a:p>
        </p:txBody>
      </p:sp>
    </p:spTree>
    <p:extLst>
      <p:ext uri="{BB962C8B-B14F-4D97-AF65-F5344CB8AC3E}">
        <p14:creationId xmlns:p14="http://schemas.microsoft.com/office/powerpoint/2010/main" val="1273225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85241" indent="-301009">
              <a:defRPr>
                <a:solidFill>
                  <a:schemeClr val="tx1"/>
                </a:solidFill>
                <a:latin typeface="Calibri" panose="020F0502020204030204" pitchFamily="34" charset="0"/>
              </a:defRPr>
            </a:lvl2pPr>
            <a:lvl3pPr marL="1208944" indent="-240481">
              <a:defRPr>
                <a:solidFill>
                  <a:schemeClr val="tx1"/>
                </a:solidFill>
                <a:latin typeface="Calibri" panose="020F0502020204030204" pitchFamily="34" charset="0"/>
              </a:defRPr>
            </a:lvl3pPr>
            <a:lvl4pPr marL="1693176" indent="-240481">
              <a:defRPr>
                <a:solidFill>
                  <a:schemeClr val="tx1"/>
                </a:solidFill>
                <a:latin typeface="Calibri" panose="020F0502020204030204" pitchFamily="34" charset="0"/>
              </a:defRPr>
            </a:lvl4pPr>
            <a:lvl5pPr marL="2177408" indent="-240481">
              <a:defRPr>
                <a:solidFill>
                  <a:schemeClr val="tx1"/>
                </a:solidFill>
                <a:latin typeface="Calibri" panose="020F0502020204030204" pitchFamily="34" charset="0"/>
              </a:defRPr>
            </a:lvl5pPr>
            <a:lvl6pPr marL="2648553" indent="-240481" eaLnBrk="0" fontAlgn="base" hangingPunct="0">
              <a:spcBef>
                <a:spcPct val="0"/>
              </a:spcBef>
              <a:spcAft>
                <a:spcPct val="0"/>
              </a:spcAft>
              <a:defRPr>
                <a:solidFill>
                  <a:schemeClr val="tx1"/>
                </a:solidFill>
                <a:latin typeface="Calibri" panose="020F0502020204030204" pitchFamily="34" charset="0"/>
              </a:defRPr>
            </a:lvl6pPr>
            <a:lvl7pPr marL="3119698" indent="-240481" eaLnBrk="0" fontAlgn="base" hangingPunct="0">
              <a:spcBef>
                <a:spcPct val="0"/>
              </a:spcBef>
              <a:spcAft>
                <a:spcPct val="0"/>
              </a:spcAft>
              <a:defRPr>
                <a:solidFill>
                  <a:schemeClr val="tx1"/>
                </a:solidFill>
                <a:latin typeface="Calibri" panose="020F0502020204030204" pitchFamily="34" charset="0"/>
              </a:defRPr>
            </a:lvl7pPr>
            <a:lvl8pPr marL="3590842" indent="-240481" eaLnBrk="0" fontAlgn="base" hangingPunct="0">
              <a:spcBef>
                <a:spcPct val="0"/>
              </a:spcBef>
              <a:spcAft>
                <a:spcPct val="0"/>
              </a:spcAft>
              <a:defRPr>
                <a:solidFill>
                  <a:schemeClr val="tx1"/>
                </a:solidFill>
                <a:latin typeface="Calibri" panose="020F0502020204030204" pitchFamily="34" charset="0"/>
              </a:defRPr>
            </a:lvl8pPr>
            <a:lvl9pPr marL="4061987" indent="-240481" eaLnBrk="0" fontAlgn="base" hangingPunct="0">
              <a:spcBef>
                <a:spcPct val="0"/>
              </a:spcBef>
              <a:spcAft>
                <a:spcPct val="0"/>
              </a:spcAft>
              <a:defRPr>
                <a:solidFill>
                  <a:schemeClr val="tx1"/>
                </a:solidFill>
                <a:latin typeface="Calibri" panose="020F0502020204030204" pitchFamily="34" charset="0"/>
              </a:defRPr>
            </a:lvl9pPr>
          </a:lstStyle>
          <a:p>
            <a:pPr defTabSz="942289">
              <a:defRPr/>
            </a:pPr>
            <a:fld id="{FFE24EF1-1085-4EDC-9682-FF81D828C8A0}" type="slidenum">
              <a:rPr lang="en-US" altLang="en-US">
                <a:solidFill>
                  <a:prstClr val="black"/>
                </a:solidFill>
              </a:rPr>
              <a:pPr defTabSz="942289">
                <a:defRPr/>
              </a:pPr>
              <a:t>2</a:t>
            </a:fld>
            <a:endParaRPr lang="en-US" altLang="en-US" dirty="0">
              <a:solidFill>
                <a:prstClr val="black"/>
              </a:solidFill>
            </a:endParaRPr>
          </a:p>
        </p:txBody>
      </p:sp>
    </p:spTree>
    <p:extLst>
      <p:ext uri="{BB962C8B-B14F-4D97-AF65-F5344CB8AC3E}">
        <p14:creationId xmlns:p14="http://schemas.microsoft.com/office/powerpoint/2010/main" val="5927470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DF55E4D-2CB0-4DD3-9E79-74DB9722F698}" type="slidenum">
              <a:rPr lang="en-US" smtClean="0"/>
              <a:pPr>
                <a:defRPr/>
              </a:pPr>
              <a:t>30</a:t>
            </a:fld>
            <a:endParaRPr lang="en-US" dirty="0"/>
          </a:p>
        </p:txBody>
      </p:sp>
    </p:spTree>
    <p:extLst>
      <p:ext uri="{BB962C8B-B14F-4D97-AF65-F5344CB8AC3E}">
        <p14:creationId xmlns:p14="http://schemas.microsoft.com/office/powerpoint/2010/main" val="15166818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DF55E4D-2CB0-4DD3-9E79-74DB9722F698}" type="slidenum">
              <a:rPr lang="en-US" smtClean="0"/>
              <a:pPr>
                <a:defRPr/>
              </a:pPr>
              <a:t>50</a:t>
            </a:fld>
            <a:endParaRPr lang="en-US" dirty="0"/>
          </a:p>
        </p:txBody>
      </p:sp>
    </p:spTree>
    <p:extLst>
      <p:ext uri="{BB962C8B-B14F-4D97-AF65-F5344CB8AC3E}">
        <p14:creationId xmlns:p14="http://schemas.microsoft.com/office/powerpoint/2010/main" val="17684639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DF55E4D-2CB0-4DD3-9E79-74DB9722F698}" type="slidenum">
              <a:rPr lang="en-US" smtClean="0"/>
              <a:pPr>
                <a:defRPr/>
              </a:pPr>
              <a:t>51</a:t>
            </a:fld>
            <a:endParaRPr lang="en-US" dirty="0"/>
          </a:p>
        </p:txBody>
      </p:sp>
    </p:spTree>
    <p:extLst>
      <p:ext uri="{BB962C8B-B14F-4D97-AF65-F5344CB8AC3E}">
        <p14:creationId xmlns:p14="http://schemas.microsoft.com/office/powerpoint/2010/main" val="42810667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DF55E4D-2CB0-4DD3-9E79-74DB9722F698}" type="slidenum">
              <a:rPr lang="en-US" smtClean="0"/>
              <a:pPr>
                <a:defRPr/>
              </a:pPr>
              <a:t>54</a:t>
            </a:fld>
            <a:endParaRPr lang="en-US" dirty="0"/>
          </a:p>
        </p:txBody>
      </p:sp>
    </p:spTree>
    <p:extLst>
      <p:ext uri="{BB962C8B-B14F-4D97-AF65-F5344CB8AC3E}">
        <p14:creationId xmlns:p14="http://schemas.microsoft.com/office/powerpoint/2010/main" val="26992023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DF55E4D-2CB0-4DD3-9E79-74DB9722F698}" type="slidenum">
              <a:rPr lang="en-US" smtClean="0"/>
              <a:pPr>
                <a:defRPr/>
              </a:pPr>
              <a:t>58</a:t>
            </a:fld>
            <a:endParaRPr lang="en-US" dirty="0"/>
          </a:p>
        </p:txBody>
      </p:sp>
    </p:spTree>
    <p:extLst>
      <p:ext uri="{BB962C8B-B14F-4D97-AF65-F5344CB8AC3E}">
        <p14:creationId xmlns:p14="http://schemas.microsoft.com/office/powerpoint/2010/main" val="8762826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DF55E4D-2CB0-4DD3-9E79-74DB9722F698}" type="slidenum">
              <a:rPr lang="en-US" smtClean="0"/>
              <a:pPr>
                <a:defRPr/>
              </a:pPr>
              <a:t>59</a:t>
            </a:fld>
            <a:endParaRPr lang="en-US" dirty="0"/>
          </a:p>
        </p:txBody>
      </p:sp>
    </p:spTree>
    <p:extLst>
      <p:ext uri="{BB962C8B-B14F-4D97-AF65-F5344CB8AC3E}">
        <p14:creationId xmlns:p14="http://schemas.microsoft.com/office/powerpoint/2010/main" val="36020694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DF55E4D-2CB0-4DD3-9E79-74DB9722F698}" type="slidenum">
              <a:rPr lang="en-US" smtClean="0"/>
              <a:pPr>
                <a:defRPr/>
              </a:pPr>
              <a:t>60</a:t>
            </a:fld>
            <a:endParaRPr lang="en-US" dirty="0"/>
          </a:p>
        </p:txBody>
      </p:sp>
    </p:spTree>
    <p:extLst>
      <p:ext uri="{BB962C8B-B14F-4D97-AF65-F5344CB8AC3E}">
        <p14:creationId xmlns:p14="http://schemas.microsoft.com/office/powerpoint/2010/main" val="8018722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DF55E4D-2CB0-4DD3-9E79-74DB9722F698}" type="slidenum">
              <a:rPr lang="en-US" smtClean="0"/>
              <a:pPr>
                <a:defRPr/>
              </a:pPr>
              <a:t>61</a:t>
            </a:fld>
            <a:endParaRPr lang="en-US" dirty="0"/>
          </a:p>
        </p:txBody>
      </p:sp>
    </p:spTree>
    <p:extLst>
      <p:ext uri="{BB962C8B-B14F-4D97-AF65-F5344CB8AC3E}">
        <p14:creationId xmlns:p14="http://schemas.microsoft.com/office/powerpoint/2010/main" val="16934359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DF55E4D-2CB0-4DD3-9E79-74DB9722F698}" type="slidenum">
              <a:rPr lang="en-US" smtClean="0"/>
              <a:pPr>
                <a:defRPr/>
              </a:pPr>
              <a:t>62</a:t>
            </a:fld>
            <a:endParaRPr lang="en-US" dirty="0"/>
          </a:p>
        </p:txBody>
      </p:sp>
    </p:spTree>
    <p:extLst>
      <p:ext uri="{BB962C8B-B14F-4D97-AF65-F5344CB8AC3E}">
        <p14:creationId xmlns:p14="http://schemas.microsoft.com/office/powerpoint/2010/main" val="9181504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139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DC29B7B-D7EE-4FBA-9A7D-CC08D5A6C420}" type="slidenum">
              <a:rPr lang="en-US" smtClean="0"/>
              <a:pPr/>
              <a:t>65</a:t>
            </a:fld>
            <a:endParaRPr lang="en-US" dirty="0"/>
          </a:p>
        </p:txBody>
      </p:sp>
    </p:spTree>
    <p:extLst>
      <p:ext uri="{BB962C8B-B14F-4D97-AF65-F5344CB8AC3E}">
        <p14:creationId xmlns:p14="http://schemas.microsoft.com/office/powerpoint/2010/main" val="749142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 term abuse encompasses the most serious of harms committed against children. </a:t>
            </a: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85241" indent="-301009">
              <a:defRPr>
                <a:solidFill>
                  <a:schemeClr val="tx1"/>
                </a:solidFill>
                <a:latin typeface="Calibri" panose="020F0502020204030204" pitchFamily="34" charset="0"/>
              </a:defRPr>
            </a:lvl2pPr>
            <a:lvl3pPr marL="1208944" indent="-240481">
              <a:defRPr>
                <a:solidFill>
                  <a:schemeClr val="tx1"/>
                </a:solidFill>
                <a:latin typeface="Calibri" panose="020F0502020204030204" pitchFamily="34" charset="0"/>
              </a:defRPr>
            </a:lvl3pPr>
            <a:lvl4pPr marL="1693176" indent="-240481">
              <a:defRPr>
                <a:solidFill>
                  <a:schemeClr val="tx1"/>
                </a:solidFill>
                <a:latin typeface="Calibri" panose="020F0502020204030204" pitchFamily="34" charset="0"/>
              </a:defRPr>
            </a:lvl4pPr>
            <a:lvl5pPr marL="2177408" indent="-240481">
              <a:defRPr>
                <a:solidFill>
                  <a:schemeClr val="tx1"/>
                </a:solidFill>
                <a:latin typeface="Calibri" panose="020F0502020204030204" pitchFamily="34" charset="0"/>
              </a:defRPr>
            </a:lvl5pPr>
            <a:lvl6pPr marL="2648553" indent="-240481" eaLnBrk="0" fontAlgn="base" hangingPunct="0">
              <a:spcBef>
                <a:spcPct val="0"/>
              </a:spcBef>
              <a:spcAft>
                <a:spcPct val="0"/>
              </a:spcAft>
              <a:defRPr>
                <a:solidFill>
                  <a:schemeClr val="tx1"/>
                </a:solidFill>
                <a:latin typeface="Calibri" panose="020F0502020204030204" pitchFamily="34" charset="0"/>
              </a:defRPr>
            </a:lvl6pPr>
            <a:lvl7pPr marL="3119698" indent="-240481" eaLnBrk="0" fontAlgn="base" hangingPunct="0">
              <a:spcBef>
                <a:spcPct val="0"/>
              </a:spcBef>
              <a:spcAft>
                <a:spcPct val="0"/>
              </a:spcAft>
              <a:defRPr>
                <a:solidFill>
                  <a:schemeClr val="tx1"/>
                </a:solidFill>
                <a:latin typeface="Calibri" panose="020F0502020204030204" pitchFamily="34" charset="0"/>
              </a:defRPr>
            </a:lvl7pPr>
            <a:lvl8pPr marL="3590842" indent="-240481" eaLnBrk="0" fontAlgn="base" hangingPunct="0">
              <a:spcBef>
                <a:spcPct val="0"/>
              </a:spcBef>
              <a:spcAft>
                <a:spcPct val="0"/>
              </a:spcAft>
              <a:defRPr>
                <a:solidFill>
                  <a:schemeClr val="tx1"/>
                </a:solidFill>
                <a:latin typeface="Calibri" panose="020F0502020204030204" pitchFamily="34" charset="0"/>
              </a:defRPr>
            </a:lvl8pPr>
            <a:lvl9pPr marL="4061987" indent="-240481" eaLnBrk="0" fontAlgn="base" hangingPunct="0">
              <a:spcBef>
                <a:spcPct val="0"/>
              </a:spcBef>
              <a:spcAft>
                <a:spcPct val="0"/>
              </a:spcAft>
              <a:defRPr>
                <a:solidFill>
                  <a:schemeClr val="tx1"/>
                </a:solidFill>
                <a:latin typeface="Calibri" panose="020F0502020204030204" pitchFamily="34" charset="0"/>
              </a:defRPr>
            </a:lvl9pPr>
          </a:lstStyle>
          <a:p>
            <a:pPr defTabSz="942289">
              <a:defRPr/>
            </a:pPr>
            <a:fld id="{72CF67F8-3BD1-4047-911E-83B108344B1E}" type="slidenum">
              <a:rPr lang="en-US" altLang="en-US">
                <a:solidFill>
                  <a:prstClr val="black"/>
                </a:solidFill>
              </a:rPr>
              <a:pPr defTabSz="942289">
                <a:defRPr/>
              </a:pPr>
              <a:t>6</a:t>
            </a:fld>
            <a:endParaRPr lang="en-US" altLang="en-US" dirty="0">
              <a:solidFill>
                <a:prstClr val="black"/>
              </a:solidFill>
            </a:endParaRPr>
          </a:p>
        </p:txBody>
      </p:sp>
    </p:spTree>
    <p:extLst>
      <p:ext uri="{BB962C8B-B14F-4D97-AF65-F5344CB8AC3E}">
        <p14:creationId xmlns:p14="http://schemas.microsoft.com/office/powerpoint/2010/main" val="22217984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85241" indent="-301009">
              <a:defRPr>
                <a:solidFill>
                  <a:schemeClr val="tx1"/>
                </a:solidFill>
                <a:latin typeface="Calibri" panose="020F0502020204030204" pitchFamily="34" charset="0"/>
              </a:defRPr>
            </a:lvl2pPr>
            <a:lvl3pPr marL="1208944" indent="-240481">
              <a:defRPr>
                <a:solidFill>
                  <a:schemeClr val="tx1"/>
                </a:solidFill>
                <a:latin typeface="Calibri" panose="020F0502020204030204" pitchFamily="34" charset="0"/>
              </a:defRPr>
            </a:lvl3pPr>
            <a:lvl4pPr marL="1693176" indent="-240481">
              <a:defRPr>
                <a:solidFill>
                  <a:schemeClr val="tx1"/>
                </a:solidFill>
                <a:latin typeface="Calibri" panose="020F0502020204030204" pitchFamily="34" charset="0"/>
              </a:defRPr>
            </a:lvl4pPr>
            <a:lvl5pPr marL="2177408" indent="-240481">
              <a:defRPr>
                <a:solidFill>
                  <a:schemeClr val="tx1"/>
                </a:solidFill>
                <a:latin typeface="Calibri" panose="020F0502020204030204" pitchFamily="34" charset="0"/>
              </a:defRPr>
            </a:lvl5pPr>
            <a:lvl6pPr marL="2648553" indent="-240481" eaLnBrk="0" fontAlgn="base" hangingPunct="0">
              <a:spcBef>
                <a:spcPct val="0"/>
              </a:spcBef>
              <a:spcAft>
                <a:spcPct val="0"/>
              </a:spcAft>
              <a:defRPr>
                <a:solidFill>
                  <a:schemeClr val="tx1"/>
                </a:solidFill>
                <a:latin typeface="Calibri" panose="020F0502020204030204" pitchFamily="34" charset="0"/>
              </a:defRPr>
            </a:lvl6pPr>
            <a:lvl7pPr marL="3119698" indent="-240481" eaLnBrk="0" fontAlgn="base" hangingPunct="0">
              <a:spcBef>
                <a:spcPct val="0"/>
              </a:spcBef>
              <a:spcAft>
                <a:spcPct val="0"/>
              </a:spcAft>
              <a:defRPr>
                <a:solidFill>
                  <a:schemeClr val="tx1"/>
                </a:solidFill>
                <a:latin typeface="Calibri" panose="020F0502020204030204" pitchFamily="34" charset="0"/>
              </a:defRPr>
            </a:lvl7pPr>
            <a:lvl8pPr marL="3590842" indent="-240481" eaLnBrk="0" fontAlgn="base" hangingPunct="0">
              <a:spcBef>
                <a:spcPct val="0"/>
              </a:spcBef>
              <a:spcAft>
                <a:spcPct val="0"/>
              </a:spcAft>
              <a:defRPr>
                <a:solidFill>
                  <a:schemeClr val="tx1"/>
                </a:solidFill>
                <a:latin typeface="Calibri" panose="020F0502020204030204" pitchFamily="34" charset="0"/>
              </a:defRPr>
            </a:lvl8pPr>
            <a:lvl9pPr marL="4061987" indent="-240481" eaLnBrk="0" fontAlgn="base" hangingPunct="0">
              <a:spcBef>
                <a:spcPct val="0"/>
              </a:spcBef>
              <a:spcAft>
                <a:spcPct val="0"/>
              </a:spcAft>
              <a:defRPr>
                <a:solidFill>
                  <a:schemeClr val="tx1"/>
                </a:solidFill>
                <a:latin typeface="Calibri" panose="020F0502020204030204" pitchFamily="34" charset="0"/>
              </a:defRPr>
            </a:lvl9pPr>
          </a:lstStyle>
          <a:p>
            <a:pPr defTabSz="942289">
              <a:defRPr/>
            </a:pPr>
            <a:fld id="{AF2AB805-B39D-44E6-94B4-562A2ABE3740}" type="slidenum">
              <a:rPr lang="en-US" altLang="en-US">
                <a:solidFill>
                  <a:prstClr val="black"/>
                </a:solidFill>
              </a:rPr>
              <a:pPr defTabSz="942289">
                <a:defRPr/>
              </a:pPr>
              <a:t>7</a:t>
            </a:fld>
            <a:endParaRPr lang="en-US" altLang="en-US" dirty="0">
              <a:solidFill>
                <a:prstClr val="black"/>
              </a:solidFill>
            </a:endParaRPr>
          </a:p>
        </p:txBody>
      </p:sp>
    </p:spTree>
    <p:extLst>
      <p:ext uri="{BB962C8B-B14F-4D97-AF65-F5344CB8AC3E}">
        <p14:creationId xmlns:p14="http://schemas.microsoft.com/office/powerpoint/2010/main" val="2950861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85241" indent="-301009">
              <a:defRPr>
                <a:solidFill>
                  <a:schemeClr val="tx1"/>
                </a:solidFill>
                <a:latin typeface="Calibri" panose="020F0502020204030204" pitchFamily="34" charset="0"/>
              </a:defRPr>
            </a:lvl2pPr>
            <a:lvl3pPr marL="1208944" indent="-240481">
              <a:defRPr>
                <a:solidFill>
                  <a:schemeClr val="tx1"/>
                </a:solidFill>
                <a:latin typeface="Calibri" panose="020F0502020204030204" pitchFamily="34" charset="0"/>
              </a:defRPr>
            </a:lvl3pPr>
            <a:lvl4pPr marL="1693176" indent="-240481">
              <a:defRPr>
                <a:solidFill>
                  <a:schemeClr val="tx1"/>
                </a:solidFill>
                <a:latin typeface="Calibri" panose="020F0502020204030204" pitchFamily="34" charset="0"/>
              </a:defRPr>
            </a:lvl4pPr>
            <a:lvl5pPr marL="2177408" indent="-240481">
              <a:defRPr>
                <a:solidFill>
                  <a:schemeClr val="tx1"/>
                </a:solidFill>
                <a:latin typeface="Calibri" panose="020F0502020204030204" pitchFamily="34" charset="0"/>
              </a:defRPr>
            </a:lvl5pPr>
            <a:lvl6pPr marL="2648553" indent="-240481" eaLnBrk="0" fontAlgn="base" hangingPunct="0">
              <a:spcBef>
                <a:spcPct val="0"/>
              </a:spcBef>
              <a:spcAft>
                <a:spcPct val="0"/>
              </a:spcAft>
              <a:defRPr>
                <a:solidFill>
                  <a:schemeClr val="tx1"/>
                </a:solidFill>
                <a:latin typeface="Calibri" panose="020F0502020204030204" pitchFamily="34" charset="0"/>
              </a:defRPr>
            </a:lvl6pPr>
            <a:lvl7pPr marL="3119698" indent="-240481" eaLnBrk="0" fontAlgn="base" hangingPunct="0">
              <a:spcBef>
                <a:spcPct val="0"/>
              </a:spcBef>
              <a:spcAft>
                <a:spcPct val="0"/>
              </a:spcAft>
              <a:defRPr>
                <a:solidFill>
                  <a:schemeClr val="tx1"/>
                </a:solidFill>
                <a:latin typeface="Calibri" panose="020F0502020204030204" pitchFamily="34" charset="0"/>
              </a:defRPr>
            </a:lvl7pPr>
            <a:lvl8pPr marL="3590842" indent="-240481" eaLnBrk="0" fontAlgn="base" hangingPunct="0">
              <a:spcBef>
                <a:spcPct val="0"/>
              </a:spcBef>
              <a:spcAft>
                <a:spcPct val="0"/>
              </a:spcAft>
              <a:defRPr>
                <a:solidFill>
                  <a:schemeClr val="tx1"/>
                </a:solidFill>
                <a:latin typeface="Calibri" panose="020F0502020204030204" pitchFamily="34" charset="0"/>
              </a:defRPr>
            </a:lvl8pPr>
            <a:lvl9pPr marL="4061987" indent="-240481" eaLnBrk="0" fontAlgn="base" hangingPunct="0">
              <a:spcBef>
                <a:spcPct val="0"/>
              </a:spcBef>
              <a:spcAft>
                <a:spcPct val="0"/>
              </a:spcAft>
              <a:defRPr>
                <a:solidFill>
                  <a:schemeClr val="tx1"/>
                </a:solidFill>
                <a:latin typeface="Calibri" panose="020F0502020204030204" pitchFamily="34" charset="0"/>
              </a:defRPr>
            </a:lvl9pPr>
          </a:lstStyle>
          <a:p>
            <a:pPr defTabSz="942289">
              <a:defRPr/>
            </a:pPr>
            <a:fld id="{AC672E6C-A7B9-42ED-9034-C2DBAEB761BB}" type="slidenum">
              <a:rPr lang="en-US" altLang="en-US">
                <a:solidFill>
                  <a:prstClr val="black"/>
                </a:solidFill>
              </a:rPr>
              <a:pPr defTabSz="942289">
                <a:defRPr/>
              </a:pPr>
              <a:t>8</a:t>
            </a:fld>
            <a:endParaRPr lang="en-US" altLang="en-US" dirty="0">
              <a:solidFill>
                <a:prstClr val="black"/>
              </a:solidFill>
            </a:endParaRPr>
          </a:p>
        </p:txBody>
      </p:sp>
    </p:spTree>
    <p:extLst>
      <p:ext uri="{BB962C8B-B14F-4D97-AF65-F5344CB8AC3E}">
        <p14:creationId xmlns:p14="http://schemas.microsoft.com/office/powerpoint/2010/main" val="3555027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85241" indent="-301009">
              <a:defRPr>
                <a:solidFill>
                  <a:schemeClr val="tx1"/>
                </a:solidFill>
                <a:latin typeface="Calibri" panose="020F0502020204030204" pitchFamily="34" charset="0"/>
              </a:defRPr>
            </a:lvl2pPr>
            <a:lvl3pPr marL="1208944" indent="-240481">
              <a:defRPr>
                <a:solidFill>
                  <a:schemeClr val="tx1"/>
                </a:solidFill>
                <a:latin typeface="Calibri" panose="020F0502020204030204" pitchFamily="34" charset="0"/>
              </a:defRPr>
            </a:lvl3pPr>
            <a:lvl4pPr marL="1693176" indent="-240481">
              <a:defRPr>
                <a:solidFill>
                  <a:schemeClr val="tx1"/>
                </a:solidFill>
                <a:latin typeface="Calibri" panose="020F0502020204030204" pitchFamily="34" charset="0"/>
              </a:defRPr>
            </a:lvl4pPr>
            <a:lvl5pPr marL="2177408" indent="-240481">
              <a:defRPr>
                <a:solidFill>
                  <a:schemeClr val="tx1"/>
                </a:solidFill>
                <a:latin typeface="Calibri" panose="020F0502020204030204" pitchFamily="34" charset="0"/>
              </a:defRPr>
            </a:lvl5pPr>
            <a:lvl6pPr marL="2648553" indent="-240481" eaLnBrk="0" fontAlgn="base" hangingPunct="0">
              <a:spcBef>
                <a:spcPct val="0"/>
              </a:spcBef>
              <a:spcAft>
                <a:spcPct val="0"/>
              </a:spcAft>
              <a:defRPr>
                <a:solidFill>
                  <a:schemeClr val="tx1"/>
                </a:solidFill>
                <a:latin typeface="Calibri" panose="020F0502020204030204" pitchFamily="34" charset="0"/>
              </a:defRPr>
            </a:lvl6pPr>
            <a:lvl7pPr marL="3119698" indent="-240481" eaLnBrk="0" fontAlgn="base" hangingPunct="0">
              <a:spcBef>
                <a:spcPct val="0"/>
              </a:spcBef>
              <a:spcAft>
                <a:spcPct val="0"/>
              </a:spcAft>
              <a:defRPr>
                <a:solidFill>
                  <a:schemeClr val="tx1"/>
                </a:solidFill>
                <a:latin typeface="Calibri" panose="020F0502020204030204" pitchFamily="34" charset="0"/>
              </a:defRPr>
            </a:lvl7pPr>
            <a:lvl8pPr marL="3590842" indent="-240481" eaLnBrk="0" fontAlgn="base" hangingPunct="0">
              <a:spcBef>
                <a:spcPct val="0"/>
              </a:spcBef>
              <a:spcAft>
                <a:spcPct val="0"/>
              </a:spcAft>
              <a:defRPr>
                <a:solidFill>
                  <a:schemeClr val="tx1"/>
                </a:solidFill>
                <a:latin typeface="Calibri" panose="020F0502020204030204" pitchFamily="34" charset="0"/>
              </a:defRPr>
            </a:lvl8pPr>
            <a:lvl9pPr marL="4061987" indent="-240481" eaLnBrk="0" fontAlgn="base" hangingPunct="0">
              <a:spcBef>
                <a:spcPct val="0"/>
              </a:spcBef>
              <a:spcAft>
                <a:spcPct val="0"/>
              </a:spcAft>
              <a:defRPr>
                <a:solidFill>
                  <a:schemeClr val="tx1"/>
                </a:solidFill>
                <a:latin typeface="Calibri" panose="020F0502020204030204" pitchFamily="34" charset="0"/>
              </a:defRPr>
            </a:lvl9pPr>
          </a:lstStyle>
          <a:p>
            <a:pPr defTabSz="942289">
              <a:defRPr/>
            </a:pPr>
            <a:fld id="{B938D9E3-02E5-4C5F-9E7F-1785693642A9}" type="slidenum">
              <a:rPr lang="en-US" altLang="en-US">
                <a:solidFill>
                  <a:prstClr val="black"/>
                </a:solidFill>
              </a:rPr>
              <a:pPr defTabSz="942289">
                <a:defRPr/>
              </a:pPr>
              <a:t>9</a:t>
            </a:fld>
            <a:endParaRPr lang="en-US" altLang="en-US" dirty="0">
              <a:solidFill>
                <a:prstClr val="black"/>
              </a:solidFill>
            </a:endParaRPr>
          </a:p>
        </p:txBody>
      </p:sp>
    </p:spTree>
    <p:extLst>
      <p:ext uri="{BB962C8B-B14F-4D97-AF65-F5344CB8AC3E}">
        <p14:creationId xmlns:p14="http://schemas.microsoft.com/office/powerpoint/2010/main" val="4260901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65610" indent="-294465">
              <a:defRPr>
                <a:solidFill>
                  <a:schemeClr val="tx1"/>
                </a:solidFill>
                <a:latin typeface="Calibri" panose="020F0502020204030204" pitchFamily="34" charset="0"/>
              </a:defRPr>
            </a:lvl2pPr>
            <a:lvl3pPr marL="1177862" indent="-235572">
              <a:defRPr>
                <a:solidFill>
                  <a:schemeClr val="tx1"/>
                </a:solidFill>
                <a:latin typeface="Calibri" panose="020F0502020204030204" pitchFamily="34" charset="0"/>
              </a:defRPr>
            </a:lvl3pPr>
            <a:lvl4pPr marL="1649006" indent="-235572">
              <a:defRPr>
                <a:solidFill>
                  <a:schemeClr val="tx1"/>
                </a:solidFill>
                <a:latin typeface="Calibri" panose="020F0502020204030204" pitchFamily="34" charset="0"/>
              </a:defRPr>
            </a:lvl4pPr>
            <a:lvl5pPr marL="2120151" indent="-235572">
              <a:defRPr>
                <a:solidFill>
                  <a:schemeClr val="tx1"/>
                </a:solidFill>
                <a:latin typeface="Calibri" panose="020F0502020204030204" pitchFamily="34" charset="0"/>
              </a:defRPr>
            </a:lvl5pPr>
            <a:lvl6pPr marL="2591295" indent="-235572" eaLnBrk="0" fontAlgn="base" hangingPunct="0">
              <a:spcBef>
                <a:spcPct val="0"/>
              </a:spcBef>
              <a:spcAft>
                <a:spcPct val="0"/>
              </a:spcAft>
              <a:defRPr>
                <a:solidFill>
                  <a:schemeClr val="tx1"/>
                </a:solidFill>
                <a:latin typeface="Calibri" panose="020F0502020204030204" pitchFamily="34" charset="0"/>
              </a:defRPr>
            </a:lvl6pPr>
            <a:lvl7pPr marL="3062440" indent="-235572" eaLnBrk="0" fontAlgn="base" hangingPunct="0">
              <a:spcBef>
                <a:spcPct val="0"/>
              </a:spcBef>
              <a:spcAft>
                <a:spcPct val="0"/>
              </a:spcAft>
              <a:defRPr>
                <a:solidFill>
                  <a:schemeClr val="tx1"/>
                </a:solidFill>
                <a:latin typeface="Calibri" panose="020F0502020204030204" pitchFamily="34" charset="0"/>
              </a:defRPr>
            </a:lvl7pPr>
            <a:lvl8pPr marL="3533585" indent="-235572" eaLnBrk="0" fontAlgn="base" hangingPunct="0">
              <a:spcBef>
                <a:spcPct val="0"/>
              </a:spcBef>
              <a:spcAft>
                <a:spcPct val="0"/>
              </a:spcAft>
              <a:defRPr>
                <a:solidFill>
                  <a:schemeClr val="tx1"/>
                </a:solidFill>
                <a:latin typeface="Calibri" panose="020F0502020204030204" pitchFamily="34" charset="0"/>
              </a:defRPr>
            </a:lvl8pPr>
            <a:lvl9pPr marL="4004729" indent="-235572" eaLnBrk="0" fontAlgn="base" hangingPunct="0">
              <a:spcBef>
                <a:spcPct val="0"/>
              </a:spcBef>
              <a:spcAft>
                <a:spcPct val="0"/>
              </a:spcAft>
              <a:defRPr>
                <a:solidFill>
                  <a:schemeClr val="tx1"/>
                </a:solidFill>
                <a:latin typeface="Calibri" panose="020F0502020204030204" pitchFamily="34" charset="0"/>
              </a:defRPr>
            </a:lvl9pPr>
          </a:lstStyle>
          <a:p>
            <a:pPr defTabSz="942289">
              <a:defRPr/>
            </a:pPr>
            <a:fld id="{64AE6420-80F7-46AB-B7A1-405DDEA477E2}" type="slidenum">
              <a:rPr lang="en-US" altLang="en-US">
                <a:solidFill>
                  <a:prstClr val="black"/>
                </a:solidFill>
              </a:rPr>
              <a:pPr defTabSz="942289">
                <a:defRPr/>
              </a:pPr>
              <a:t>10</a:t>
            </a:fld>
            <a:endParaRPr lang="en-US" altLang="en-US" dirty="0">
              <a:solidFill>
                <a:prstClr val="black"/>
              </a:solidFill>
            </a:endParaRPr>
          </a:p>
        </p:txBody>
      </p:sp>
    </p:spTree>
    <p:extLst>
      <p:ext uri="{BB962C8B-B14F-4D97-AF65-F5344CB8AC3E}">
        <p14:creationId xmlns:p14="http://schemas.microsoft.com/office/powerpoint/2010/main" val="585981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65610" indent="-294465">
              <a:defRPr>
                <a:solidFill>
                  <a:schemeClr val="tx1"/>
                </a:solidFill>
                <a:latin typeface="Calibri" panose="020F0502020204030204" pitchFamily="34" charset="0"/>
              </a:defRPr>
            </a:lvl2pPr>
            <a:lvl3pPr marL="1177862" indent="-235572">
              <a:defRPr>
                <a:solidFill>
                  <a:schemeClr val="tx1"/>
                </a:solidFill>
                <a:latin typeface="Calibri" panose="020F0502020204030204" pitchFamily="34" charset="0"/>
              </a:defRPr>
            </a:lvl3pPr>
            <a:lvl4pPr marL="1649006" indent="-235572">
              <a:defRPr>
                <a:solidFill>
                  <a:schemeClr val="tx1"/>
                </a:solidFill>
                <a:latin typeface="Calibri" panose="020F0502020204030204" pitchFamily="34" charset="0"/>
              </a:defRPr>
            </a:lvl4pPr>
            <a:lvl5pPr marL="2120151" indent="-235572">
              <a:defRPr>
                <a:solidFill>
                  <a:schemeClr val="tx1"/>
                </a:solidFill>
                <a:latin typeface="Calibri" panose="020F0502020204030204" pitchFamily="34" charset="0"/>
              </a:defRPr>
            </a:lvl5pPr>
            <a:lvl6pPr marL="2591295" indent="-235572" eaLnBrk="0" fontAlgn="base" hangingPunct="0">
              <a:spcBef>
                <a:spcPct val="0"/>
              </a:spcBef>
              <a:spcAft>
                <a:spcPct val="0"/>
              </a:spcAft>
              <a:defRPr>
                <a:solidFill>
                  <a:schemeClr val="tx1"/>
                </a:solidFill>
                <a:latin typeface="Calibri" panose="020F0502020204030204" pitchFamily="34" charset="0"/>
              </a:defRPr>
            </a:lvl6pPr>
            <a:lvl7pPr marL="3062440" indent="-235572" eaLnBrk="0" fontAlgn="base" hangingPunct="0">
              <a:spcBef>
                <a:spcPct val="0"/>
              </a:spcBef>
              <a:spcAft>
                <a:spcPct val="0"/>
              </a:spcAft>
              <a:defRPr>
                <a:solidFill>
                  <a:schemeClr val="tx1"/>
                </a:solidFill>
                <a:latin typeface="Calibri" panose="020F0502020204030204" pitchFamily="34" charset="0"/>
              </a:defRPr>
            </a:lvl7pPr>
            <a:lvl8pPr marL="3533585" indent="-235572" eaLnBrk="0" fontAlgn="base" hangingPunct="0">
              <a:spcBef>
                <a:spcPct val="0"/>
              </a:spcBef>
              <a:spcAft>
                <a:spcPct val="0"/>
              </a:spcAft>
              <a:defRPr>
                <a:solidFill>
                  <a:schemeClr val="tx1"/>
                </a:solidFill>
                <a:latin typeface="Calibri" panose="020F0502020204030204" pitchFamily="34" charset="0"/>
              </a:defRPr>
            </a:lvl8pPr>
            <a:lvl9pPr marL="4004729" indent="-235572" eaLnBrk="0" fontAlgn="base" hangingPunct="0">
              <a:spcBef>
                <a:spcPct val="0"/>
              </a:spcBef>
              <a:spcAft>
                <a:spcPct val="0"/>
              </a:spcAft>
              <a:defRPr>
                <a:solidFill>
                  <a:schemeClr val="tx1"/>
                </a:solidFill>
                <a:latin typeface="Calibri" panose="020F0502020204030204" pitchFamily="34" charset="0"/>
              </a:defRPr>
            </a:lvl9pPr>
          </a:lstStyle>
          <a:p>
            <a:pPr defTabSz="942289">
              <a:defRPr/>
            </a:pPr>
            <a:fld id="{56E6510F-82A5-4C6A-89BE-DCF9AAB77607}" type="slidenum">
              <a:rPr lang="en-US" altLang="en-US">
                <a:solidFill>
                  <a:prstClr val="black"/>
                </a:solidFill>
              </a:rPr>
              <a:pPr defTabSz="942289">
                <a:defRPr/>
              </a:pPr>
              <a:t>13</a:t>
            </a:fld>
            <a:endParaRPr lang="en-US" altLang="en-US" dirty="0">
              <a:solidFill>
                <a:prstClr val="black"/>
              </a:solidFill>
            </a:endParaRPr>
          </a:p>
        </p:txBody>
      </p:sp>
    </p:spTree>
    <p:extLst>
      <p:ext uri="{BB962C8B-B14F-4D97-AF65-F5344CB8AC3E}">
        <p14:creationId xmlns:p14="http://schemas.microsoft.com/office/powerpoint/2010/main" val="1997307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85241" indent="-301009">
              <a:defRPr>
                <a:solidFill>
                  <a:schemeClr val="tx1"/>
                </a:solidFill>
                <a:latin typeface="Calibri" panose="020F0502020204030204" pitchFamily="34" charset="0"/>
              </a:defRPr>
            </a:lvl2pPr>
            <a:lvl3pPr marL="1208944" indent="-240481">
              <a:defRPr>
                <a:solidFill>
                  <a:schemeClr val="tx1"/>
                </a:solidFill>
                <a:latin typeface="Calibri" panose="020F0502020204030204" pitchFamily="34" charset="0"/>
              </a:defRPr>
            </a:lvl3pPr>
            <a:lvl4pPr marL="1693176" indent="-240481">
              <a:defRPr>
                <a:solidFill>
                  <a:schemeClr val="tx1"/>
                </a:solidFill>
                <a:latin typeface="Calibri" panose="020F0502020204030204" pitchFamily="34" charset="0"/>
              </a:defRPr>
            </a:lvl4pPr>
            <a:lvl5pPr marL="2177408" indent="-240481">
              <a:defRPr>
                <a:solidFill>
                  <a:schemeClr val="tx1"/>
                </a:solidFill>
                <a:latin typeface="Calibri" panose="020F0502020204030204" pitchFamily="34" charset="0"/>
              </a:defRPr>
            </a:lvl5pPr>
            <a:lvl6pPr marL="2648553" indent="-240481" eaLnBrk="0" fontAlgn="base" hangingPunct="0">
              <a:spcBef>
                <a:spcPct val="0"/>
              </a:spcBef>
              <a:spcAft>
                <a:spcPct val="0"/>
              </a:spcAft>
              <a:defRPr>
                <a:solidFill>
                  <a:schemeClr val="tx1"/>
                </a:solidFill>
                <a:latin typeface="Calibri" panose="020F0502020204030204" pitchFamily="34" charset="0"/>
              </a:defRPr>
            </a:lvl6pPr>
            <a:lvl7pPr marL="3119698" indent="-240481" eaLnBrk="0" fontAlgn="base" hangingPunct="0">
              <a:spcBef>
                <a:spcPct val="0"/>
              </a:spcBef>
              <a:spcAft>
                <a:spcPct val="0"/>
              </a:spcAft>
              <a:defRPr>
                <a:solidFill>
                  <a:schemeClr val="tx1"/>
                </a:solidFill>
                <a:latin typeface="Calibri" panose="020F0502020204030204" pitchFamily="34" charset="0"/>
              </a:defRPr>
            </a:lvl7pPr>
            <a:lvl8pPr marL="3590842" indent="-240481" eaLnBrk="0" fontAlgn="base" hangingPunct="0">
              <a:spcBef>
                <a:spcPct val="0"/>
              </a:spcBef>
              <a:spcAft>
                <a:spcPct val="0"/>
              </a:spcAft>
              <a:defRPr>
                <a:solidFill>
                  <a:schemeClr val="tx1"/>
                </a:solidFill>
                <a:latin typeface="Calibri" panose="020F0502020204030204" pitchFamily="34" charset="0"/>
              </a:defRPr>
            </a:lvl8pPr>
            <a:lvl9pPr marL="4061987" indent="-240481" eaLnBrk="0" fontAlgn="base" hangingPunct="0">
              <a:spcBef>
                <a:spcPct val="0"/>
              </a:spcBef>
              <a:spcAft>
                <a:spcPct val="0"/>
              </a:spcAft>
              <a:defRPr>
                <a:solidFill>
                  <a:schemeClr val="tx1"/>
                </a:solidFill>
                <a:latin typeface="Calibri" panose="020F0502020204030204" pitchFamily="34" charset="0"/>
              </a:defRPr>
            </a:lvl9pPr>
          </a:lstStyle>
          <a:p>
            <a:pPr defTabSz="942289">
              <a:defRPr/>
            </a:pPr>
            <a:fld id="{6A4F4FCB-EFA4-4706-82CE-3DE8A810D1B5}" type="slidenum">
              <a:rPr lang="en-US" altLang="en-US">
                <a:solidFill>
                  <a:prstClr val="black"/>
                </a:solidFill>
              </a:rPr>
              <a:pPr defTabSz="942289">
                <a:defRPr/>
              </a:pPr>
              <a:t>14</a:t>
            </a:fld>
            <a:endParaRPr lang="en-US" altLang="en-US" dirty="0">
              <a:solidFill>
                <a:prstClr val="black"/>
              </a:solidFill>
            </a:endParaRPr>
          </a:p>
        </p:txBody>
      </p:sp>
    </p:spTree>
    <p:extLst>
      <p:ext uri="{BB962C8B-B14F-4D97-AF65-F5344CB8AC3E}">
        <p14:creationId xmlns:p14="http://schemas.microsoft.com/office/powerpoint/2010/main" val="5154382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SBM Full Page Photo">
    <p:spTree>
      <p:nvGrpSpPr>
        <p:cNvPr id="1" name=""/>
        <p:cNvGrpSpPr/>
        <p:nvPr/>
      </p:nvGrpSpPr>
      <p:grpSpPr>
        <a:xfrm>
          <a:off x="0" y="0"/>
          <a:ext cx="0" cy="0"/>
          <a:chOff x="0" y="0"/>
          <a:chExt cx="0" cy="0"/>
        </a:xfrm>
      </p:grpSpPr>
      <p:cxnSp>
        <p:nvCxnSpPr>
          <p:cNvPr id="7" name="Straight Connector 6"/>
          <p:cNvCxnSpPr/>
          <p:nvPr/>
        </p:nvCxnSpPr>
        <p:spPr>
          <a:xfrm>
            <a:off x="0" y="1082675"/>
            <a:ext cx="9144000" cy="1588"/>
          </a:xfrm>
          <a:prstGeom prst="line">
            <a:avLst/>
          </a:prstGeom>
          <a:ln w="12700">
            <a:solidFill>
              <a:srgbClr val="B60225"/>
            </a:solidFill>
          </a:ln>
          <a:effectLst/>
        </p:spPr>
        <p:style>
          <a:lnRef idx="2">
            <a:schemeClr val="accent1"/>
          </a:lnRef>
          <a:fillRef idx="0">
            <a:schemeClr val="accent1"/>
          </a:fillRef>
          <a:effectRef idx="1">
            <a:schemeClr val="accent1"/>
          </a:effectRef>
          <a:fontRef idx="minor">
            <a:schemeClr val="tx1"/>
          </a:fontRef>
        </p:style>
      </p:cxnSp>
      <p:sp>
        <p:nvSpPr>
          <p:cNvPr id="5" name="Text Placeholder 13"/>
          <p:cNvSpPr>
            <a:spLocks noGrp="1"/>
          </p:cNvSpPr>
          <p:nvPr>
            <p:ph type="body" sz="quarter" idx="12" hasCustomPrompt="1"/>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dirty="0"/>
              <a:t>Department Name Here</a:t>
            </a:r>
          </a:p>
        </p:txBody>
      </p:sp>
      <p:sp>
        <p:nvSpPr>
          <p:cNvPr id="6" name="Text Placeholder 12"/>
          <p:cNvSpPr>
            <a:spLocks noGrp="1"/>
          </p:cNvSpPr>
          <p:nvPr>
            <p:ph type="body" sz="quarter" idx="14"/>
          </p:nvPr>
        </p:nvSpPr>
        <p:spPr>
          <a:xfrm>
            <a:off x="0" y="6288062"/>
            <a:ext cx="9144000" cy="467416"/>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a:t>Click to edit Master text styles</a:t>
            </a:r>
          </a:p>
        </p:txBody>
      </p:sp>
      <p:sp>
        <p:nvSpPr>
          <p:cNvPr id="8" name="Picture Placeholder 2"/>
          <p:cNvSpPr>
            <a:spLocks noGrp="1"/>
          </p:cNvSpPr>
          <p:nvPr>
            <p:ph type="pic" idx="1" hasCustomPrompt="1"/>
          </p:nvPr>
        </p:nvSpPr>
        <p:spPr>
          <a:xfrm>
            <a:off x="0" y="1091259"/>
            <a:ext cx="9144000" cy="5205623"/>
          </a:xfrm>
          <a:solidFill>
            <a:schemeClr val="bg1">
              <a:lumMod val="85000"/>
            </a:schemeClr>
          </a:solidFill>
        </p:spPr>
        <p:txBody>
          <a:bodyPr rtlCol="0">
            <a:normAutofit/>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to add picture/chart</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BM Logo">
    <p:spTree>
      <p:nvGrpSpPr>
        <p:cNvPr id="1" name=""/>
        <p:cNvGrpSpPr/>
        <p:nvPr/>
      </p:nvGrpSpPr>
      <p:grpSpPr>
        <a:xfrm>
          <a:off x="0" y="0"/>
          <a:ext cx="0" cy="0"/>
          <a:chOff x="0" y="0"/>
          <a:chExt cx="0" cy="0"/>
        </a:xfrm>
      </p:grpSpPr>
      <p:pic>
        <p:nvPicPr>
          <p:cNvPr id="3" name="Picture 2" descr="SBM stack_2clr_pms1.eps"/>
          <p:cNvPicPr>
            <a:picLocks noChangeAspect="1"/>
          </p:cNvPicPr>
          <p:nvPr userDrawn="1"/>
        </p:nvPicPr>
        <p:blipFill>
          <a:blip r:embed="rId2" cstate="print"/>
          <a:srcRect/>
          <a:stretch>
            <a:fillRect/>
          </a:stretch>
        </p:blipFill>
        <p:spPr bwMode="auto">
          <a:xfrm>
            <a:off x="1949450" y="2552700"/>
            <a:ext cx="5245100" cy="1708150"/>
          </a:xfrm>
          <a:prstGeom prst="rect">
            <a:avLst/>
          </a:prstGeom>
          <a:noFill/>
          <a:ln w="9525">
            <a:noFill/>
            <a:miter lim="800000"/>
            <a:headEnd/>
            <a:tailEnd/>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B Children's Logo">
    <p:spTree>
      <p:nvGrpSpPr>
        <p:cNvPr id="1" name=""/>
        <p:cNvGrpSpPr/>
        <p:nvPr/>
      </p:nvGrpSpPr>
      <p:grpSpPr>
        <a:xfrm>
          <a:off x="0" y="0"/>
          <a:ext cx="0" cy="0"/>
          <a:chOff x="0" y="0"/>
          <a:chExt cx="0" cy="0"/>
        </a:xfrm>
      </p:grpSpPr>
      <p:pic>
        <p:nvPicPr>
          <p:cNvPr id="3" name="Picture 2" descr="sb_childrens_horizstack_3c_C.eps"/>
          <p:cNvPicPr>
            <a:picLocks noChangeAspect="1"/>
          </p:cNvPicPr>
          <p:nvPr userDrawn="1"/>
        </p:nvPicPr>
        <p:blipFill>
          <a:blip r:embed="rId2" cstate="print"/>
          <a:stretch>
            <a:fillRect/>
          </a:stretch>
        </p:blipFill>
        <p:spPr>
          <a:xfrm>
            <a:off x="1511300" y="2025651"/>
            <a:ext cx="6100318" cy="2660777"/>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BU Full Page Photo">
    <p:spTree>
      <p:nvGrpSpPr>
        <p:cNvPr id="1" name=""/>
        <p:cNvGrpSpPr/>
        <p:nvPr/>
      </p:nvGrpSpPr>
      <p:grpSpPr>
        <a:xfrm>
          <a:off x="0" y="0"/>
          <a:ext cx="0" cy="0"/>
          <a:chOff x="0" y="0"/>
          <a:chExt cx="0" cy="0"/>
        </a:xfrm>
      </p:grpSpPr>
      <p:cxnSp>
        <p:nvCxnSpPr>
          <p:cNvPr id="7" name="Straight Connector 6"/>
          <p:cNvCxnSpPr/>
          <p:nvPr userDrawn="1"/>
        </p:nvCxnSpPr>
        <p:spPr>
          <a:xfrm>
            <a:off x="0" y="1082675"/>
            <a:ext cx="9144000" cy="1588"/>
          </a:xfrm>
          <a:prstGeom prst="line">
            <a:avLst/>
          </a:prstGeom>
          <a:ln w="12700">
            <a:solidFill>
              <a:srgbClr val="B60225"/>
            </a:solidFill>
          </a:ln>
          <a:effectLst/>
        </p:spPr>
        <p:style>
          <a:lnRef idx="2">
            <a:schemeClr val="accent1"/>
          </a:lnRef>
          <a:fillRef idx="0">
            <a:schemeClr val="accent1"/>
          </a:fillRef>
          <a:effectRef idx="1">
            <a:schemeClr val="accent1"/>
          </a:effectRef>
          <a:fontRef idx="minor">
            <a:schemeClr val="tx1"/>
          </a:fontRef>
        </p:style>
      </p:cxnSp>
      <p:sp>
        <p:nvSpPr>
          <p:cNvPr id="3" name="Picture Placeholder 2"/>
          <p:cNvSpPr>
            <a:spLocks noGrp="1"/>
          </p:cNvSpPr>
          <p:nvPr>
            <p:ph type="pic" idx="1" hasCustomPrompt="1"/>
          </p:nvPr>
        </p:nvSpPr>
        <p:spPr>
          <a:xfrm>
            <a:off x="0" y="1091259"/>
            <a:ext cx="9144000" cy="5205623"/>
          </a:xfrm>
          <a:solidFill>
            <a:schemeClr val="bg1">
              <a:lumMod val="85000"/>
            </a:schemeClr>
          </a:solidFill>
        </p:spPr>
        <p:txBody>
          <a:bodyPr rtlCol="0">
            <a:normAutofit/>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to add picture/chart</a:t>
            </a:r>
          </a:p>
        </p:txBody>
      </p:sp>
      <p:sp>
        <p:nvSpPr>
          <p:cNvPr id="5" name="Text Placeholder 13"/>
          <p:cNvSpPr>
            <a:spLocks noGrp="1"/>
          </p:cNvSpPr>
          <p:nvPr>
            <p:ph type="body" sz="quarter" idx="12" hasCustomPrompt="1"/>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dirty="0"/>
              <a:t>Department Name Here</a:t>
            </a:r>
          </a:p>
        </p:txBody>
      </p:sp>
      <p:sp>
        <p:nvSpPr>
          <p:cNvPr id="6" name="Text Placeholder 12"/>
          <p:cNvSpPr>
            <a:spLocks noGrp="1"/>
          </p:cNvSpPr>
          <p:nvPr>
            <p:ph type="body" sz="quarter" idx="14"/>
          </p:nvPr>
        </p:nvSpPr>
        <p:spPr>
          <a:xfrm>
            <a:off x="0" y="6288062"/>
            <a:ext cx="9144000" cy="467416"/>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BU Title Slide">
    <p:spTree>
      <p:nvGrpSpPr>
        <p:cNvPr id="1" name=""/>
        <p:cNvGrpSpPr/>
        <p:nvPr/>
      </p:nvGrpSpPr>
      <p:grpSpPr>
        <a:xfrm>
          <a:off x="0" y="0"/>
          <a:ext cx="0" cy="0"/>
          <a:chOff x="0" y="0"/>
          <a:chExt cx="0" cy="0"/>
        </a:xfrm>
      </p:grpSpPr>
      <p:sp>
        <p:nvSpPr>
          <p:cNvPr id="7" name="Text Placeholder 12"/>
          <p:cNvSpPr>
            <a:spLocks noGrp="1"/>
          </p:cNvSpPr>
          <p:nvPr>
            <p:ph type="body" sz="quarter" idx="14"/>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a:t>Click to edit Master text styles</a:t>
            </a:r>
          </a:p>
        </p:txBody>
      </p:sp>
      <p:sp>
        <p:nvSpPr>
          <p:cNvPr id="6" name="Text Placeholder 7"/>
          <p:cNvSpPr>
            <a:spLocks noGrp="1"/>
          </p:cNvSpPr>
          <p:nvPr>
            <p:ph type="body" sz="quarter" idx="15"/>
          </p:nvPr>
        </p:nvSpPr>
        <p:spPr>
          <a:xfrm>
            <a:off x="457200" y="165100"/>
            <a:ext cx="8229600" cy="6113617"/>
          </a:xfrm>
        </p:spPr>
        <p:txBody>
          <a:bodyPr tIns="0" rIns="0" bIns="0" anchor="ctr"/>
          <a:lstStyle>
            <a:lvl1pPr algn="ctr">
              <a:buFontTx/>
              <a:buNone/>
              <a:defRPr sz="4400">
                <a:solidFill>
                  <a:srgbClr val="B60225"/>
                </a:solidFill>
              </a:defRPr>
            </a:lvl1pPr>
            <a:lvl2pPr marL="228600" indent="-228600" algn="ctr">
              <a:buClr>
                <a:srgbClr val="C03137"/>
              </a:buClr>
              <a:buFontTx/>
              <a:buNone/>
              <a:defRPr sz="2400"/>
            </a:lvl2pPr>
            <a:lvl3pPr marL="458788" indent="-230188" algn="ctr">
              <a:buFontTx/>
              <a:buNone/>
              <a:defRPr/>
            </a:lvl3pPr>
            <a:lvl4pPr marL="458788" indent="-230188" algn="ctr">
              <a:buFontTx/>
              <a:buNone/>
              <a:defRPr/>
            </a:lvl4pPr>
            <a:lvl5pPr marL="458788" indent="-230188" algn="ctr">
              <a:buFontTx/>
              <a:buNone/>
              <a:defRPr/>
            </a:lvl5pPr>
          </a:lstStyle>
          <a:p>
            <a:pPr lvl="0"/>
            <a:r>
              <a:rPr lang="en-US"/>
              <a:t>Click to edit Master text styles</a:t>
            </a:r>
          </a:p>
          <a:p>
            <a:pPr lvl="1"/>
            <a:r>
              <a:rPr lang="en-US"/>
              <a:t>Second level</a:t>
            </a:r>
          </a:p>
        </p:txBody>
      </p:sp>
      <p:sp>
        <p:nvSpPr>
          <p:cNvPr id="8" name="Text Placeholder 13"/>
          <p:cNvSpPr>
            <a:spLocks noGrp="1"/>
          </p:cNvSpPr>
          <p:nvPr>
            <p:ph type="body" sz="quarter" idx="12" hasCustomPrompt="1"/>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dirty="0"/>
              <a:t>Department Name Here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BU Centered Paragraph Text">
    <p:spTree>
      <p:nvGrpSpPr>
        <p:cNvPr id="1" name=""/>
        <p:cNvGrpSpPr/>
        <p:nvPr/>
      </p:nvGrpSpPr>
      <p:grpSpPr>
        <a:xfrm>
          <a:off x="0" y="0"/>
          <a:ext cx="0" cy="0"/>
          <a:chOff x="0" y="0"/>
          <a:chExt cx="0" cy="0"/>
        </a:xfrm>
      </p:grpSpPr>
      <p:sp>
        <p:nvSpPr>
          <p:cNvPr id="7" name="Text Placeholder 12"/>
          <p:cNvSpPr>
            <a:spLocks noGrp="1"/>
          </p:cNvSpPr>
          <p:nvPr>
            <p:ph type="body" sz="quarter" idx="14"/>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a:t>Click to edit Master text styles</a:t>
            </a:r>
          </a:p>
        </p:txBody>
      </p:sp>
      <p:sp>
        <p:nvSpPr>
          <p:cNvPr id="8" name="Text Placeholder 13"/>
          <p:cNvSpPr>
            <a:spLocks noGrp="1"/>
          </p:cNvSpPr>
          <p:nvPr>
            <p:ph type="body" sz="quarter" idx="12" hasCustomPrompt="1"/>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dirty="0"/>
              <a:t>Department Name Here</a:t>
            </a:r>
          </a:p>
        </p:txBody>
      </p:sp>
      <p:sp>
        <p:nvSpPr>
          <p:cNvPr id="6" name="Text Placeholder 7"/>
          <p:cNvSpPr>
            <a:spLocks noGrp="1"/>
          </p:cNvSpPr>
          <p:nvPr>
            <p:ph type="body" sz="quarter" idx="15"/>
          </p:nvPr>
        </p:nvSpPr>
        <p:spPr>
          <a:xfrm>
            <a:off x="457200" y="1066801"/>
            <a:ext cx="8229600" cy="5207000"/>
          </a:xfrm>
        </p:spPr>
        <p:txBody>
          <a:bodyPr tIns="0" rIns="0" bIns="0" anchor="ctr"/>
          <a:lstStyle>
            <a:lvl1pPr algn="ctr">
              <a:buFontTx/>
              <a:buNone/>
              <a:defRPr>
                <a:solidFill>
                  <a:srgbClr val="B60225"/>
                </a:solidFill>
              </a:defRPr>
            </a:lvl1pPr>
            <a:lvl2pPr marL="228600" indent="-228600" algn="ctr">
              <a:buClr>
                <a:srgbClr val="C03137"/>
              </a:buClr>
              <a:buFontTx/>
              <a:buNone/>
              <a:defRPr sz="2400"/>
            </a:lvl2pPr>
            <a:lvl3pPr marL="458788" indent="-230188" algn="ctr">
              <a:buFontTx/>
              <a:buNone/>
              <a:defRPr/>
            </a:lvl3pPr>
            <a:lvl4pPr marL="458788" indent="-230188" algn="ctr">
              <a:buFontTx/>
              <a:buNone/>
              <a:defRPr/>
            </a:lvl4pPr>
            <a:lvl5pPr marL="458788" indent="-230188" algn="ctr">
              <a:buFontTx/>
              <a:buNone/>
              <a:defRPr/>
            </a:lvl5pPr>
          </a:lstStyle>
          <a:p>
            <a:pPr lvl="0"/>
            <a:r>
              <a:rPr lang="en-US"/>
              <a:t>Click to edit Master text styles</a:t>
            </a:r>
          </a:p>
          <a:p>
            <a:pPr lvl="1"/>
            <a:r>
              <a:rPr lang="en-US"/>
              <a:t>Second level</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BU Left Bulleted Text">
    <p:spTree>
      <p:nvGrpSpPr>
        <p:cNvPr id="1" name=""/>
        <p:cNvGrpSpPr/>
        <p:nvPr/>
      </p:nvGrpSpPr>
      <p:grpSpPr>
        <a:xfrm>
          <a:off x="0" y="0"/>
          <a:ext cx="0" cy="0"/>
          <a:chOff x="0" y="0"/>
          <a:chExt cx="0" cy="0"/>
        </a:xfrm>
      </p:grpSpPr>
      <p:sp>
        <p:nvSpPr>
          <p:cNvPr id="5" name="Text Placeholder 12"/>
          <p:cNvSpPr>
            <a:spLocks noGrp="1"/>
          </p:cNvSpPr>
          <p:nvPr>
            <p:ph type="body" sz="quarter" idx="14"/>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a:t>Click to edit Master text styles</a:t>
            </a:r>
          </a:p>
        </p:txBody>
      </p:sp>
      <p:sp>
        <p:nvSpPr>
          <p:cNvPr id="8" name="Text Placeholder 7"/>
          <p:cNvSpPr>
            <a:spLocks noGrp="1"/>
          </p:cNvSpPr>
          <p:nvPr>
            <p:ph type="body" sz="quarter" idx="15"/>
          </p:nvPr>
        </p:nvSpPr>
        <p:spPr>
          <a:xfrm>
            <a:off x="457200" y="1367657"/>
            <a:ext cx="8229600" cy="4911060"/>
          </a:xfrm>
        </p:spPr>
        <p:txBody>
          <a:bodyPr tIns="0" rIns="0" bIns="0"/>
          <a:lstStyle>
            <a:lvl1pPr>
              <a:buFontTx/>
              <a:buNone/>
              <a:defRPr>
                <a:solidFill>
                  <a:srgbClr val="B60225"/>
                </a:solidFill>
              </a:defRPr>
            </a:lvl1pPr>
            <a:lvl2pPr marL="228600" indent="-228600">
              <a:buClr>
                <a:srgbClr val="C03137"/>
              </a:buClr>
              <a:buFont typeface="Arial"/>
              <a:buChar char="•"/>
              <a:defRPr sz="2400"/>
            </a:lvl2pPr>
            <a:lvl3pPr marL="458788" indent="-230188">
              <a:defRPr/>
            </a:lvl3pPr>
            <a:lvl4pPr marL="458788" indent="-230188">
              <a:defRPr/>
            </a:lvl4pPr>
            <a:lvl5pPr marL="458788" indent="-230188">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13"/>
          <p:cNvSpPr>
            <a:spLocks noGrp="1"/>
          </p:cNvSpPr>
          <p:nvPr>
            <p:ph type="body" sz="quarter" idx="12" hasCustomPrompt="1"/>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dirty="0"/>
              <a:t>Department Name Here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BU Bulleted Text 3 Photo">
    <p:spTree>
      <p:nvGrpSpPr>
        <p:cNvPr id="1" name=""/>
        <p:cNvGrpSpPr/>
        <p:nvPr/>
      </p:nvGrpSpPr>
      <p:grpSpPr>
        <a:xfrm>
          <a:off x="0" y="0"/>
          <a:ext cx="0" cy="0"/>
          <a:chOff x="0" y="0"/>
          <a:chExt cx="0" cy="0"/>
        </a:xfrm>
      </p:grpSpPr>
      <p:sp>
        <p:nvSpPr>
          <p:cNvPr id="4" name="Content Placeholder 2"/>
          <p:cNvSpPr>
            <a:spLocks noGrp="1"/>
          </p:cNvSpPr>
          <p:nvPr>
            <p:ph idx="12"/>
          </p:nvPr>
        </p:nvSpPr>
        <p:spPr>
          <a:xfrm>
            <a:off x="457199" y="1384047"/>
            <a:ext cx="5275716" cy="4841719"/>
          </a:xfrm>
        </p:spPr>
        <p:txBody>
          <a:bodyPr tIns="0"/>
          <a:lstStyle>
            <a:lvl1pPr marL="0" indent="0">
              <a:buNone/>
              <a:defRPr sz="2600">
                <a:solidFill>
                  <a:srgbClr val="B60225"/>
                </a:solidFill>
              </a:defRPr>
            </a:lvl1pPr>
            <a:lvl2pPr marL="228600" indent="-228600" algn="l">
              <a:buClr>
                <a:srgbClr val="B60225"/>
              </a:buClr>
              <a:buFont typeface="Arial"/>
              <a:buChar char="•"/>
              <a:defRPr sz="2200"/>
            </a:lvl2pPr>
          </a:lstStyle>
          <a:p>
            <a:pPr lvl="0"/>
            <a:r>
              <a:rPr lang="en-US"/>
              <a:t>Click to edit Master text styles</a:t>
            </a:r>
          </a:p>
          <a:p>
            <a:pPr lvl="1"/>
            <a:r>
              <a:rPr lang="en-US"/>
              <a:t>Second level</a:t>
            </a:r>
          </a:p>
        </p:txBody>
      </p:sp>
      <p:sp>
        <p:nvSpPr>
          <p:cNvPr id="8" name="Text Placeholder 12"/>
          <p:cNvSpPr>
            <a:spLocks noGrp="1"/>
          </p:cNvSpPr>
          <p:nvPr>
            <p:ph type="body" sz="quarter" idx="15"/>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a:t>Click to edit Master text styles</a:t>
            </a:r>
          </a:p>
        </p:txBody>
      </p:sp>
      <p:sp>
        <p:nvSpPr>
          <p:cNvPr id="11" name="Picture Placeholder 2"/>
          <p:cNvSpPr>
            <a:spLocks noGrp="1"/>
          </p:cNvSpPr>
          <p:nvPr>
            <p:ph type="pic" idx="17"/>
          </p:nvPr>
        </p:nvSpPr>
        <p:spPr>
          <a:xfrm>
            <a:off x="6087218" y="1094980"/>
            <a:ext cx="3056782" cy="1661390"/>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9" name="Text Placeholder 13"/>
          <p:cNvSpPr>
            <a:spLocks noGrp="1"/>
          </p:cNvSpPr>
          <p:nvPr>
            <p:ph type="body" sz="quarter" idx="20" hasCustomPrompt="1"/>
          </p:nvPr>
        </p:nvSpPr>
        <p:spPr>
          <a:xfrm>
            <a:off x="4736270" y="464955"/>
            <a:ext cx="3950530" cy="381684"/>
          </a:xfrm>
          <a:prstGeom prst="rect">
            <a:avLst/>
          </a:prstGeom>
        </p:spPr>
        <p:txBody>
          <a:bodyPr rIns="0">
            <a:noAutofit/>
          </a:bodyPr>
          <a:lstStyle>
            <a:lvl1pPr algn="r">
              <a:buFontTx/>
              <a:buNone/>
              <a:defRPr sz="1500" cap="all" baseline="0">
                <a:solidFill>
                  <a:schemeClr val="tx1"/>
                </a:solidFill>
                <a:latin typeface="Helvetica"/>
                <a:cs typeface="Helvetica"/>
              </a:defRPr>
            </a:lvl1pPr>
          </a:lstStyle>
          <a:p>
            <a:pPr lvl="0"/>
            <a:r>
              <a:rPr lang="en-US" dirty="0"/>
              <a:t>Department Name Here</a:t>
            </a:r>
          </a:p>
        </p:txBody>
      </p:sp>
      <p:sp>
        <p:nvSpPr>
          <p:cNvPr id="15" name="Picture Placeholder 2"/>
          <p:cNvSpPr>
            <a:spLocks noGrp="1"/>
          </p:cNvSpPr>
          <p:nvPr>
            <p:ph type="pic" idx="21"/>
          </p:nvPr>
        </p:nvSpPr>
        <p:spPr>
          <a:xfrm>
            <a:off x="6087218" y="4619039"/>
            <a:ext cx="3056782" cy="1655702"/>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6" name="Picture Placeholder 2"/>
          <p:cNvSpPr>
            <a:spLocks noGrp="1"/>
          </p:cNvSpPr>
          <p:nvPr>
            <p:ph type="pic" idx="22"/>
          </p:nvPr>
        </p:nvSpPr>
        <p:spPr>
          <a:xfrm>
            <a:off x="6087218" y="2850446"/>
            <a:ext cx="3056782" cy="1655702"/>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BU Bulleted Text 1 Photo">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036146" y="1094981"/>
            <a:ext cx="4107853" cy="5173084"/>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8" name="Text Placeholder 12"/>
          <p:cNvSpPr>
            <a:spLocks noGrp="1"/>
          </p:cNvSpPr>
          <p:nvPr>
            <p:ph type="body" sz="quarter" idx="15"/>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a:t>Click to edit Master text styles</a:t>
            </a:r>
          </a:p>
        </p:txBody>
      </p:sp>
      <p:sp>
        <p:nvSpPr>
          <p:cNvPr id="7" name="Text Placeholder 13"/>
          <p:cNvSpPr>
            <a:spLocks noGrp="1"/>
          </p:cNvSpPr>
          <p:nvPr>
            <p:ph type="body" sz="quarter" idx="20" hasCustomPrompt="1"/>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dirty="0"/>
              <a:t>Department Name Here</a:t>
            </a:r>
          </a:p>
        </p:txBody>
      </p:sp>
      <p:sp>
        <p:nvSpPr>
          <p:cNvPr id="10" name="Content Placeholder 2"/>
          <p:cNvSpPr>
            <a:spLocks noGrp="1"/>
          </p:cNvSpPr>
          <p:nvPr>
            <p:ph idx="12"/>
          </p:nvPr>
        </p:nvSpPr>
        <p:spPr>
          <a:xfrm>
            <a:off x="457199" y="1392239"/>
            <a:ext cx="3723419" cy="4841719"/>
          </a:xfrm>
        </p:spPr>
        <p:txBody>
          <a:bodyPr tIns="0"/>
          <a:lstStyle>
            <a:lvl1pPr marL="0" indent="0">
              <a:buNone/>
              <a:defRPr sz="2600">
                <a:solidFill>
                  <a:srgbClr val="B60225"/>
                </a:solidFill>
              </a:defRPr>
            </a:lvl1pPr>
            <a:lvl2pPr marL="228600" indent="-228600" algn="l">
              <a:buClr>
                <a:srgbClr val="B60225"/>
              </a:buClr>
              <a:buFont typeface="Arial"/>
              <a:buChar char="•"/>
              <a:defRPr sz="2200"/>
            </a:lvl2pPr>
          </a:lstStyle>
          <a:p>
            <a:pPr lvl="0"/>
            <a:r>
              <a:rPr lang="en-US"/>
              <a:t>Click to edit Master text styles</a:t>
            </a:r>
          </a:p>
          <a:p>
            <a:pPr lvl="1"/>
            <a:r>
              <a:rPr lang="en-US"/>
              <a:t>Second level</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BC Full Page Photo">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180975" y="195263"/>
            <a:ext cx="8767762" cy="5332780"/>
          </a:xfrm>
          <a:prstGeom prst="rect">
            <a:avLst/>
          </a:prstGeo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to add picture/chart</a:t>
            </a:r>
          </a:p>
        </p:txBody>
      </p:sp>
      <p:sp>
        <p:nvSpPr>
          <p:cNvPr id="6" name="Subtitle 2"/>
          <p:cNvSpPr>
            <a:spLocks noGrp="1"/>
          </p:cNvSpPr>
          <p:nvPr>
            <p:ph type="subTitle" idx="10"/>
          </p:nvPr>
        </p:nvSpPr>
        <p:spPr>
          <a:xfrm>
            <a:off x="348734" y="5959603"/>
            <a:ext cx="6400800" cy="528831"/>
          </a:xfrm>
          <a:prstGeom prst="rect">
            <a:avLst/>
          </a:prstGeom>
        </p:spPr>
        <p:txBody>
          <a:bodyPr/>
          <a:lstStyle>
            <a:lvl1pPr marL="0" indent="0" algn="l">
              <a:buNone/>
              <a:defRPr sz="2000">
                <a:solidFill>
                  <a:srgbClr val="FFFFFF"/>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BC Title Slide">
    <p:spTree>
      <p:nvGrpSpPr>
        <p:cNvPr id="1" name=""/>
        <p:cNvGrpSpPr/>
        <p:nvPr/>
      </p:nvGrpSpPr>
      <p:grpSpPr>
        <a:xfrm>
          <a:off x="0" y="0"/>
          <a:ext cx="0" cy="0"/>
          <a:chOff x="0" y="0"/>
          <a:chExt cx="0" cy="0"/>
        </a:xfrm>
      </p:grpSpPr>
      <p:sp>
        <p:nvSpPr>
          <p:cNvPr id="3" name="Subtitle 2"/>
          <p:cNvSpPr>
            <a:spLocks noGrp="1"/>
          </p:cNvSpPr>
          <p:nvPr>
            <p:ph type="subTitle" idx="10"/>
          </p:nvPr>
        </p:nvSpPr>
        <p:spPr>
          <a:xfrm>
            <a:off x="348734" y="5959603"/>
            <a:ext cx="6400800" cy="528831"/>
          </a:xfrm>
          <a:prstGeom prst="rect">
            <a:avLst/>
          </a:prstGeom>
        </p:spPr>
        <p:txBody>
          <a:bodyPr/>
          <a:lstStyle>
            <a:lvl1pPr marL="0" indent="0" algn="l">
              <a:buNone/>
              <a:defRPr sz="2000">
                <a:solidFill>
                  <a:srgbClr val="FFFFFF"/>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4" name="Text Placeholder 7"/>
          <p:cNvSpPr>
            <a:spLocks noGrp="1"/>
          </p:cNvSpPr>
          <p:nvPr>
            <p:ph type="body" sz="quarter" idx="15"/>
          </p:nvPr>
        </p:nvSpPr>
        <p:spPr>
          <a:xfrm>
            <a:off x="457200" y="165101"/>
            <a:ext cx="8229600" cy="4991100"/>
          </a:xfrm>
          <a:prstGeom prst="rect">
            <a:avLst/>
          </a:prstGeom>
        </p:spPr>
        <p:txBody>
          <a:bodyPr tIns="0" rIns="0" bIns="0" anchor="ctr"/>
          <a:lstStyle>
            <a:lvl1pPr algn="ctr">
              <a:buFontTx/>
              <a:buNone/>
              <a:defRPr sz="4400">
                <a:solidFill>
                  <a:srgbClr val="B60225"/>
                </a:solidFill>
              </a:defRPr>
            </a:lvl1pPr>
            <a:lvl2pPr marL="228600" indent="-228600" algn="ctr">
              <a:buClr>
                <a:srgbClr val="C03137"/>
              </a:buClr>
              <a:buFontTx/>
              <a:buNone/>
              <a:defRPr sz="2400"/>
            </a:lvl2pPr>
            <a:lvl3pPr marL="458788" indent="-230188" algn="ctr">
              <a:buFontTx/>
              <a:buNone/>
              <a:defRPr/>
            </a:lvl3pPr>
            <a:lvl4pPr marL="458788" indent="-230188" algn="ctr">
              <a:buFontTx/>
              <a:buNone/>
              <a:defRPr/>
            </a:lvl4pPr>
            <a:lvl5pPr marL="458788" indent="-230188" algn="ctr">
              <a:buFontTx/>
              <a:buNone/>
              <a:defRPr/>
            </a:lvl5pPr>
          </a:lstStyle>
          <a:p>
            <a:pPr lvl="0"/>
            <a:r>
              <a:rPr lang="en-US"/>
              <a:t>Click to edit Master text styles</a:t>
            </a:r>
          </a:p>
          <a:p>
            <a:pPr lvl="1"/>
            <a:r>
              <a:rPr lang="en-US"/>
              <a:t>Second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BM Title Slide">
    <p:spTree>
      <p:nvGrpSpPr>
        <p:cNvPr id="1" name=""/>
        <p:cNvGrpSpPr/>
        <p:nvPr/>
      </p:nvGrpSpPr>
      <p:grpSpPr>
        <a:xfrm>
          <a:off x="0" y="0"/>
          <a:ext cx="0" cy="0"/>
          <a:chOff x="0" y="0"/>
          <a:chExt cx="0" cy="0"/>
        </a:xfrm>
      </p:grpSpPr>
      <p:sp>
        <p:nvSpPr>
          <p:cNvPr id="7" name="Text Placeholder 12"/>
          <p:cNvSpPr>
            <a:spLocks noGrp="1"/>
          </p:cNvSpPr>
          <p:nvPr>
            <p:ph type="body" sz="quarter" idx="14"/>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a:t>Click to edit Master text styles</a:t>
            </a:r>
          </a:p>
        </p:txBody>
      </p:sp>
      <p:sp>
        <p:nvSpPr>
          <p:cNvPr id="5" name="Text Placeholder 7"/>
          <p:cNvSpPr>
            <a:spLocks noGrp="1"/>
          </p:cNvSpPr>
          <p:nvPr>
            <p:ph type="body" sz="quarter" idx="15"/>
          </p:nvPr>
        </p:nvSpPr>
        <p:spPr>
          <a:xfrm>
            <a:off x="457200" y="165100"/>
            <a:ext cx="8229600" cy="6113617"/>
          </a:xfrm>
        </p:spPr>
        <p:txBody>
          <a:bodyPr tIns="0" rIns="0" bIns="0" anchor="ctr"/>
          <a:lstStyle>
            <a:lvl1pPr algn="ctr">
              <a:buFontTx/>
              <a:buNone/>
              <a:defRPr sz="4400">
                <a:solidFill>
                  <a:srgbClr val="B60225"/>
                </a:solidFill>
              </a:defRPr>
            </a:lvl1pPr>
            <a:lvl2pPr marL="228600" indent="-228600" algn="ctr">
              <a:buClr>
                <a:srgbClr val="C03137"/>
              </a:buClr>
              <a:buFontTx/>
              <a:buNone/>
              <a:defRPr sz="2400"/>
            </a:lvl2pPr>
            <a:lvl3pPr marL="458788" indent="-230188" algn="ctr">
              <a:buFontTx/>
              <a:buNone/>
              <a:defRPr/>
            </a:lvl3pPr>
            <a:lvl4pPr marL="458788" indent="-230188" algn="ctr">
              <a:buFontTx/>
              <a:buNone/>
              <a:defRPr/>
            </a:lvl4pPr>
            <a:lvl5pPr marL="458788" indent="-230188" algn="ctr">
              <a:buFontTx/>
              <a:buNone/>
              <a:defRPr/>
            </a:lvl5pPr>
          </a:lstStyle>
          <a:p>
            <a:pPr lvl="0"/>
            <a:r>
              <a:rPr lang="en-US"/>
              <a:t>Click to edit Master text styles</a:t>
            </a:r>
          </a:p>
          <a:p>
            <a:pPr lvl="1"/>
            <a:r>
              <a:rPr lang="en-US"/>
              <a:t>Second level</a:t>
            </a:r>
          </a:p>
        </p:txBody>
      </p:sp>
      <p:sp>
        <p:nvSpPr>
          <p:cNvPr id="8" name="Text Placeholder 13"/>
          <p:cNvSpPr>
            <a:spLocks noGrp="1"/>
          </p:cNvSpPr>
          <p:nvPr>
            <p:ph type="body" sz="quarter" idx="12" hasCustomPrompt="1"/>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dirty="0"/>
              <a:t>Department Name Here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BC Centered Paragraph Text">
    <p:spTree>
      <p:nvGrpSpPr>
        <p:cNvPr id="1" name=""/>
        <p:cNvGrpSpPr/>
        <p:nvPr/>
      </p:nvGrpSpPr>
      <p:grpSpPr>
        <a:xfrm>
          <a:off x="0" y="0"/>
          <a:ext cx="0" cy="0"/>
          <a:chOff x="0" y="0"/>
          <a:chExt cx="0" cy="0"/>
        </a:xfrm>
      </p:grpSpPr>
      <p:sp>
        <p:nvSpPr>
          <p:cNvPr id="3" name="Subtitle 2"/>
          <p:cNvSpPr>
            <a:spLocks noGrp="1"/>
          </p:cNvSpPr>
          <p:nvPr>
            <p:ph type="subTitle" idx="10"/>
          </p:nvPr>
        </p:nvSpPr>
        <p:spPr>
          <a:xfrm>
            <a:off x="348734" y="5959603"/>
            <a:ext cx="6400800" cy="528831"/>
          </a:xfrm>
          <a:prstGeom prst="rect">
            <a:avLst/>
          </a:prstGeom>
        </p:spPr>
        <p:txBody>
          <a:bodyPr/>
          <a:lstStyle>
            <a:lvl1pPr marL="0" indent="0" algn="l">
              <a:buNone/>
              <a:defRPr sz="2000">
                <a:solidFill>
                  <a:srgbClr val="FFFFFF"/>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5" name="Text Placeholder 7"/>
          <p:cNvSpPr>
            <a:spLocks noGrp="1"/>
          </p:cNvSpPr>
          <p:nvPr>
            <p:ph type="body" sz="quarter" idx="15"/>
          </p:nvPr>
        </p:nvSpPr>
        <p:spPr>
          <a:xfrm>
            <a:off x="457200" y="1"/>
            <a:ext cx="8229600" cy="5588000"/>
          </a:xfrm>
          <a:prstGeom prst="rect">
            <a:avLst/>
          </a:prstGeom>
        </p:spPr>
        <p:txBody>
          <a:bodyPr tIns="0" rIns="0" bIns="0" anchor="ctr"/>
          <a:lstStyle>
            <a:lvl1pPr algn="ctr">
              <a:buFontTx/>
              <a:buNone/>
              <a:defRPr>
                <a:solidFill>
                  <a:srgbClr val="B60225"/>
                </a:solidFill>
              </a:defRPr>
            </a:lvl1pPr>
            <a:lvl2pPr marL="228600" indent="-228600" algn="ctr">
              <a:buClr>
                <a:srgbClr val="C03137"/>
              </a:buClr>
              <a:buFontTx/>
              <a:buNone/>
              <a:defRPr sz="2400"/>
            </a:lvl2pPr>
            <a:lvl3pPr marL="458788" indent="-230188" algn="ctr">
              <a:buFontTx/>
              <a:buNone/>
              <a:defRPr/>
            </a:lvl3pPr>
            <a:lvl4pPr marL="458788" indent="-230188" algn="ctr">
              <a:buFontTx/>
              <a:buNone/>
              <a:defRPr/>
            </a:lvl4pPr>
            <a:lvl5pPr marL="458788" indent="-230188" algn="ctr">
              <a:buFontTx/>
              <a:buNone/>
              <a:defRPr/>
            </a:lvl5pPr>
          </a:lstStyle>
          <a:p>
            <a:pPr lvl="0"/>
            <a:r>
              <a:rPr lang="en-US"/>
              <a:t>Click to edit Master text styles</a:t>
            </a:r>
          </a:p>
          <a:p>
            <a:pPr lvl="1"/>
            <a:r>
              <a:rPr lang="en-US"/>
              <a:t>Second level</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BC Left Bulleted Text">
    <p:spTree>
      <p:nvGrpSpPr>
        <p:cNvPr id="1" name=""/>
        <p:cNvGrpSpPr/>
        <p:nvPr/>
      </p:nvGrpSpPr>
      <p:grpSpPr>
        <a:xfrm>
          <a:off x="0" y="0"/>
          <a:ext cx="0" cy="0"/>
          <a:chOff x="0" y="0"/>
          <a:chExt cx="0" cy="0"/>
        </a:xfrm>
      </p:grpSpPr>
      <p:sp>
        <p:nvSpPr>
          <p:cNvPr id="3" name="Subtitle 2"/>
          <p:cNvSpPr>
            <a:spLocks noGrp="1"/>
          </p:cNvSpPr>
          <p:nvPr>
            <p:ph type="subTitle" idx="10"/>
          </p:nvPr>
        </p:nvSpPr>
        <p:spPr>
          <a:xfrm>
            <a:off x="348734" y="5959603"/>
            <a:ext cx="6400800" cy="528831"/>
          </a:xfrm>
          <a:prstGeom prst="rect">
            <a:avLst/>
          </a:prstGeom>
        </p:spPr>
        <p:txBody>
          <a:bodyPr/>
          <a:lstStyle>
            <a:lvl1pPr marL="0" indent="0" algn="l">
              <a:buNone/>
              <a:defRPr sz="2000">
                <a:solidFill>
                  <a:srgbClr val="FFFFFF"/>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4" name="Text Placeholder 7"/>
          <p:cNvSpPr>
            <a:spLocks noGrp="1"/>
          </p:cNvSpPr>
          <p:nvPr>
            <p:ph type="body" sz="quarter" idx="15"/>
          </p:nvPr>
        </p:nvSpPr>
        <p:spPr>
          <a:xfrm>
            <a:off x="457200" y="1045651"/>
            <a:ext cx="8229600" cy="4911060"/>
          </a:xfrm>
          <a:prstGeom prst="rect">
            <a:avLst/>
          </a:prstGeom>
        </p:spPr>
        <p:txBody>
          <a:bodyPr lIns="0" tIns="0" rIns="0" bIns="0"/>
          <a:lstStyle>
            <a:lvl1pPr>
              <a:buFontTx/>
              <a:buNone/>
              <a:defRPr>
                <a:solidFill>
                  <a:srgbClr val="B60225"/>
                </a:solidFill>
              </a:defRPr>
            </a:lvl1pPr>
            <a:lvl2pPr marL="228600" indent="-228600">
              <a:buClr>
                <a:srgbClr val="C03137"/>
              </a:buClr>
              <a:buFont typeface="Arial"/>
              <a:buChar char="•"/>
              <a:defRPr sz="2400"/>
            </a:lvl2pPr>
            <a:lvl3pPr marL="458788" indent="-230188">
              <a:defRPr/>
            </a:lvl3pPr>
            <a:lvl4pPr marL="458788" indent="-230188">
              <a:defRPr/>
            </a:lvl4pPr>
            <a:lvl5pPr marL="458788" indent="-230188">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BC Bulleted Text 3 Photo">
    <p:spTree>
      <p:nvGrpSpPr>
        <p:cNvPr id="1" name=""/>
        <p:cNvGrpSpPr/>
        <p:nvPr/>
      </p:nvGrpSpPr>
      <p:grpSpPr>
        <a:xfrm>
          <a:off x="0" y="0"/>
          <a:ext cx="0" cy="0"/>
          <a:chOff x="0" y="0"/>
          <a:chExt cx="0" cy="0"/>
        </a:xfrm>
      </p:grpSpPr>
      <p:sp>
        <p:nvSpPr>
          <p:cNvPr id="11" name="Subtitle 2"/>
          <p:cNvSpPr>
            <a:spLocks noGrp="1"/>
          </p:cNvSpPr>
          <p:nvPr>
            <p:ph type="subTitle" idx="10"/>
          </p:nvPr>
        </p:nvSpPr>
        <p:spPr>
          <a:xfrm>
            <a:off x="348734" y="5949682"/>
            <a:ext cx="6400800" cy="528831"/>
          </a:xfrm>
          <a:prstGeom prst="rect">
            <a:avLst/>
          </a:prstGeom>
        </p:spPr>
        <p:txBody>
          <a:bodyPr/>
          <a:lstStyle>
            <a:lvl1pPr marL="0" indent="0" algn="l">
              <a:buNone/>
              <a:defRPr sz="2000">
                <a:solidFill>
                  <a:srgbClr val="FFFFFF"/>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7" name="Content Placeholder 2"/>
          <p:cNvSpPr>
            <a:spLocks noGrp="1"/>
          </p:cNvSpPr>
          <p:nvPr>
            <p:ph idx="12"/>
          </p:nvPr>
        </p:nvSpPr>
        <p:spPr>
          <a:xfrm>
            <a:off x="458788" y="642939"/>
            <a:ext cx="4456112" cy="4841719"/>
          </a:xfrm>
          <a:prstGeom prst="rect">
            <a:avLst/>
          </a:prstGeom>
        </p:spPr>
        <p:txBody>
          <a:bodyPr lIns="0" tIns="0"/>
          <a:lstStyle>
            <a:lvl1pPr marL="0" indent="0">
              <a:buNone/>
              <a:defRPr sz="2600">
                <a:solidFill>
                  <a:srgbClr val="B60225"/>
                </a:solidFill>
              </a:defRPr>
            </a:lvl1pPr>
            <a:lvl2pPr marL="228600" indent="-228600" algn="l">
              <a:buClr>
                <a:srgbClr val="B60225"/>
              </a:buClr>
              <a:buFont typeface="Arial"/>
              <a:buChar char="•"/>
              <a:defRPr sz="2200"/>
            </a:lvl2pPr>
          </a:lstStyle>
          <a:p>
            <a:pPr lvl="0"/>
            <a:r>
              <a:rPr lang="en-US"/>
              <a:t>Click to edit Master text styles</a:t>
            </a:r>
          </a:p>
          <a:p>
            <a:pPr lvl="1"/>
            <a:r>
              <a:rPr lang="en-US"/>
              <a:t>Second level</a:t>
            </a:r>
          </a:p>
        </p:txBody>
      </p:sp>
      <p:sp>
        <p:nvSpPr>
          <p:cNvPr id="9" name="Picture Placeholder 2"/>
          <p:cNvSpPr>
            <a:spLocks noGrp="1"/>
          </p:cNvSpPr>
          <p:nvPr>
            <p:ph type="pic" idx="21"/>
          </p:nvPr>
        </p:nvSpPr>
        <p:spPr>
          <a:xfrm>
            <a:off x="5216071" y="3822700"/>
            <a:ext cx="3724729" cy="1702741"/>
          </a:xfrm>
          <a:prstGeom prst="rect">
            <a:avLst/>
          </a:prstGeo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6" name="Picture Placeholder 2"/>
          <p:cNvSpPr>
            <a:spLocks noGrp="1"/>
          </p:cNvSpPr>
          <p:nvPr>
            <p:ph type="pic" idx="22"/>
          </p:nvPr>
        </p:nvSpPr>
        <p:spPr>
          <a:xfrm>
            <a:off x="5216071" y="2019300"/>
            <a:ext cx="3724729" cy="1702741"/>
          </a:xfrm>
          <a:prstGeom prst="rect">
            <a:avLst/>
          </a:prstGeo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7" name="Picture Placeholder 2"/>
          <p:cNvSpPr>
            <a:spLocks noGrp="1"/>
          </p:cNvSpPr>
          <p:nvPr>
            <p:ph type="pic" idx="23"/>
          </p:nvPr>
        </p:nvSpPr>
        <p:spPr>
          <a:xfrm>
            <a:off x="5216071" y="215900"/>
            <a:ext cx="3724729" cy="1702741"/>
          </a:xfrm>
          <a:prstGeom prst="rect">
            <a:avLst/>
          </a:prstGeo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BC Bulleted Text 1 Photo">
    <p:spTree>
      <p:nvGrpSpPr>
        <p:cNvPr id="1" name=""/>
        <p:cNvGrpSpPr/>
        <p:nvPr/>
      </p:nvGrpSpPr>
      <p:grpSpPr>
        <a:xfrm>
          <a:off x="0" y="0"/>
          <a:ext cx="0" cy="0"/>
          <a:chOff x="0" y="0"/>
          <a:chExt cx="0" cy="0"/>
        </a:xfrm>
      </p:grpSpPr>
      <p:sp>
        <p:nvSpPr>
          <p:cNvPr id="9" name="Picture Placeholder 2"/>
          <p:cNvSpPr>
            <a:spLocks noGrp="1"/>
          </p:cNvSpPr>
          <p:nvPr>
            <p:ph type="pic" idx="23"/>
          </p:nvPr>
        </p:nvSpPr>
        <p:spPr>
          <a:xfrm>
            <a:off x="5245193" y="215900"/>
            <a:ext cx="3682907" cy="5257800"/>
          </a:xfrm>
          <a:prstGeom prst="rect">
            <a:avLst/>
          </a:prstGeo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7" name="Subtitle 2"/>
          <p:cNvSpPr>
            <a:spLocks noGrp="1"/>
          </p:cNvSpPr>
          <p:nvPr>
            <p:ph type="subTitle" idx="10"/>
          </p:nvPr>
        </p:nvSpPr>
        <p:spPr>
          <a:xfrm>
            <a:off x="348734" y="5959603"/>
            <a:ext cx="6400800" cy="528831"/>
          </a:xfrm>
          <a:prstGeom prst="rect">
            <a:avLst/>
          </a:prstGeom>
        </p:spPr>
        <p:txBody>
          <a:bodyPr/>
          <a:lstStyle>
            <a:lvl1pPr marL="0" indent="0" algn="l">
              <a:buNone/>
              <a:defRPr sz="2000">
                <a:solidFill>
                  <a:srgbClr val="FFFFFF"/>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8" name="Content Placeholder 2"/>
          <p:cNvSpPr>
            <a:spLocks noGrp="1"/>
          </p:cNvSpPr>
          <p:nvPr>
            <p:ph idx="12"/>
          </p:nvPr>
        </p:nvSpPr>
        <p:spPr>
          <a:xfrm>
            <a:off x="458788" y="642939"/>
            <a:ext cx="4456112" cy="4841719"/>
          </a:xfrm>
          <a:prstGeom prst="rect">
            <a:avLst/>
          </a:prstGeom>
        </p:spPr>
        <p:txBody>
          <a:bodyPr lIns="0" tIns="0"/>
          <a:lstStyle>
            <a:lvl1pPr marL="0" indent="0">
              <a:buNone/>
              <a:defRPr sz="2600">
                <a:solidFill>
                  <a:srgbClr val="B60225"/>
                </a:solidFill>
              </a:defRPr>
            </a:lvl1pPr>
            <a:lvl2pPr marL="228600" indent="-228600" algn="l">
              <a:buClr>
                <a:srgbClr val="B60225"/>
              </a:buClr>
              <a:buFont typeface="Arial"/>
              <a:buChar char="•"/>
              <a:defRPr sz="2200"/>
            </a:lvl2pPr>
          </a:lstStyle>
          <a:p>
            <a:pPr lvl="0"/>
            <a:r>
              <a:rPr lang="en-US"/>
              <a:t>Click to edit Master text styles</a:t>
            </a:r>
          </a:p>
          <a:p>
            <a:pPr lvl="1"/>
            <a:r>
              <a:rPr lang="en-US"/>
              <a:t>Second level</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BM Full Page Photo">
    <p:spTree>
      <p:nvGrpSpPr>
        <p:cNvPr id="1" name=""/>
        <p:cNvGrpSpPr/>
        <p:nvPr/>
      </p:nvGrpSpPr>
      <p:grpSpPr>
        <a:xfrm>
          <a:off x="0" y="0"/>
          <a:ext cx="0" cy="0"/>
          <a:chOff x="0" y="0"/>
          <a:chExt cx="0" cy="0"/>
        </a:xfrm>
      </p:grpSpPr>
      <p:cxnSp>
        <p:nvCxnSpPr>
          <p:cNvPr id="7" name="Straight Connector 6"/>
          <p:cNvCxnSpPr/>
          <p:nvPr userDrawn="1"/>
        </p:nvCxnSpPr>
        <p:spPr>
          <a:xfrm>
            <a:off x="0" y="1082675"/>
            <a:ext cx="9144000" cy="1588"/>
          </a:xfrm>
          <a:prstGeom prst="line">
            <a:avLst/>
          </a:prstGeom>
          <a:ln w="12700">
            <a:solidFill>
              <a:srgbClr val="B60225"/>
            </a:solidFill>
          </a:ln>
          <a:effectLst/>
        </p:spPr>
        <p:style>
          <a:lnRef idx="2">
            <a:schemeClr val="accent1"/>
          </a:lnRef>
          <a:fillRef idx="0">
            <a:schemeClr val="accent1"/>
          </a:fillRef>
          <a:effectRef idx="1">
            <a:schemeClr val="accent1"/>
          </a:effectRef>
          <a:fontRef idx="minor">
            <a:schemeClr val="tx1"/>
          </a:fontRef>
        </p:style>
      </p:cxnSp>
      <p:sp>
        <p:nvSpPr>
          <p:cNvPr id="5" name="Text Placeholder 13"/>
          <p:cNvSpPr>
            <a:spLocks noGrp="1"/>
          </p:cNvSpPr>
          <p:nvPr>
            <p:ph type="body" sz="quarter" idx="12"/>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a:t>Click to edit Master text styles</a:t>
            </a:r>
          </a:p>
        </p:txBody>
      </p:sp>
      <p:sp>
        <p:nvSpPr>
          <p:cNvPr id="6" name="Text Placeholder 12"/>
          <p:cNvSpPr>
            <a:spLocks noGrp="1"/>
          </p:cNvSpPr>
          <p:nvPr>
            <p:ph type="body" sz="quarter" idx="14"/>
          </p:nvPr>
        </p:nvSpPr>
        <p:spPr>
          <a:xfrm>
            <a:off x="0" y="6288062"/>
            <a:ext cx="9144000" cy="467416"/>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a:t>Click to edit Master text styles</a:t>
            </a:r>
          </a:p>
        </p:txBody>
      </p:sp>
      <p:sp>
        <p:nvSpPr>
          <p:cNvPr id="8" name="Picture Placeholder 2"/>
          <p:cNvSpPr>
            <a:spLocks noGrp="1"/>
          </p:cNvSpPr>
          <p:nvPr>
            <p:ph type="pic" idx="1"/>
          </p:nvPr>
        </p:nvSpPr>
        <p:spPr>
          <a:xfrm>
            <a:off x="0" y="1091259"/>
            <a:ext cx="9144000" cy="5205623"/>
          </a:xfrm>
          <a:solidFill>
            <a:schemeClr val="bg1">
              <a:lumMod val="85000"/>
            </a:schemeClr>
          </a:solidFill>
        </p:spPr>
        <p:txBody>
          <a:bodyPr rtlCol="0">
            <a:normAutofit/>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Tree>
    <p:extLst>
      <p:ext uri="{BB962C8B-B14F-4D97-AF65-F5344CB8AC3E}">
        <p14:creationId xmlns:p14="http://schemas.microsoft.com/office/powerpoint/2010/main" val="38329677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BM Title Slide">
    <p:spTree>
      <p:nvGrpSpPr>
        <p:cNvPr id="1" name=""/>
        <p:cNvGrpSpPr/>
        <p:nvPr/>
      </p:nvGrpSpPr>
      <p:grpSpPr>
        <a:xfrm>
          <a:off x="0" y="0"/>
          <a:ext cx="0" cy="0"/>
          <a:chOff x="0" y="0"/>
          <a:chExt cx="0" cy="0"/>
        </a:xfrm>
      </p:grpSpPr>
      <p:sp>
        <p:nvSpPr>
          <p:cNvPr id="7" name="Text Placeholder 12"/>
          <p:cNvSpPr>
            <a:spLocks noGrp="1"/>
          </p:cNvSpPr>
          <p:nvPr>
            <p:ph type="body" sz="quarter" idx="14"/>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a:t>Click to edit Master text styles</a:t>
            </a:r>
          </a:p>
        </p:txBody>
      </p:sp>
      <p:sp>
        <p:nvSpPr>
          <p:cNvPr id="5" name="Text Placeholder 7"/>
          <p:cNvSpPr>
            <a:spLocks noGrp="1"/>
          </p:cNvSpPr>
          <p:nvPr>
            <p:ph type="body" sz="quarter" idx="15"/>
          </p:nvPr>
        </p:nvSpPr>
        <p:spPr>
          <a:xfrm>
            <a:off x="457200" y="165100"/>
            <a:ext cx="8229600" cy="6113617"/>
          </a:xfrm>
        </p:spPr>
        <p:txBody>
          <a:bodyPr tIns="0" rIns="0" bIns="0" anchor="ctr"/>
          <a:lstStyle>
            <a:lvl1pPr algn="ctr">
              <a:buFontTx/>
              <a:buNone/>
              <a:defRPr sz="4400">
                <a:solidFill>
                  <a:srgbClr val="B60225"/>
                </a:solidFill>
              </a:defRPr>
            </a:lvl1pPr>
            <a:lvl2pPr marL="228600" indent="-228600" algn="ctr">
              <a:buClr>
                <a:srgbClr val="C03137"/>
              </a:buClr>
              <a:buFontTx/>
              <a:buNone/>
              <a:defRPr sz="2400"/>
            </a:lvl2pPr>
            <a:lvl3pPr marL="458788" indent="-230188" algn="ctr">
              <a:buFontTx/>
              <a:buNone/>
              <a:defRPr/>
            </a:lvl3pPr>
            <a:lvl4pPr marL="458788" indent="-230188" algn="ctr">
              <a:buFontTx/>
              <a:buNone/>
              <a:defRPr/>
            </a:lvl4pPr>
            <a:lvl5pPr marL="458788" indent="-230188" algn="ctr">
              <a:buFontTx/>
              <a:buNone/>
              <a:defRPr/>
            </a:lvl5pPr>
          </a:lstStyle>
          <a:p>
            <a:pPr lvl="0"/>
            <a:r>
              <a:rPr lang="en-US"/>
              <a:t>Click to edit Master text styles</a:t>
            </a:r>
          </a:p>
          <a:p>
            <a:pPr lvl="1"/>
            <a:r>
              <a:rPr lang="en-US"/>
              <a:t>Second level</a:t>
            </a:r>
          </a:p>
        </p:txBody>
      </p:sp>
      <p:sp>
        <p:nvSpPr>
          <p:cNvPr id="8" name="Text Placeholder 13"/>
          <p:cNvSpPr>
            <a:spLocks noGrp="1"/>
          </p:cNvSpPr>
          <p:nvPr>
            <p:ph type="body" sz="quarter" idx="12"/>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a:t>Click to edit Master text styles</a:t>
            </a:r>
          </a:p>
        </p:txBody>
      </p:sp>
    </p:spTree>
    <p:extLst>
      <p:ext uri="{BB962C8B-B14F-4D97-AF65-F5344CB8AC3E}">
        <p14:creationId xmlns:p14="http://schemas.microsoft.com/office/powerpoint/2010/main" val="18531746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BM Centered Paragraph Text">
    <p:spTree>
      <p:nvGrpSpPr>
        <p:cNvPr id="1" name=""/>
        <p:cNvGrpSpPr/>
        <p:nvPr/>
      </p:nvGrpSpPr>
      <p:grpSpPr>
        <a:xfrm>
          <a:off x="0" y="0"/>
          <a:ext cx="0" cy="0"/>
          <a:chOff x="0" y="0"/>
          <a:chExt cx="0" cy="0"/>
        </a:xfrm>
      </p:grpSpPr>
      <p:sp>
        <p:nvSpPr>
          <p:cNvPr id="7" name="Text Placeholder 12"/>
          <p:cNvSpPr>
            <a:spLocks noGrp="1"/>
          </p:cNvSpPr>
          <p:nvPr>
            <p:ph type="body" sz="quarter" idx="14"/>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a:t>Click to edit Master text styles</a:t>
            </a:r>
          </a:p>
        </p:txBody>
      </p:sp>
      <p:sp>
        <p:nvSpPr>
          <p:cNvPr id="8" name="Text Placeholder 13"/>
          <p:cNvSpPr>
            <a:spLocks noGrp="1"/>
          </p:cNvSpPr>
          <p:nvPr>
            <p:ph type="body" sz="quarter" idx="12"/>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a:t>Click to edit Master text styles</a:t>
            </a:r>
          </a:p>
        </p:txBody>
      </p:sp>
      <p:sp>
        <p:nvSpPr>
          <p:cNvPr id="6" name="Text Placeholder 7"/>
          <p:cNvSpPr>
            <a:spLocks noGrp="1"/>
          </p:cNvSpPr>
          <p:nvPr>
            <p:ph type="body" sz="quarter" idx="15"/>
          </p:nvPr>
        </p:nvSpPr>
        <p:spPr>
          <a:xfrm>
            <a:off x="457200" y="1092200"/>
            <a:ext cx="8229600" cy="5186519"/>
          </a:xfrm>
        </p:spPr>
        <p:txBody>
          <a:bodyPr tIns="0" rIns="0" bIns="0" anchor="ctr"/>
          <a:lstStyle>
            <a:lvl1pPr algn="ctr">
              <a:buFontTx/>
              <a:buNone/>
              <a:defRPr>
                <a:solidFill>
                  <a:srgbClr val="B60225"/>
                </a:solidFill>
              </a:defRPr>
            </a:lvl1pPr>
            <a:lvl2pPr marL="228600" indent="-228600" algn="ctr">
              <a:buClr>
                <a:srgbClr val="C03137"/>
              </a:buClr>
              <a:buFontTx/>
              <a:buNone/>
              <a:defRPr sz="2400"/>
            </a:lvl2pPr>
            <a:lvl3pPr marL="458788" indent="-230188" algn="ctr">
              <a:buFontTx/>
              <a:buNone/>
              <a:defRPr/>
            </a:lvl3pPr>
            <a:lvl4pPr marL="458788" indent="-230188" algn="ctr">
              <a:buFontTx/>
              <a:buNone/>
              <a:defRPr/>
            </a:lvl4pPr>
            <a:lvl5pPr marL="458788" indent="-230188" algn="ctr">
              <a:buFontTx/>
              <a:buNone/>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2639603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BM Left Bulleted Text">
    <p:spTree>
      <p:nvGrpSpPr>
        <p:cNvPr id="1" name=""/>
        <p:cNvGrpSpPr/>
        <p:nvPr/>
      </p:nvGrpSpPr>
      <p:grpSpPr>
        <a:xfrm>
          <a:off x="0" y="0"/>
          <a:ext cx="0" cy="0"/>
          <a:chOff x="0" y="0"/>
          <a:chExt cx="0" cy="0"/>
        </a:xfrm>
      </p:grpSpPr>
      <p:sp>
        <p:nvSpPr>
          <p:cNvPr id="5" name="Text Placeholder 12"/>
          <p:cNvSpPr>
            <a:spLocks noGrp="1"/>
          </p:cNvSpPr>
          <p:nvPr>
            <p:ph type="body" sz="quarter" idx="14"/>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a:t>Click to edit Master text styles</a:t>
            </a:r>
          </a:p>
        </p:txBody>
      </p:sp>
      <p:sp>
        <p:nvSpPr>
          <p:cNvPr id="8" name="Text Placeholder 7"/>
          <p:cNvSpPr>
            <a:spLocks noGrp="1"/>
          </p:cNvSpPr>
          <p:nvPr>
            <p:ph type="body" sz="quarter" idx="15"/>
          </p:nvPr>
        </p:nvSpPr>
        <p:spPr>
          <a:xfrm>
            <a:off x="457200" y="1375851"/>
            <a:ext cx="8229600" cy="4911060"/>
          </a:xfrm>
        </p:spPr>
        <p:txBody>
          <a:bodyPr tIns="0" rIns="0" bIns="0"/>
          <a:lstStyle>
            <a:lvl1pPr>
              <a:buFontTx/>
              <a:buNone/>
              <a:defRPr>
                <a:solidFill>
                  <a:srgbClr val="B60225"/>
                </a:solidFill>
              </a:defRPr>
            </a:lvl1pPr>
            <a:lvl2pPr marL="228600" indent="-228600">
              <a:buClr>
                <a:srgbClr val="C03137"/>
              </a:buClr>
              <a:buFont typeface="Arial"/>
              <a:buChar char="•"/>
              <a:defRPr sz="2400"/>
            </a:lvl2pPr>
            <a:lvl3pPr marL="458788" indent="-230188">
              <a:defRPr/>
            </a:lvl3pPr>
            <a:lvl4pPr marL="458788" indent="-230188">
              <a:defRPr/>
            </a:lvl4pPr>
            <a:lvl5pPr marL="458788" indent="-230188">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13"/>
          <p:cNvSpPr>
            <a:spLocks noGrp="1"/>
          </p:cNvSpPr>
          <p:nvPr>
            <p:ph type="body" sz="quarter" idx="12"/>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a:t>Click to edit Master text styles</a:t>
            </a:r>
          </a:p>
        </p:txBody>
      </p:sp>
    </p:spTree>
    <p:extLst>
      <p:ext uri="{BB962C8B-B14F-4D97-AF65-F5344CB8AC3E}">
        <p14:creationId xmlns:p14="http://schemas.microsoft.com/office/powerpoint/2010/main" val="1335353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BM Bulleted Text 3 Photo">
    <p:spTree>
      <p:nvGrpSpPr>
        <p:cNvPr id="1" name=""/>
        <p:cNvGrpSpPr/>
        <p:nvPr/>
      </p:nvGrpSpPr>
      <p:grpSpPr>
        <a:xfrm>
          <a:off x="0" y="0"/>
          <a:ext cx="0" cy="0"/>
          <a:chOff x="0" y="0"/>
          <a:chExt cx="0" cy="0"/>
        </a:xfrm>
      </p:grpSpPr>
      <p:sp>
        <p:nvSpPr>
          <p:cNvPr id="4" name="Content Placeholder 2"/>
          <p:cNvSpPr>
            <a:spLocks noGrp="1"/>
          </p:cNvSpPr>
          <p:nvPr>
            <p:ph idx="12"/>
          </p:nvPr>
        </p:nvSpPr>
        <p:spPr>
          <a:xfrm>
            <a:off x="457199" y="1392239"/>
            <a:ext cx="5275716" cy="4841719"/>
          </a:xfrm>
        </p:spPr>
        <p:txBody>
          <a:bodyPr tIns="0"/>
          <a:lstStyle>
            <a:lvl1pPr marL="0" indent="0">
              <a:buNone/>
              <a:defRPr sz="2600">
                <a:solidFill>
                  <a:srgbClr val="B60225"/>
                </a:solidFill>
              </a:defRPr>
            </a:lvl1pPr>
            <a:lvl2pPr marL="228600" indent="-228600" algn="l">
              <a:buClr>
                <a:srgbClr val="B60225"/>
              </a:buClr>
              <a:buFont typeface="Arial"/>
              <a:buChar char="•"/>
              <a:defRPr sz="2200"/>
            </a:lvl2pPr>
          </a:lstStyle>
          <a:p>
            <a:pPr lvl="0"/>
            <a:r>
              <a:rPr lang="en-US"/>
              <a:t>Click to edit Master text styles</a:t>
            </a:r>
          </a:p>
          <a:p>
            <a:pPr lvl="1"/>
            <a:r>
              <a:rPr lang="en-US"/>
              <a:t>Second level</a:t>
            </a:r>
          </a:p>
        </p:txBody>
      </p:sp>
      <p:sp>
        <p:nvSpPr>
          <p:cNvPr id="8" name="Text Placeholder 12"/>
          <p:cNvSpPr>
            <a:spLocks noGrp="1"/>
          </p:cNvSpPr>
          <p:nvPr>
            <p:ph type="body" sz="quarter" idx="15"/>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a:t>Click to edit Master text styles</a:t>
            </a:r>
          </a:p>
        </p:txBody>
      </p:sp>
      <p:sp>
        <p:nvSpPr>
          <p:cNvPr id="11" name="Picture Placeholder 2"/>
          <p:cNvSpPr>
            <a:spLocks noGrp="1"/>
          </p:cNvSpPr>
          <p:nvPr>
            <p:ph type="pic" idx="17"/>
          </p:nvPr>
        </p:nvSpPr>
        <p:spPr>
          <a:xfrm>
            <a:off x="6087218" y="1094980"/>
            <a:ext cx="3056782" cy="1661390"/>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9" name="Text Placeholder 13"/>
          <p:cNvSpPr>
            <a:spLocks noGrp="1"/>
          </p:cNvSpPr>
          <p:nvPr>
            <p:ph type="body" sz="quarter" idx="20"/>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a:t>Click to edit Master text styles</a:t>
            </a:r>
          </a:p>
        </p:txBody>
      </p:sp>
      <p:sp>
        <p:nvSpPr>
          <p:cNvPr id="15" name="Picture Placeholder 2"/>
          <p:cNvSpPr>
            <a:spLocks noGrp="1"/>
          </p:cNvSpPr>
          <p:nvPr>
            <p:ph type="pic" idx="21"/>
          </p:nvPr>
        </p:nvSpPr>
        <p:spPr>
          <a:xfrm>
            <a:off x="6087218" y="4619039"/>
            <a:ext cx="3056782" cy="1655702"/>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6" name="Picture Placeholder 2"/>
          <p:cNvSpPr>
            <a:spLocks noGrp="1"/>
          </p:cNvSpPr>
          <p:nvPr>
            <p:ph type="pic" idx="22"/>
          </p:nvPr>
        </p:nvSpPr>
        <p:spPr>
          <a:xfrm>
            <a:off x="6087218" y="2850446"/>
            <a:ext cx="3056782" cy="1655702"/>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Tree>
    <p:extLst>
      <p:ext uri="{BB962C8B-B14F-4D97-AF65-F5344CB8AC3E}">
        <p14:creationId xmlns:p14="http://schemas.microsoft.com/office/powerpoint/2010/main" val="32287772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BM Bulleted Text 1 Photo">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036146" y="1094981"/>
            <a:ext cx="4107853" cy="5173084"/>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8" name="Text Placeholder 12"/>
          <p:cNvSpPr>
            <a:spLocks noGrp="1"/>
          </p:cNvSpPr>
          <p:nvPr>
            <p:ph type="body" sz="quarter" idx="15"/>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a:t>Click to edit Master text styles</a:t>
            </a:r>
          </a:p>
        </p:txBody>
      </p:sp>
      <p:sp>
        <p:nvSpPr>
          <p:cNvPr id="7" name="Text Placeholder 13"/>
          <p:cNvSpPr>
            <a:spLocks noGrp="1"/>
          </p:cNvSpPr>
          <p:nvPr>
            <p:ph type="body" sz="quarter" idx="20"/>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a:t>Click to edit Master text styles</a:t>
            </a:r>
          </a:p>
        </p:txBody>
      </p:sp>
      <p:sp>
        <p:nvSpPr>
          <p:cNvPr id="10" name="Content Placeholder 2"/>
          <p:cNvSpPr>
            <a:spLocks noGrp="1"/>
          </p:cNvSpPr>
          <p:nvPr>
            <p:ph idx="12"/>
          </p:nvPr>
        </p:nvSpPr>
        <p:spPr>
          <a:xfrm>
            <a:off x="457199" y="1379891"/>
            <a:ext cx="3723419" cy="4841719"/>
          </a:xfrm>
        </p:spPr>
        <p:txBody>
          <a:bodyPr tIns="0"/>
          <a:lstStyle>
            <a:lvl1pPr marL="0" indent="0">
              <a:buNone/>
              <a:defRPr sz="2600">
                <a:solidFill>
                  <a:srgbClr val="B60225"/>
                </a:solidFill>
              </a:defRPr>
            </a:lvl1pPr>
            <a:lvl2pPr marL="228600" indent="-228600" algn="l">
              <a:buClr>
                <a:srgbClr val="B60225"/>
              </a:buClr>
              <a:buFont typeface="Arial"/>
              <a:buChar char="•"/>
              <a:defRPr sz="22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6025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BM Centered Paragraph Text">
    <p:spTree>
      <p:nvGrpSpPr>
        <p:cNvPr id="1" name=""/>
        <p:cNvGrpSpPr/>
        <p:nvPr/>
      </p:nvGrpSpPr>
      <p:grpSpPr>
        <a:xfrm>
          <a:off x="0" y="0"/>
          <a:ext cx="0" cy="0"/>
          <a:chOff x="0" y="0"/>
          <a:chExt cx="0" cy="0"/>
        </a:xfrm>
      </p:grpSpPr>
      <p:sp>
        <p:nvSpPr>
          <p:cNvPr id="7" name="Text Placeholder 12"/>
          <p:cNvSpPr>
            <a:spLocks noGrp="1"/>
          </p:cNvSpPr>
          <p:nvPr>
            <p:ph type="body" sz="quarter" idx="14"/>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a:t>Click to edit Master text styles</a:t>
            </a:r>
          </a:p>
        </p:txBody>
      </p:sp>
      <p:sp>
        <p:nvSpPr>
          <p:cNvPr id="8" name="Text Placeholder 13"/>
          <p:cNvSpPr>
            <a:spLocks noGrp="1"/>
          </p:cNvSpPr>
          <p:nvPr>
            <p:ph type="body" sz="quarter" idx="12" hasCustomPrompt="1"/>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dirty="0"/>
              <a:t>Department name here</a:t>
            </a:r>
          </a:p>
        </p:txBody>
      </p:sp>
      <p:sp>
        <p:nvSpPr>
          <p:cNvPr id="6" name="Text Placeholder 7"/>
          <p:cNvSpPr>
            <a:spLocks noGrp="1"/>
          </p:cNvSpPr>
          <p:nvPr>
            <p:ph type="body" sz="quarter" idx="15"/>
          </p:nvPr>
        </p:nvSpPr>
        <p:spPr>
          <a:xfrm>
            <a:off x="457200" y="1092200"/>
            <a:ext cx="8229600" cy="5186519"/>
          </a:xfrm>
        </p:spPr>
        <p:txBody>
          <a:bodyPr tIns="0" rIns="0" bIns="0" anchor="ctr"/>
          <a:lstStyle>
            <a:lvl1pPr algn="ctr">
              <a:buFontTx/>
              <a:buNone/>
              <a:defRPr>
                <a:solidFill>
                  <a:srgbClr val="B60225"/>
                </a:solidFill>
              </a:defRPr>
            </a:lvl1pPr>
            <a:lvl2pPr marL="228600" indent="-228600" algn="ctr">
              <a:buClr>
                <a:srgbClr val="C03137"/>
              </a:buClr>
              <a:buFontTx/>
              <a:buNone/>
              <a:defRPr sz="2400"/>
            </a:lvl2pPr>
            <a:lvl3pPr marL="458788" indent="-230188" algn="ctr">
              <a:buFontTx/>
              <a:buNone/>
              <a:defRPr/>
            </a:lvl3pPr>
            <a:lvl4pPr marL="458788" indent="-230188" algn="ctr">
              <a:buFontTx/>
              <a:buNone/>
              <a:defRPr/>
            </a:lvl4pPr>
            <a:lvl5pPr marL="458788" indent="-230188" algn="ctr">
              <a:buFontTx/>
              <a:buNone/>
              <a:defRPr/>
            </a:lvl5pPr>
          </a:lstStyle>
          <a:p>
            <a:pPr lvl="0"/>
            <a:r>
              <a:rPr lang="en-US"/>
              <a:t>Click to edit Master text styles</a:t>
            </a:r>
          </a:p>
          <a:p>
            <a:pPr lvl="1"/>
            <a:r>
              <a:rPr lang="en-US"/>
              <a:t>Second level</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BU Logo">
    <p:spTree>
      <p:nvGrpSpPr>
        <p:cNvPr id="1" name=""/>
        <p:cNvGrpSpPr/>
        <p:nvPr/>
      </p:nvGrpSpPr>
      <p:grpSpPr>
        <a:xfrm>
          <a:off x="0" y="0"/>
          <a:ext cx="0" cy="0"/>
          <a:chOff x="0" y="0"/>
          <a:chExt cx="0" cy="0"/>
        </a:xfrm>
      </p:grpSpPr>
      <p:pic>
        <p:nvPicPr>
          <p:cNvPr id="2" name="Picture 6" descr="SBU stack_2clr_cmyk.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46275" y="2543175"/>
            <a:ext cx="5253038" cy="186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04055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7484FE75-9C87-4F2A-A5F8-48CF67FB452A}" type="datetimeFigureOut">
              <a:rPr lang="en-US"/>
              <a:pPr>
                <a:defRPr/>
              </a:pPr>
              <a:t>4/24/2023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48684CBE-74A6-4752-BCB9-5B8E10EE4256}" type="slidenum">
              <a:rPr lang="en-US"/>
              <a:pPr>
                <a:defRPr/>
              </a:pPr>
              <a:t>‹#›</a:t>
            </a:fld>
            <a:endParaRPr lang="en-US" dirty="0"/>
          </a:p>
        </p:txBody>
      </p:sp>
    </p:spTree>
    <p:extLst>
      <p:ext uri="{BB962C8B-B14F-4D97-AF65-F5344CB8AC3E}">
        <p14:creationId xmlns:p14="http://schemas.microsoft.com/office/powerpoint/2010/main" val="2835768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A677FD19-8D79-46EE-9F4C-AD6C3D263C70}" type="datetimeFigureOut">
              <a:rPr lang="en-US"/>
              <a:pPr>
                <a:defRPr/>
              </a:pPr>
              <a:t>4/24/2023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B9E62E1B-72F7-4C28-9428-54C5EDCC3CED}" type="slidenum">
              <a:rPr lang="en-US"/>
              <a:pPr>
                <a:defRPr/>
              </a:pPr>
              <a:t>‹#›</a:t>
            </a:fld>
            <a:endParaRPr lang="en-US" dirty="0"/>
          </a:p>
        </p:txBody>
      </p:sp>
    </p:spTree>
    <p:extLst>
      <p:ext uri="{BB962C8B-B14F-4D97-AF65-F5344CB8AC3E}">
        <p14:creationId xmlns:p14="http://schemas.microsoft.com/office/powerpoint/2010/main" val="37630043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BM Title Slide">
    <p:spTree>
      <p:nvGrpSpPr>
        <p:cNvPr id="1" name=""/>
        <p:cNvGrpSpPr/>
        <p:nvPr/>
      </p:nvGrpSpPr>
      <p:grpSpPr>
        <a:xfrm>
          <a:off x="0" y="0"/>
          <a:ext cx="0" cy="0"/>
          <a:chOff x="0" y="0"/>
          <a:chExt cx="0" cy="0"/>
        </a:xfrm>
      </p:grpSpPr>
      <p:sp>
        <p:nvSpPr>
          <p:cNvPr id="5" name="Text Placeholder 7"/>
          <p:cNvSpPr>
            <a:spLocks noGrp="1"/>
          </p:cNvSpPr>
          <p:nvPr>
            <p:ph type="body" sz="quarter" idx="15"/>
          </p:nvPr>
        </p:nvSpPr>
        <p:spPr>
          <a:xfrm>
            <a:off x="457200" y="1523999"/>
            <a:ext cx="8229600" cy="3987801"/>
          </a:xfrm>
        </p:spPr>
        <p:txBody>
          <a:bodyPr tIns="0" rIns="0" bIns="0" anchor="ctr"/>
          <a:lstStyle>
            <a:lvl1pPr algn="ctr">
              <a:buFontTx/>
              <a:buNone/>
              <a:defRPr sz="4400">
                <a:solidFill>
                  <a:schemeClr val="tx1"/>
                </a:solidFill>
              </a:defRPr>
            </a:lvl1pPr>
            <a:lvl2pPr marL="228600" indent="-228600" algn="ctr">
              <a:buClr>
                <a:srgbClr val="C03137"/>
              </a:buClr>
              <a:buFontTx/>
              <a:buNone/>
              <a:defRPr sz="2400"/>
            </a:lvl2pPr>
            <a:lvl3pPr marL="458788" indent="-230188" algn="ctr">
              <a:buFontTx/>
              <a:buNone/>
              <a:defRPr/>
            </a:lvl3pPr>
            <a:lvl4pPr marL="458788" indent="-230188" algn="ctr">
              <a:buFontTx/>
              <a:buNone/>
              <a:defRPr/>
            </a:lvl4pPr>
            <a:lvl5pPr marL="458788" indent="-230188" algn="ctr">
              <a:buFontTx/>
              <a:buNone/>
              <a:defRPr/>
            </a:lvl5pPr>
          </a:lstStyle>
          <a:p>
            <a:pPr lvl="0"/>
            <a:r>
              <a:rPr lang="en-US" dirty="0"/>
              <a:t>Click to edit Master text styles</a:t>
            </a:r>
          </a:p>
          <a:p>
            <a:pPr lvl="1"/>
            <a:r>
              <a:rPr lang="en-US" dirty="0"/>
              <a:t>Second level</a:t>
            </a:r>
          </a:p>
        </p:txBody>
      </p:sp>
      <p:sp>
        <p:nvSpPr>
          <p:cNvPr id="3" name="Title 2"/>
          <p:cNvSpPr>
            <a:spLocks noGrp="1"/>
          </p:cNvSpPr>
          <p:nvPr>
            <p:ph type="title"/>
          </p:nvPr>
        </p:nvSpPr>
        <p:spPr/>
        <p:txBody>
          <a:bodyPr/>
          <a:lstStyle/>
          <a:p>
            <a:r>
              <a:rPr lang="en-US"/>
              <a:t>Click to edit Master title style</a:t>
            </a:r>
          </a:p>
        </p:txBody>
      </p:sp>
      <p:sp>
        <p:nvSpPr>
          <p:cNvPr id="7" name="Text Placeholder 12"/>
          <p:cNvSpPr>
            <a:spLocks noGrp="1"/>
          </p:cNvSpPr>
          <p:nvPr>
            <p:ph type="body" sz="quarter" idx="14"/>
          </p:nvPr>
        </p:nvSpPr>
        <p:spPr>
          <a:xfrm>
            <a:off x="0" y="6372324"/>
            <a:ext cx="9144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Tree>
    <p:extLst>
      <p:ext uri="{BB962C8B-B14F-4D97-AF65-F5344CB8AC3E}">
        <p14:creationId xmlns:p14="http://schemas.microsoft.com/office/powerpoint/2010/main" val="28679360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BM Centered Tex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8" name="Text Placeholder 12"/>
          <p:cNvSpPr>
            <a:spLocks noGrp="1"/>
          </p:cNvSpPr>
          <p:nvPr>
            <p:ph type="body" sz="quarter" idx="14"/>
          </p:nvPr>
        </p:nvSpPr>
        <p:spPr>
          <a:xfrm>
            <a:off x="0" y="6380212"/>
            <a:ext cx="9144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
        <p:nvSpPr>
          <p:cNvPr id="9" name="Text Placeholder 7"/>
          <p:cNvSpPr>
            <a:spLocks noGrp="1"/>
          </p:cNvSpPr>
          <p:nvPr>
            <p:ph type="body" sz="quarter" idx="15"/>
          </p:nvPr>
        </p:nvSpPr>
        <p:spPr>
          <a:xfrm>
            <a:off x="457200" y="1581866"/>
            <a:ext cx="8229600" cy="3653886"/>
          </a:xfrm>
          <a:prstGeom prst="rect">
            <a:avLst/>
          </a:prstGeom>
        </p:spPr>
        <p:txBody>
          <a:bodyPr tIns="0" rIns="0" bIns="0" anchor="ctr"/>
          <a:lstStyle>
            <a:lvl1pPr algn="ctr">
              <a:buFontTx/>
              <a:buNone/>
              <a:defRPr sz="3600">
                <a:solidFill>
                  <a:schemeClr val="tx1"/>
                </a:solidFill>
              </a:defRPr>
            </a:lvl1pPr>
            <a:lvl2pPr marL="228600" indent="-228600" algn="ctr">
              <a:buClr>
                <a:srgbClr val="C03137"/>
              </a:buClr>
              <a:buFontTx/>
              <a:buNone/>
              <a:defRPr sz="2400"/>
            </a:lvl2pPr>
            <a:lvl3pPr marL="458788" indent="-230188" algn="ctr">
              <a:buFontTx/>
              <a:buNone/>
              <a:defRPr/>
            </a:lvl3pPr>
            <a:lvl4pPr marL="458788" indent="-230188" algn="ctr">
              <a:buFontTx/>
              <a:buNone/>
              <a:defRPr/>
            </a:lvl4pPr>
            <a:lvl5pPr marL="458788" indent="-230188" algn="ctr">
              <a:buFontTx/>
              <a:buNone/>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2346306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BM Left Bulleted Text">
    <p:spTree>
      <p:nvGrpSpPr>
        <p:cNvPr id="1" name=""/>
        <p:cNvGrpSpPr/>
        <p:nvPr/>
      </p:nvGrpSpPr>
      <p:grpSpPr>
        <a:xfrm>
          <a:off x="0" y="0"/>
          <a:ext cx="0" cy="0"/>
          <a:chOff x="0" y="0"/>
          <a:chExt cx="0" cy="0"/>
        </a:xfrm>
      </p:grpSpPr>
      <p:sp>
        <p:nvSpPr>
          <p:cNvPr id="8" name="Text Placeholder 7"/>
          <p:cNvSpPr>
            <a:spLocks noGrp="1"/>
          </p:cNvSpPr>
          <p:nvPr>
            <p:ph type="body" sz="quarter" idx="15"/>
          </p:nvPr>
        </p:nvSpPr>
        <p:spPr>
          <a:xfrm>
            <a:off x="457200" y="1331355"/>
            <a:ext cx="8229600" cy="4812919"/>
          </a:xfrm>
        </p:spPr>
        <p:txBody>
          <a:bodyPr tIns="0" rIns="0" bIns="0"/>
          <a:lstStyle>
            <a:lvl1pPr marL="365760" indent="-365760">
              <a:buFont typeface="Arial"/>
              <a:buChar char="•"/>
              <a:defRPr>
                <a:solidFill>
                  <a:schemeClr val="tx1"/>
                </a:solidFill>
              </a:defRPr>
            </a:lvl1pPr>
            <a:lvl2pPr marL="731520" indent="-365760">
              <a:buClr>
                <a:srgbClr val="B60225"/>
              </a:buClr>
              <a:buFont typeface="Courier New"/>
              <a:buChar char="o"/>
              <a:defRPr sz="2400" baseline="0"/>
            </a:lvl2pPr>
            <a:lvl3pPr marL="731520" indent="-365760">
              <a:buClr>
                <a:srgbClr val="B60225"/>
              </a:buClr>
              <a:buFont typeface="Courier New"/>
              <a:buChar char="o"/>
              <a:defRPr sz="2400" baseline="0"/>
            </a:lvl3pPr>
            <a:lvl4pPr marL="731520" indent="-365760">
              <a:buClr>
                <a:srgbClr val="B60225"/>
              </a:buClr>
              <a:buFont typeface="Courier New"/>
              <a:buChar char="o"/>
              <a:defRPr sz="2400" baseline="0"/>
            </a:lvl4pPr>
            <a:lvl5pPr marL="731520" indent="-365760">
              <a:buClr>
                <a:srgbClr val="B60225"/>
              </a:buClr>
              <a:buFont typeface="Courier New"/>
              <a:buChar char="o"/>
              <a:defRPr sz="2400" baseline="0"/>
            </a:lvl5pPr>
          </a:lstStyle>
          <a:p>
            <a:pPr lvl="0"/>
            <a:r>
              <a:rPr lang="en-US" dirty="0"/>
              <a:t>Click to edit Master text styles</a:t>
            </a:r>
          </a:p>
          <a:p>
            <a:pPr lvl="1"/>
            <a:r>
              <a:rPr lang="en-US" dirty="0"/>
              <a:t>Second level</a:t>
            </a:r>
          </a:p>
        </p:txBody>
      </p:sp>
      <p:sp>
        <p:nvSpPr>
          <p:cNvPr id="2" name="Title 1"/>
          <p:cNvSpPr>
            <a:spLocks noGrp="1"/>
          </p:cNvSpPr>
          <p:nvPr>
            <p:ph type="title"/>
          </p:nvPr>
        </p:nvSpPr>
        <p:spPr/>
        <p:txBody>
          <a:bodyPr/>
          <a:lstStyle/>
          <a:p>
            <a:r>
              <a:rPr lang="en-US"/>
              <a:t>Click to edit Master title style</a:t>
            </a:r>
          </a:p>
        </p:txBody>
      </p:sp>
      <p:sp>
        <p:nvSpPr>
          <p:cNvPr id="7" name="Text Placeholder 12"/>
          <p:cNvSpPr>
            <a:spLocks noGrp="1"/>
          </p:cNvSpPr>
          <p:nvPr>
            <p:ph type="body" sz="quarter" idx="14"/>
          </p:nvPr>
        </p:nvSpPr>
        <p:spPr>
          <a:xfrm>
            <a:off x="0" y="6380212"/>
            <a:ext cx="9144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Tree>
    <p:extLst>
      <p:ext uri="{BB962C8B-B14F-4D97-AF65-F5344CB8AC3E}">
        <p14:creationId xmlns:p14="http://schemas.microsoft.com/office/powerpoint/2010/main" val="41893435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BM Header followed by Bullet">
    <p:spTree>
      <p:nvGrpSpPr>
        <p:cNvPr id="1" name=""/>
        <p:cNvGrpSpPr/>
        <p:nvPr/>
      </p:nvGrpSpPr>
      <p:grpSpPr>
        <a:xfrm>
          <a:off x="0" y="0"/>
          <a:ext cx="0" cy="0"/>
          <a:chOff x="0" y="0"/>
          <a:chExt cx="0" cy="0"/>
        </a:xfrm>
      </p:grpSpPr>
      <p:sp>
        <p:nvSpPr>
          <p:cNvPr id="4" name="Title 3"/>
          <p:cNvSpPr>
            <a:spLocks noGrp="1"/>
          </p:cNvSpPr>
          <p:nvPr>
            <p:ph type="title"/>
          </p:nvPr>
        </p:nvSpPr>
        <p:spPr>
          <a:xfrm>
            <a:off x="3556000" y="288518"/>
            <a:ext cx="5120640" cy="723900"/>
          </a:xfrm>
        </p:spPr>
        <p:txBody>
          <a:bodyPr/>
          <a:lstStyle/>
          <a:p>
            <a:r>
              <a:rPr lang="en-US"/>
              <a:t>Click to edit Master title style</a:t>
            </a:r>
          </a:p>
        </p:txBody>
      </p:sp>
      <p:sp>
        <p:nvSpPr>
          <p:cNvPr id="6" name="Text Placeholder 5"/>
          <p:cNvSpPr>
            <a:spLocks noGrp="1"/>
          </p:cNvSpPr>
          <p:nvPr>
            <p:ph type="body" sz="quarter" idx="11"/>
          </p:nvPr>
        </p:nvSpPr>
        <p:spPr>
          <a:xfrm>
            <a:off x="481013" y="1325650"/>
            <a:ext cx="8205787" cy="4645336"/>
          </a:xfrm>
        </p:spPr>
        <p:txBody>
          <a:bodyPr/>
          <a:lstStyle>
            <a:lvl1pPr marL="0" indent="0">
              <a:buFontTx/>
              <a:buNone/>
              <a:defRPr/>
            </a:lvl1pPr>
            <a:lvl2pPr marL="365125" indent="-365125">
              <a:buFont typeface="Arial"/>
              <a:buChar char="•"/>
              <a:defRPr/>
            </a:lvl2pPr>
          </a:lstStyle>
          <a:p>
            <a:pPr lvl="0"/>
            <a:r>
              <a:rPr lang="en-US" dirty="0"/>
              <a:t>Click to edit Master text styles</a:t>
            </a:r>
          </a:p>
          <a:p>
            <a:pPr lvl="1"/>
            <a:r>
              <a:rPr lang="en-US" dirty="0"/>
              <a:t>Second level</a:t>
            </a:r>
          </a:p>
        </p:txBody>
      </p:sp>
      <p:sp>
        <p:nvSpPr>
          <p:cNvPr id="7" name="Text Placeholder 12"/>
          <p:cNvSpPr>
            <a:spLocks noGrp="1"/>
          </p:cNvSpPr>
          <p:nvPr>
            <p:ph type="body" sz="quarter" idx="14"/>
          </p:nvPr>
        </p:nvSpPr>
        <p:spPr>
          <a:xfrm>
            <a:off x="0" y="6380212"/>
            <a:ext cx="9144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Tree>
    <p:extLst>
      <p:ext uri="{BB962C8B-B14F-4D97-AF65-F5344CB8AC3E}">
        <p14:creationId xmlns:p14="http://schemas.microsoft.com/office/powerpoint/2010/main" val="31549610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BM Bulleted Text 3-Photos">
    <p:spTree>
      <p:nvGrpSpPr>
        <p:cNvPr id="1" name=""/>
        <p:cNvGrpSpPr/>
        <p:nvPr/>
      </p:nvGrpSpPr>
      <p:grpSpPr>
        <a:xfrm>
          <a:off x="0" y="0"/>
          <a:ext cx="0" cy="0"/>
          <a:chOff x="0" y="0"/>
          <a:chExt cx="0" cy="0"/>
        </a:xfrm>
      </p:grpSpPr>
      <p:sp>
        <p:nvSpPr>
          <p:cNvPr id="11" name="Picture Placeholder 2"/>
          <p:cNvSpPr>
            <a:spLocks noGrp="1"/>
          </p:cNvSpPr>
          <p:nvPr>
            <p:ph type="pic" idx="17"/>
          </p:nvPr>
        </p:nvSpPr>
        <p:spPr>
          <a:xfrm>
            <a:off x="5922118" y="1113257"/>
            <a:ext cx="3221882" cy="1675498"/>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Content Placeholder 2"/>
          <p:cNvSpPr>
            <a:spLocks noGrp="1"/>
          </p:cNvSpPr>
          <p:nvPr>
            <p:ph idx="12"/>
          </p:nvPr>
        </p:nvSpPr>
        <p:spPr>
          <a:xfrm>
            <a:off x="457200" y="1278439"/>
            <a:ext cx="4972622" cy="4821276"/>
          </a:xfrm>
        </p:spPr>
        <p:txBody>
          <a:bodyPr tIns="0"/>
          <a:lstStyle>
            <a:lvl1pPr marL="365760" indent="-365760">
              <a:buFont typeface="Arial"/>
              <a:buChar char="•"/>
              <a:defRPr sz="3200">
                <a:solidFill>
                  <a:schemeClr val="tx1"/>
                </a:solidFill>
              </a:defRPr>
            </a:lvl1pPr>
            <a:lvl2pPr marL="731520" indent="-365760" algn="l">
              <a:buClr>
                <a:srgbClr val="B60225"/>
              </a:buClr>
              <a:buFont typeface="Courier New"/>
              <a:buChar char="o"/>
              <a:defRPr sz="2400" baseline="0">
                <a:solidFill>
                  <a:schemeClr val="tx1"/>
                </a:solidFill>
              </a:defRPr>
            </a:lvl2pPr>
          </a:lstStyle>
          <a:p>
            <a:pPr lvl="0"/>
            <a:r>
              <a:rPr lang="en-US" dirty="0"/>
              <a:t>Click to edit Master text styles</a:t>
            </a:r>
          </a:p>
          <a:p>
            <a:pPr lvl="1"/>
            <a:r>
              <a:rPr lang="en-US" dirty="0"/>
              <a:t>Second level</a:t>
            </a:r>
          </a:p>
        </p:txBody>
      </p:sp>
      <p:sp>
        <p:nvSpPr>
          <p:cNvPr id="9" name="Text Placeholder 13"/>
          <p:cNvSpPr>
            <a:spLocks noGrp="1"/>
          </p:cNvSpPr>
          <p:nvPr>
            <p:ph type="body" sz="quarter" idx="20"/>
          </p:nvPr>
        </p:nvSpPr>
        <p:spPr>
          <a:xfrm>
            <a:off x="3517900" y="284311"/>
            <a:ext cx="5120640" cy="726952"/>
          </a:xfrm>
          <a:prstGeom prst="rect">
            <a:avLst/>
          </a:prstGeom>
        </p:spPr>
        <p:txBody>
          <a:bodyPr rIns="0" anchor="ctr">
            <a:noAutofit/>
          </a:bodyPr>
          <a:lstStyle>
            <a:lvl1pPr algn="r">
              <a:buFontTx/>
              <a:buNone/>
              <a:defRPr sz="1600" cap="all">
                <a:solidFill>
                  <a:srgbClr val="000000"/>
                </a:solidFill>
                <a:latin typeface="Helvetica"/>
                <a:cs typeface="Helvetica"/>
              </a:defRPr>
            </a:lvl1pPr>
          </a:lstStyle>
          <a:p>
            <a:pPr lvl="0"/>
            <a:r>
              <a:rPr lang="en-US" dirty="0"/>
              <a:t>Click to edit Master text styles</a:t>
            </a:r>
          </a:p>
        </p:txBody>
      </p:sp>
      <p:sp>
        <p:nvSpPr>
          <p:cNvPr id="15" name="Picture Placeholder 2"/>
          <p:cNvSpPr>
            <a:spLocks noGrp="1"/>
          </p:cNvSpPr>
          <p:nvPr>
            <p:ph type="pic" idx="21"/>
          </p:nvPr>
        </p:nvSpPr>
        <p:spPr>
          <a:xfrm>
            <a:off x="5922118" y="4698875"/>
            <a:ext cx="3221882" cy="1676525"/>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6" name="Picture Placeholder 2"/>
          <p:cNvSpPr>
            <a:spLocks noGrp="1"/>
          </p:cNvSpPr>
          <p:nvPr>
            <p:ph type="pic" idx="22"/>
          </p:nvPr>
        </p:nvSpPr>
        <p:spPr>
          <a:xfrm>
            <a:off x="5922118" y="2907348"/>
            <a:ext cx="3221882" cy="1672934"/>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0" name="Text Placeholder 12"/>
          <p:cNvSpPr>
            <a:spLocks noGrp="1"/>
          </p:cNvSpPr>
          <p:nvPr>
            <p:ph type="body" sz="quarter" idx="14"/>
          </p:nvPr>
        </p:nvSpPr>
        <p:spPr>
          <a:xfrm>
            <a:off x="0" y="6380212"/>
            <a:ext cx="9144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Tree>
    <p:extLst>
      <p:ext uri="{BB962C8B-B14F-4D97-AF65-F5344CB8AC3E}">
        <p14:creationId xmlns:p14="http://schemas.microsoft.com/office/powerpoint/2010/main" val="27839053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BM Bulleted Text-1 Photo">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257800" y="1111318"/>
            <a:ext cx="3886200" cy="5271436"/>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7" name="Text Placeholder 13"/>
          <p:cNvSpPr>
            <a:spLocks noGrp="1"/>
          </p:cNvSpPr>
          <p:nvPr>
            <p:ph type="body" sz="quarter" idx="20"/>
          </p:nvPr>
        </p:nvSpPr>
        <p:spPr>
          <a:xfrm>
            <a:off x="3567778" y="284311"/>
            <a:ext cx="5119021" cy="731520"/>
          </a:xfrm>
          <a:prstGeom prst="rect">
            <a:avLst/>
          </a:prstGeom>
        </p:spPr>
        <p:txBody>
          <a:bodyPr rIns="0" anchor="ctr">
            <a:noAutofit/>
          </a:bodyPr>
          <a:lstStyle>
            <a:lvl1pPr algn="r">
              <a:buFontTx/>
              <a:buNone/>
              <a:defRPr sz="1600" cap="all">
                <a:solidFill>
                  <a:srgbClr val="000000"/>
                </a:solidFill>
                <a:latin typeface="Helvetica"/>
                <a:cs typeface="Helvetica"/>
              </a:defRPr>
            </a:lvl1pPr>
          </a:lstStyle>
          <a:p>
            <a:pPr lvl="0"/>
            <a:r>
              <a:rPr lang="en-US" dirty="0"/>
              <a:t>Click to edit Master text styles</a:t>
            </a:r>
          </a:p>
        </p:txBody>
      </p:sp>
      <p:sp>
        <p:nvSpPr>
          <p:cNvPr id="10" name="Content Placeholder 2"/>
          <p:cNvSpPr>
            <a:spLocks noGrp="1"/>
          </p:cNvSpPr>
          <p:nvPr>
            <p:ph idx="12"/>
          </p:nvPr>
        </p:nvSpPr>
        <p:spPr>
          <a:xfrm>
            <a:off x="457200" y="1286794"/>
            <a:ext cx="4435340" cy="4846343"/>
          </a:xfrm>
        </p:spPr>
        <p:txBody>
          <a:bodyPr tIns="0"/>
          <a:lstStyle>
            <a:lvl1pPr marL="365760" indent="-365760">
              <a:buFont typeface="Arial"/>
              <a:buChar char="•"/>
              <a:defRPr sz="3200">
                <a:solidFill>
                  <a:schemeClr val="tx1"/>
                </a:solidFill>
              </a:defRPr>
            </a:lvl1pPr>
            <a:lvl2pPr marL="731520" indent="-365760" algn="l">
              <a:buClr>
                <a:srgbClr val="B60225"/>
              </a:buClr>
              <a:buFont typeface="Courier New"/>
              <a:buChar char="o"/>
              <a:defRPr sz="2400" baseline="0">
                <a:solidFill>
                  <a:schemeClr val="tx1"/>
                </a:solidFill>
              </a:defRPr>
            </a:lvl2pPr>
          </a:lstStyle>
          <a:p>
            <a:pPr lvl="0"/>
            <a:r>
              <a:rPr lang="en-US" dirty="0"/>
              <a:t>Click to edit Master text styles</a:t>
            </a:r>
          </a:p>
          <a:p>
            <a:pPr lvl="1"/>
            <a:r>
              <a:rPr lang="en-US" dirty="0"/>
              <a:t>Second level</a:t>
            </a:r>
          </a:p>
        </p:txBody>
      </p:sp>
      <p:sp>
        <p:nvSpPr>
          <p:cNvPr id="6" name="Text Placeholder 12"/>
          <p:cNvSpPr>
            <a:spLocks noGrp="1"/>
          </p:cNvSpPr>
          <p:nvPr>
            <p:ph type="body" sz="quarter" idx="14"/>
          </p:nvPr>
        </p:nvSpPr>
        <p:spPr>
          <a:xfrm>
            <a:off x="0" y="6380212"/>
            <a:ext cx="9144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Tree>
    <p:extLst>
      <p:ext uri="{BB962C8B-B14F-4D97-AF65-F5344CB8AC3E}">
        <p14:creationId xmlns:p14="http://schemas.microsoft.com/office/powerpoint/2010/main" val="37183861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BM Bulleted Text-2 Charts">
    <p:spTree>
      <p:nvGrpSpPr>
        <p:cNvPr id="1" name=""/>
        <p:cNvGrpSpPr/>
        <p:nvPr/>
      </p:nvGrpSpPr>
      <p:grpSpPr>
        <a:xfrm>
          <a:off x="0" y="0"/>
          <a:ext cx="0" cy="0"/>
          <a:chOff x="0" y="0"/>
          <a:chExt cx="0" cy="0"/>
        </a:xfrm>
      </p:grpSpPr>
      <p:sp>
        <p:nvSpPr>
          <p:cNvPr id="2" name="Title 1"/>
          <p:cNvSpPr>
            <a:spLocks noGrp="1"/>
          </p:cNvSpPr>
          <p:nvPr>
            <p:ph type="title"/>
          </p:nvPr>
        </p:nvSpPr>
        <p:spPr>
          <a:xfrm>
            <a:off x="3556000" y="296659"/>
            <a:ext cx="5120640" cy="723900"/>
          </a:xfrm>
        </p:spPr>
        <p:txBody>
          <a:bodyPr/>
          <a:lstStyle/>
          <a:p>
            <a:r>
              <a:rPr lang="en-US" dirty="0"/>
              <a:t>Click to edit Master title style</a:t>
            </a:r>
          </a:p>
        </p:txBody>
      </p:sp>
      <p:sp>
        <p:nvSpPr>
          <p:cNvPr id="6" name="Chart Placeholder 5"/>
          <p:cNvSpPr>
            <a:spLocks noGrp="1"/>
          </p:cNvSpPr>
          <p:nvPr>
            <p:ph type="chart" sz="quarter" idx="10"/>
          </p:nvPr>
        </p:nvSpPr>
        <p:spPr>
          <a:xfrm>
            <a:off x="4978400" y="1111318"/>
            <a:ext cx="4165600" cy="2560393"/>
          </a:xfrm>
        </p:spPr>
        <p:txBody>
          <a:bodyPr/>
          <a:lstStyle>
            <a:lvl1pPr marL="0" indent="0">
              <a:buFontTx/>
              <a:buNone/>
              <a:defRPr/>
            </a:lvl1pPr>
          </a:lstStyle>
          <a:p>
            <a:pPr lvl="0"/>
            <a:endParaRPr lang="en-US" noProof="0" dirty="0"/>
          </a:p>
        </p:txBody>
      </p:sp>
      <p:sp>
        <p:nvSpPr>
          <p:cNvPr id="8" name="Chart Placeholder 7"/>
          <p:cNvSpPr>
            <a:spLocks noGrp="1"/>
          </p:cNvSpPr>
          <p:nvPr>
            <p:ph type="chart" sz="quarter" idx="11"/>
          </p:nvPr>
        </p:nvSpPr>
        <p:spPr>
          <a:xfrm>
            <a:off x="4978400" y="3826396"/>
            <a:ext cx="4165600" cy="2556364"/>
          </a:xfrm>
        </p:spPr>
        <p:txBody>
          <a:bodyPr/>
          <a:lstStyle>
            <a:lvl1pPr marL="0" indent="0">
              <a:buFontTx/>
              <a:buNone/>
              <a:defRPr/>
            </a:lvl1pPr>
          </a:lstStyle>
          <a:p>
            <a:pPr lvl="0"/>
            <a:endParaRPr lang="en-US" noProof="0" dirty="0"/>
          </a:p>
        </p:txBody>
      </p:sp>
      <p:sp>
        <p:nvSpPr>
          <p:cNvPr id="10" name="Text Placeholder 9"/>
          <p:cNvSpPr>
            <a:spLocks noGrp="1"/>
          </p:cNvSpPr>
          <p:nvPr>
            <p:ph type="body" sz="quarter" idx="12"/>
          </p:nvPr>
        </p:nvSpPr>
        <p:spPr>
          <a:xfrm>
            <a:off x="469900" y="1314510"/>
            <a:ext cx="4162137" cy="4701035"/>
          </a:xfrm>
        </p:spPr>
        <p:txBody>
          <a:bodyPr/>
          <a:lstStyle/>
          <a:p>
            <a:pPr lvl="0"/>
            <a:r>
              <a:rPr lang="en-US" dirty="0"/>
              <a:t>Click to edit Master text styles</a:t>
            </a:r>
          </a:p>
          <a:p>
            <a:pPr lvl="1"/>
            <a:r>
              <a:rPr lang="en-US" dirty="0"/>
              <a:t>Second level</a:t>
            </a:r>
          </a:p>
        </p:txBody>
      </p:sp>
      <p:sp>
        <p:nvSpPr>
          <p:cNvPr id="7" name="Text Placeholder 12"/>
          <p:cNvSpPr>
            <a:spLocks noGrp="1"/>
          </p:cNvSpPr>
          <p:nvPr>
            <p:ph type="body" sz="quarter" idx="14"/>
          </p:nvPr>
        </p:nvSpPr>
        <p:spPr>
          <a:xfrm>
            <a:off x="0" y="6380212"/>
            <a:ext cx="9144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Tree>
    <p:extLst>
      <p:ext uri="{BB962C8B-B14F-4D97-AF65-F5344CB8AC3E}">
        <p14:creationId xmlns:p14="http://schemas.microsoft.com/office/powerpoint/2010/main" val="4055823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BM Left Bulleted Text">
    <p:spTree>
      <p:nvGrpSpPr>
        <p:cNvPr id="1" name=""/>
        <p:cNvGrpSpPr/>
        <p:nvPr/>
      </p:nvGrpSpPr>
      <p:grpSpPr>
        <a:xfrm>
          <a:off x="0" y="0"/>
          <a:ext cx="0" cy="0"/>
          <a:chOff x="0" y="0"/>
          <a:chExt cx="0" cy="0"/>
        </a:xfrm>
      </p:grpSpPr>
      <p:sp>
        <p:nvSpPr>
          <p:cNvPr id="5" name="Text Placeholder 12"/>
          <p:cNvSpPr>
            <a:spLocks noGrp="1"/>
          </p:cNvSpPr>
          <p:nvPr>
            <p:ph type="body" sz="quarter" idx="14"/>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a:t>Click to edit Master text styles</a:t>
            </a:r>
          </a:p>
        </p:txBody>
      </p:sp>
      <p:sp>
        <p:nvSpPr>
          <p:cNvPr id="8" name="Text Placeholder 7"/>
          <p:cNvSpPr>
            <a:spLocks noGrp="1"/>
          </p:cNvSpPr>
          <p:nvPr>
            <p:ph type="body" sz="quarter" idx="15"/>
          </p:nvPr>
        </p:nvSpPr>
        <p:spPr>
          <a:xfrm>
            <a:off x="457200" y="1375851"/>
            <a:ext cx="8229600" cy="4911060"/>
          </a:xfrm>
        </p:spPr>
        <p:txBody>
          <a:bodyPr tIns="0" rIns="0" bIns="0"/>
          <a:lstStyle>
            <a:lvl1pPr>
              <a:buFontTx/>
              <a:buNone/>
              <a:defRPr>
                <a:solidFill>
                  <a:srgbClr val="B60225"/>
                </a:solidFill>
              </a:defRPr>
            </a:lvl1pPr>
            <a:lvl2pPr marL="228600" indent="-228600">
              <a:buClr>
                <a:srgbClr val="C03137"/>
              </a:buClr>
              <a:buFont typeface="Arial"/>
              <a:buChar char="•"/>
              <a:defRPr sz="2400"/>
            </a:lvl2pPr>
            <a:lvl3pPr marL="458788" indent="-230188">
              <a:defRPr/>
            </a:lvl3pPr>
            <a:lvl4pPr marL="458788" indent="-230188">
              <a:defRPr/>
            </a:lvl4pPr>
            <a:lvl5pPr marL="458788" indent="-230188">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13"/>
          <p:cNvSpPr>
            <a:spLocks noGrp="1"/>
          </p:cNvSpPr>
          <p:nvPr>
            <p:ph type="body" sz="quarter" idx="12" hasCustomPrompt="1"/>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dirty="0"/>
              <a:t>Department Name Here</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BM Bulleted Text-2 Tables">
    <p:spTree>
      <p:nvGrpSpPr>
        <p:cNvPr id="1" name=""/>
        <p:cNvGrpSpPr/>
        <p:nvPr/>
      </p:nvGrpSpPr>
      <p:grpSpPr>
        <a:xfrm>
          <a:off x="0" y="0"/>
          <a:ext cx="0" cy="0"/>
          <a:chOff x="0" y="0"/>
          <a:chExt cx="0" cy="0"/>
        </a:xfrm>
      </p:grpSpPr>
      <p:sp>
        <p:nvSpPr>
          <p:cNvPr id="2" name="Title 1"/>
          <p:cNvSpPr>
            <a:spLocks noGrp="1"/>
          </p:cNvSpPr>
          <p:nvPr>
            <p:ph type="title"/>
          </p:nvPr>
        </p:nvSpPr>
        <p:spPr>
          <a:xfrm>
            <a:off x="3556000" y="293086"/>
            <a:ext cx="5120640" cy="727473"/>
          </a:xfrm>
        </p:spPr>
        <p:txBody>
          <a:bodyPr/>
          <a:lstStyle/>
          <a:p>
            <a:r>
              <a:rPr lang="en-US"/>
              <a:t>Click to edit Master title style</a:t>
            </a:r>
          </a:p>
        </p:txBody>
      </p:sp>
      <p:sp>
        <p:nvSpPr>
          <p:cNvPr id="4" name="Text Placeholder 3"/>
          <p:cNvSpPr>
            <a:spLocks noGrp="1"/>
          </p:cNvSpPr>
          <p:nvPr>
            <p:ph type="body" sz="quarter" idx="10"/>
          </p:nvPr>
        </p:nvSpPr>
        <p:spPr>
          <a:xfrm>
            <a:off x="469898" y="1270033"/>
            <a:ext cx="4079753" cy="4700954"/>
          </a:xfrm>
        </p:spPr>
        <p:txBody>
          <a:bodyPr/>
          <a:lstStyle/>
          <a:p>
            <a:pPr lvl="0"/>
            <a:r>
              <a:rPr lang="en-US" dirty="0"/>
              <a:t>Click to edit Master text styles</a:t>
            </a:r>
          </a:p>
          <a:p>
            <a:pPr lvl="1"/>
            <a:r>
              <a:rPr lang="en-US" dirty="0"/>
              <a:t>Second level</a:t>
            </a:r>
          </a:p>
        </p:txBody>
      </p:sp>
      <p:sp>
        <p:nvSpPr>
          <p:cNvPr id="6" name="Table Placeholder 5"/>
          <p:cNvSpPr>
            <a:spLocks noGrp="1"/>
          </p:cNvSpPr>
          <p:nvPr>
            <p:ph type="tbl" sz="quarter" idx="11"/>
          </p:nvPr>
        </p:nvSpPr>
        <p:spPr>
          <a:xfrm>
            <a:off x="4941382" y="1116769"/>
            <a:ext cx="4202617" cy="2554943"/>
          </a:xfrm>
        </p:spPr>
        <p:txBody>
          <a:bodyPr/>
          <a:lstStyle>
            <a:lvl1pPr marL="0" indent="0">
              <a:buFontTx/>
              <a:buNone/>
              <a:defRPr/>
            </a:lvl1pPr>
          </a:lstStyle>
          <a:p>
            <a:pPr lvl="0"/>
            <a:endParaRPr lang="en-US" noProof="0" dirty="0"/>
          </a:p>
        </p:txBody>
      </p:sp>
      <p:sp>
        <p:nvSpPr>
          <p:cNvPr id="8" name="Table Placeholder 7"/>
          <p:cNvSpPr>
            <a:spLocks noGrp="1"/>
          </p:cNvSpPr>
          <p:nvPr>
            <p:ph type="tbl" sz="quarter" idx="12"/>
          </p:nvPr>
        </p:nvSpPr>
        <p:spPr>
          <a:xfrm>
            <a:off x="4941382" y="3801972"/>
            <a:ext cx="4202617" cy="2572640"/>
          </a:xfrm>
        </p:spPr>
        <p:txBody>
          <a:bodyPr/>
          <a:lstStyle>
            <a:lvl1pPr marL="0" indent="0">
              <a:buFontTx/>
              <a:buNone/>
              <a:defRPr/>
            </a:lvl1pPr>
          </a:lstStyle>
          <a:p>
            <a:pPr lvl="0"/>
            <a:endParaRPr lang="en-US" noProof="0"/>
          </a:p>
        </p:txBody>
      </p:sp>
      <p:sp>
        <p:nvSpPr>
          <p:cNvPr id="7" name="Text Placeholder 12"/>
          <p:cNvSpPr>
            <a:spLocks noGrp="1"/>
          </p:cNvSpPr>
          <p:nvPr>
            <p:ph type="body" sz="quarter" idx="14"/>
          </p:nvPr>
        </p:nvSpPr>
        <p:spPr>
          <a:xfrm>
            <a:off x="0" y="6380212"/>
            <a:ext cx="9144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Tree>
    <p:extLst>
      <p:ext uri="{BB962C8B-B14F-4D97-AF65-F5344CB8AC3E}">
        <p14:creationId xmlns:p14="http://schemas.microsoft.com/office/powerpoint/2010/main" val="29298013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BM Bulleted Text-2 SmartArt Graphics">
    <p:spTree>
      <p:nvGrpSpPr>
        <p:cNvPr id="1" name=""/>
        <p:cNvGrpSpPr/>
        <p:nvPr/>
      </p:nvGrpSpPr>
      <p:grpSpPr>
        <a:xfrm>
          <a:off x="0" y="0"/>
          <a:ext cx="0" cy="0"/>
          <a:chOff x="0" y="0"/>
          <a:chExt cx="0" cy="0"/>
        </a:xfrm>
      </p:grpSpPr>
      <p:sp>
        <p:nvSpPr>
          <p:cNvPr id="2" name="Title 1"/>
          <p:cNvSpPr>
            <a:spLocks noGrp="1"/>
          </p:cNvSpPr>
          <p:nvPr>
            <p:ph type="title"/>
          </p:nvPr>
        </p:nvSpPr>
        <p:spPr>
          <a:xfrm>
            <a:off x="3556000" y="288518"/>
            <a:ext cx="5120640" cy="723900"/>
          </a:xfrm>
        </p:spPr>
        <p:txBody>
          <a:bodyPr/>
          <a:lstStyle/>
          <a:p>
            <a:r>
              <a:rPr lang="en-US" dirty="0"/>
              <a:t>Click to edit Master title style</a:t>
            </a:r>
          </a:p>
        </p:txBody>
      </p:sp>
      <p:sp>
        <p:nvSpPr>
          <p:cNvPr id="4" name="Text Placeholder 3"/>
          <p:cNvSpPr>
            <a:spLocks noGrp="1"/>
          </p:cNvSpPr>
          <p:nvPr>
            <p:ph type="body" sz="quarter" idx="10"/>
          </p:nvPr>
        </p:nvSpPr>
        <p:spPr>
          <a:xfrm>
            <a:off x="469900" y="1278173"/>
            <a:ext cx="4105153" cy="4703952"/>
          </a:xfrm>
        </p:spPr>
        <p:txBody>
          <a:bodyPr/>
          <a:lstStyle/>
          <a:p>
            <a:pPr lvl="0"/>
            <a:r>
              <a:rPr lang="en-US" dirty="0"/>
              <a:t>Click to edit Master text styles</a:t>
            </a:r>
          </a:p>
          <a:p>
            <a:pPr lvl="1"/>
            <a:r>
              <a:rPr lang="en-US" dirty="0"/>
              <a:t>Second level</a:t>
            </a:r>
          </a:p>
        </p:txBody>
      </p:sp>
      <p:sp>
        <p:nvSpPr>
          <p:cNvPr id="6" name="SmartArt Placeholder 5"/>
          <p:cNvSpPr>
            <a:spLocks noGrp="1"/>
          </p:cNvSpPr>
          <p:nvPr>
            <p:ph type="dgm" sz="quarter" idx="11"/>
          </p:nvPr>
        </p:nvSpPr>
        <p:spPr>
          <a:xfrm>
            <a:off x="4868117" y="1107212"/>
            <a:ext cx="4275883" cy="2572642"/>
          </a:xfrm>
        </p:spPr>
        <p:txBody>
          <a:bodyPr/>
          <a:lstStyle>
            <a:lvl1pPr marL="0" indent="0">
              <a:buFontTx/>
              <a:buNone/>
              <a:defRPr/>
            </a:lvl1pPr>
          </a:lstStyle>
          <a:p>
            <a:pPr lvl="0"/>
            <a:endParaRPr lang="en-US" noProof="0" dirty="0"/>
          </a:p>
        </p:txBody>
      </p:sp>
      <p:sp>
        <p:nvSpPr>
          <p:cNvPr id="8" name="SmartArt Placeholder 7"/>
          <p:cNvSpPr>
            <a:spLocks noGrp="1"/>
          </p:cNvSpPr>
          <p:nvPr>
            <p:ph type="dgm" sz="quarter" idx="12"/>
          </p:nvPr>
        </p:nvSpPr>
        <p:spPr>
          <a:xfrm>
            <a:off x="4864100" y="3818253"/>
            <a:ext cx="4279900" cy="2572641"/>
          </a:xfrm>
        </p:spPr>
        <p:txBody>
          <a:bodyPr/>
          <a:lstStyle>
            <a:lvl1pPr marL="0" indent="0">
              <a:buFontTx/>
              <a:buNone/>
              <a:defRPr/>
            </a:lvl1pPr>
          </a:lstStyle>
          <a:p>
            <a:pPr lvl="0"/>
            <a:endParaRPr lang="en-US" noProof="0" dirty="0"/>
          </a:p>
        </p:txBody>
      </p:sp>
      <p:sp>
        <p:nvSpPr>
          <p:cNvPr id="7" name="Text Placeholder 12"/>
          <p:cNvSpPr>
            <a:spLocks noGrp="1"/>
          </p:cNvSpPr>
          <p:nvPr>
            <p:ph type="body" sz="quarter" idx="14"/>
          </p:nvPr>
        </p:nvSpPr>
        <p:spPr>
          <a:xfrm>
            <a:off x="0" y="6380212"/>
            <a:ext cx="9144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Tree>
    <p:extLst>
      <p:ext uri="{BB962C8B-B14F-4D97-AF65-F5344CB8AC3E}">
        <p14:creationId xmlns:p14="http://schemas.microsoft.com/office/powerpoint/2010/main" val="23784744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BM Full Page Photo">
    <p:spTree>
      <p:nvGrpSpPr>
        <p:cNvPr id="1" name=""/>
        <p:cNvGrpSpPr/>
        <p:nvPr/>
      </p:nvGrpSpPr>
      <p:grpSpPr>
        <a:xfrm>
          <a:off x="0" y="0"/>
          <a:ext cx="0" cy="0"/>
          <a:chOff x="0" y="0"/>
          <a:chExt cx="0" cy="0"/>
        </a:xfrm>
      </p:grpSpPr>
      <p:cxnSp>
        <p:nvCxnSpPr>
          <p:cNvPr id="7" name="Straight Connector 6"/>
          <p:cNvCxnSpPr/>
          <p:nvPr userDrawn="1"/>
        </p:nvCxnSpPr>
        <p:spPr>
          <a:xfrm>
            <a:off x="0" y="1082675"/>
            <a:ext cx="9144000" cy="1588"/>
          </a:xfrm>
          <a:prstGeom prst="line">
            <a:avLst/>
          </a:prstGeom>
          <a:ln w="12700">
            <a:solidFill>
              <a:srgbClr val="B60225"/>
            </a:solidFill>
          </a:ln>
          <a:effectLst/>
        </p:spPr>
        <p:style>
          <a:lnRef idx="2">
            <a:schemeClr val="accent1"/>
          </a:lnRef>
          <a:fillRef idx="0">
            <a:schemeClr val="accent1"/>
          </a:fillRef>
          <a:effectRef idx="1">
            <a:schemeClr val="accent1"/>
          </a:effectRef>
          <a:fontRef idx="minor">
            <a:schemeClr val="tx1"/>
          </a:fontRef>
        </p:style>
      </p:cxnSp>
      <p:sp>
        <p:nvSpPr>
          <p:cNvPr id="5" name="Text Placeholder 13"/>
          <p:cNvSpPr>
            <a:spLocks noGrp="1"/>
          </p:cNvSpPr>
          <p:nvPr>
            <p:ph type="body" sz="quarter" idx="12"/>
          </p:nvPr>
        </p:nvSpPr>
        <p:spPr>
          <a:xfrm>
            <a:off x="3492344" y="290146"/>
            <a:ext cx="5194455" cy="727511"/>
          </a:xfrm>
          <a:prstGeom prst="rect">
            <a:avLst/>
          </a:prstGeom>
        </p:spPr>
        <p:txBody>
          <a:bodyPr rIns="0" anchor="ctr">
            <a:noAutofit/>
          </a:bodyPr>
          <a:lstStyle>
            <a:lvl1pPr algn="r">
              <a:buFontTx/>
              <a:buNone/>
              <a:defRPr sz="1600" cap="all">
                <a:solidFill>
                  <a:srgbClr val="000000"/>
                </a:solidFill>
                <a:latin typeface="Helvetica"/>
                <a:cs typeface="Helvetica"/>
              </a:defRPr>
            </a:lvl1pPr>
          </a:lstStyle>
          <a:p>
            <a:pPr lvl="0"/>
            <a:r>
              <a:rPr lang="en-US" dirty="0"/>
              <a:t>Click to edit Master text styles</a:t>
            </a:r>
          </a:p>
        </p:txBody>
      </p:sp>
      <p:sp>
        <p:nvSpPr>
          <p:cNvPr id="6" name="Text Placeholder 12"/>
          <p:cNvSpPr>
            <a:spLocks noGrp="1"/>
          </p:cNvSpPr>
          <p:nvPr>
            <p:ph type="body" sz="quarter" idx="14"/>
          </p:nvPr>
        </p:nvSpPr>
        <p:spPr>
          <a:xfrm>
            <a:off x="0" y="6400800"/>
            <a:ext cx="9144000" cy="4572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
        <p:nvSpPr>
          <p:cNvPr id="8" name="Picture Placeholder 2"/>
          <p:cNvSpPr>
            <a:spLocks noGrp="1"/>
          </p:cNvSpPr>
          <p:nvPr>
            <p:ph type="pic" idx="1"/>
          </p:nvPr>
        </p:nvSpPr>
        <p:spPr>
          <a:xfrm>
            <a:off x="0" y="1099071"/>
            <a:ext cx="9144000" cy="5283683"/>
          </a:xfrm>
          <a:solidFill>
            <a:schemeClr val="bg1">
              <a:lumMod val="85000"/>
            </a:schemeClr>
          </a:solidFill>
        </p:spPr>
        <p:txBody>
          <a:bodyPr rtlCol="0">
            <a:normAutofit/>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Tree>
    <p:extLst>
      <p:ext uri="{BB962C8B-B14F-4D97-AF65-F5344CB8AC3E}">
        <p14:creationId xmlns:p14="http://schemas.microsoft.com/office/powerpoint/2010/main" val="33208521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defTabSz="457200" eaLnBrk="1" hangingPunct="1">
              <a:defRPr>
                <a:solidFill>
                  <a:prstClr val="black"/>
                </a:solidFill>
                <a:latin typeface="Arial" charset="0"/>
                <a:ea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defTabSz="914400" eaLnBrk="0" hangingPunct="0">
              <a:defRPr>
                <a:latin typeface="Calibri" panose="020F0502020204030204" pitchFamily="34" charset="0"/>
                <a:ea typeface="+mn-ea"/>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defTabSz="457200" eaLnBrk="1" hangingPunct="1">
              <a:defRPr>
                <a:solidFill>
                  <a:prstClr val="black"/>
                </a:solidFill>
                <a:latin typeface="Arial" charset="0"/>
                <a:ea typeface="ＭＳ Ｐゴシック" charset="0"/>
              </a:defRPr>
            </a:lvl1pPr>
          </a:lstStyle>
          <a:p>
            <a:pPr>
              <a:defRPr/>
            </a:pPr>
            <a:fld id="{73DC5992-2F20-4D96-B86D-19BFDC9C07F0}" type="slidenum">
              <a:rPr lang="en-US"/>
              <a:pPr>
                <a:defRPr/>
              </a:pPr>
              <a:t>‹#›</a:t>
            </a:fld>
            <a:endParaRPr lang="en-US"/>
          </a:p>
        </p:txBody>
      </p:sp>
    </p:spTree>
    <p:extLst>
      <p:ext uri="{BB962C8B-B14F-4D97-AF65-F5344CB8AC3E}">
        <p14:creationId xmlns:p14="http://schemas.microsoft.com/office/powerpoint/2010/main" val="41914199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BU Full Page Photo">
    <p:spTree>
      <p:nvGrpSpPr>
        <p:cNvPr id="1" name=""/>
        <p:cNvGrpSpPr/>
        <p:nvPr/>
      </p:nvGrpSpPr>
      <p:grpSpPr>
        <a:xfrm>
          <a:off x="0" y="0"/>
          <a:ext cx="0" cy="0"/>
          <a:chOff x="0" y="0"/>
          <a:chExt cx="0" cy="0"/>
        </a:xfrm>
      </p:grpSpPr>
      <p:cxnSp>
        <p:nvCxnSpPr>
          <p:cNvPr id="7" name="Straight Connector 6"/>
          <p:cNvCxnSpPr/>
          <p:nvPr userDrawn="1"/>
        </p:nvCxnSpPr>
        <p:spPr>
          <a:xfrm>
            <a:off x="0" y="1082675"/>
            <a:ext cx="9144000" cy="1588"/>
          </a:xfrm>
          <a:prstGeom prst="line">
            <a:avLst/>
          </a:prstGeom>
          <a:ln w="12700">
            <a:solidFill>
              <a:srgbClr val="B60225"/>
            </a:solidFill>
          </a:ln>
          <a:effectLst/>
        </p:spPr>
        <p:style>
          <a:lnRef idx="2">
            <a:schemeClr val="accent1"/>
          </a:lnRef>
          <a:fillRef idx="0">
            <a:schemeClr val="accent1"/>
          </a:fillRef>
          <a:effectRef idx="1">
            <a:schemeClr val="accent1"/>
          </a:effectRef>
          <a:fontRef idx="minor">
            <a:schemeClr val="tx1"/>
          </a:fontRef>
        </p:style>
      </p:cxnSp>
      <p:sp>
        <p:nvSpPr>
          <p:cNvPr id="5" name="Text Placeholder 13"/>
          <p:cNvSpPr>
            <a:spLocks noGrp="1"/>
          </p:cNvSpPr>
          <p:nvPr>
            <p:ph type="body" sz="quarter" idx="12"/>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a:t>Click to edit Master text styles</a:t>
            </a:r>
          </a:p>
        </p:txBody>
      </p:sp>
      <p:sp>
        <p:nvSpPr>
          <p:cNvPr id="6" name="Text Placeholder 12"/>
          <p:cNvSpPr>
            <a:spLocks noGrp="1"/>
          </p:cNvSpPr>
          <p:nvPr>
            <p:ph type="body" sz="quarter" idx="14"/>
          </p:nvPr>
        </p:nvSpPr>
        <p:spPr>
          <a:xfrm>
            <a:off x="0" y="6288062"/>
            <a:ext cx="9144000" cy="467416"/>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
        <p:nvSpPr>
          <p:cNvPr id="9" name="Picture Placeholder 2"/>
          <p:cNvSpPr>
            <a:spLocks noGrp="1"/>
          </p:cNvSpPr>
          <p:nvPr>
            <p:ph type="pic" idx="1"/>
          </p:nvPr>
        </p:nvSpPr>
        <p:spPr>
          <a:xfrm>
            <a:off x="0" y="1091259"/>
            <a:ext cx="9144000" cy="5205623"/>
          </a:xfrm>
          <a:solidFill>
            <a:schemeClr val="bg1">
              <a:lumMod val="85000"/>
            </a:schemeClr>
          </a:solidFill>
        </p:spPr>
        <p:txBody>
          <a:bodyPr rtlCol="0">
            <a:normAutofit/>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Tree>
    <p:extLst>
      <p:ext uri="{BB962C8B-B14F-4D97-AF65-F5344CB8AC3E}">
        <p14:creationId xmlns:p14="http://schemas.microsoft.com/office/powerpoint/2010/main" val="25461875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BU Title Slide">
    <p:spTree>
      <p:nvGrpSpPr>
        <p:cNvPr id="1" name=""/>
        <p:cNvGrpSpPr/>
        <p:nvPr/>
      </p:nvGrpSpPr>
      <p:grpSpPr>
        <a:xfrm>
          <a:off x="0" y="0"/>
          <a:ext cx="0" cy="0"/>
          <a:chOff x="0" y="0"/>
          <a:chExt cx="0" cy="0"/>
        </a:xfrm>
      </p:grpSpPr>
      <p:sp>
        <p:nvSpPr>
          <p:cNvPr id="7" name="Text Placeholder 12"/>
          <p:cNvSpPr>
            <a:spLocks noGrp="1"/>
          </p:cNvSpPr>
          <p:nvPr>
            <p:ph type="body" sz="quarter" idx="14"/>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
        <p:nvSpPr>
          <p:cNvPr id="6" name="Text Placeholder 7"/>
          <p:cNvSpPr>
            <a:spLocks noGrp="1"/>
          </p:cNvSpPr>
          <p:nvPr>
            <p:ph type="body" sz="quarter" idx="15"/>
          </p:nvPr>
        </p:nvSpPr>
        <p:spPr>
          <a:xfrm>
            <a:off x="457200" y="1066800"/>
            <a:ext cx="8229600" cy="5211917"/>
          </a:xfrm>
        </p:spPr>
        <p:txBody>
          <a:bodyPr tIns="0" rIns="0" bIns="0" anchor="ctr"/>
          <a:lstStyle>
            <a:lvl1pPr algn="ctr">
              <a:buFontTx/>
              <a:buNone/>
              <a:defRPr sz="4400">
                <a:solidFill>
                  <a:srgbClr val="B60225"/>
                </a:solidFill>
              </a:defRPr>
            </a:lvl1pPr>
            <a:lvl2pPr marL="228600" indent="-228600" algn="ctr">
              <a:buClr>
                <a:srgbClr val="C03137"/>
              </a:buClr>
              <a:buFontTx/>
              <a:buNone/>
              <a:defRPr sz="2400"/>
            </a:lvl2pPr>
            <a:lvl3pPr marL="458788" indent="-230188" algn="ctr">
              <a:buFontTx/>
              <a:buNone/>
              <a:defRPr/>
            </a:lvl3pPr>
            <a:lvl4pPr marL="458788" indent="-230188" algn="ctr">
              <a:buFontTx/>
              <a:buNone/>
              <a:defRPr/>
            </a:lvl4pPr>
            <a:lvl5pPr marL="458788" indent="-230188" algn="ctr">
              <a:buFontTx/>
              <a:buNone/>
              <a:defRPr/>
            </a:lvl5pPr>
          </a:lstStyle>
          <a:p>
            <a:pPr lvl="0"/>
            <a:r>
              <a:rPr lang="en-US" dirty="0"/>
              <a:t>Click to edit Master text styles</a:t>
            </a:r>
          </a:p>
          <a:p>
            <a:pPr lvl="1"/>
            <a:r>
              <a:rPr lang="en-US" dirty="0"/>
              <a:t>Second level</a:t>
            </a:r>
          </a:p>
        </p:txBody>
      </p:sp>
      <p:sp>
        <p:nvSpPr>
          <p:cNvPr id="8" name="Text Placeholder 13"/>
          <p:cNvSpPr>
            <a:spLocks noGrp="1"/>
          </p:cNvSpPr>
          <p:nvPr>
            <p:ph type="body" sz="quarter" idx="12"/>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a:t>Click to edit Master text styles</a:t>
            </a:r>
          </a:p>
        </p:txBody>
      </p:sp>
    </p:spTree>
    <p:extLst>
      <p:ext uri="{BB962C8B-B14F-4D97-AF65-F5344CB8AC3E}">
        <p14:creationId xmlns:p14="http://schemas.microsoft.com/office/powerpoint/2010/main" val="39489167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BU Centered Paragraph Text">
    <p:spTree>
      <p:nvGrpSpPr>
        <p:cNvPr id="1" name=""/>
        <p:cNvGrpSpPr/>
        <p:nvPr/>
      </p:nvGrpSpPr>
      <p:grpSpPr>
        <a:xfrm>
          <a:off x="0" y="0"/>
          <a:ext cx="0" cy="0"/>
          <a:chOff x="0" y="0"/>
          <a:chExt cx="0" cy="0"/>
        </a:xfrm>
      </p:grpSpPr>
      <p:sp>
        <p:nvSpPr>
          <p:cNvPr id="7" name="Text Placeholder 12"/>
          <p:cNvSpPr>
            <a:spLocks noGrp="1"/>
          </p:cNvSpPr>
          <p:nvPr>
            <p:ph type="body" sz="quarter" idx="14"/>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a:t>Click to edit Master text styles</a:t>
            </a:r>
          </a:p>
        </p:txBody>
      </p:sp>
      <p:sp>
        <p:nvSpPr>
          <p:cNvPr id="8" name="Text Placeholder 13"/>
          <p:cNvSpPr>
            <a:spLocks noGrp="1"/>
          </p:cNvSpPr>
          <p:nvPr>
            <p:ph type="body" sz="quarter" idx="12"/>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a:t>Click to edit Master text styles</a:t>
            </a:r>
          </a:p>
        </p:txBody>
      </p:sp>
      <p:sp>
        <p:nvSpPr>
          <p:cNvPr id="6" name="Text Placeholder 7"/>
          <p:cNvSpPr>
            <a:spLocks noGrp="1"/>
          </p:cNvSpPr>
          <p:nvPr>
            <p:ph type="body" sz="quarter" idx="15"/>
          </p:nvPr>
        </p:nvSpPr>
        <p:spPr>
          <a:xfrm>
            <a:off x="457200" y="1066801"/>
            <a:ext cx="8229600" cy="5207000"/>
          </a:xfrm>
        </p:spPr>
        <p:txBody>
          <a:bodyPr tIns="0" rIns="0" bIns="0" anchor="ctr"/>
          <a:lstStyle>
            <a:lvl1pPr algn="ctr">
              <a:buFontTx/>
              <a:buNone/>
              <a:defRPr>
                <a:solidFill>
                  <a:srgbClr val="B60225"/>
                </a:solidFill>
              </a:defRPr>
            </a:lvl1pPr>
            <a:lvl2pPr marL="228600" indent="-228600" algn="ctr">
              <a:buClr>
                <a:srgbClr val="C03137"/>
              </a:buClr>
              <a:buFontTx/>
              <a:buNone/>
              <a:defRPr sz="2400"/>
            </a:lvl2pPr>
            <a:lvl3pPr marL="458788" indent="-230188" algn="ctr">
              <a:buFontTx/>
              <a:buNone/>
              <a:defRPr/>
            </a:lvl3pPr>
            <a:lvl4pPr marL="458788" indent="-230188" algn="ctr">
              <a:buFontTx/>
              <a:buNone/>
              <a:defRPr/>
            </a:lvl4pPr>
            <a:lvl5pPr marL="458788" indent="-230188" algn="ctr">
              <a:buFontTx/>
              <a:buNone/>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3825353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BU Left Bulleted Text">
    <p:spTree>
      <p:nvGrpSpPr>
        <p:cNvPr id="1" name=""/>
        <p:cNvGrpSpPr/>
        <p:nvPr/>
      </p:nvGrpSpPr>
      <p:grpSpPr>
        <a:xfrm>
          <a:off x="0" y="0"/>
          <a:ext cx="0" cy="0"/>
          <a:chOff x="0" y="0"/>
          <a:chExt cx="0" cy="0"/>
        </a:xfrm>
      </p:grpSpPr>
      <p:sp>
        <p:nvSpPr>
          <p:cNvPr id="5" name="Text Placeholder 12"/>
          <p:cNvSpPr>
            <a:spLocks noGrp="1"/>
          </p:cNvSpPr>
          <p:nvPr>
            <p:ph type="body" sz="quarter" idx="14"/>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
        <p:nvSpPr>
          <p:cNvPr id="8" name="Text Placeholder 7"/>
          <p:cNvSpPr>
            <a:spLocks noGrp="1"/>
          </p:cNvSpPr>
          <p:nvPr>
            <p:ph type="body" sz="quarter" idx="15"/>
          </p:nvPr>
        </p:nvSpPr>
        <p:spPr>
          <a:xfrm>
            <a:off x="457200" y="1367657"/>
            <a:ext cx="8229600" cy="4804543"/>
          </a:xfrm>
        </p:spPr>
        <p:txBody>
          <a:bodyPr tIns="0" rIns="0" bIns="0"/>
          <a:lstStyle>
            <a:lvl1pPr>
              <a:buFontTx/>
              <a:buNone/>
              <a:defRPr>
                <a:solidFill>
                  <a:srgbClr val="B60225"/>
                </a:solidFill>
              </a:defRPr>
            </a:lvl1pPr>
            <a:lvl2pPr marL="228600" indent="-228600">
              <a:buClr>
                <a:srgbClr val="C03137"/>
              </a:buClr>
              <a:buFont typeface="Arial"/>
              <a:buChar char="•"/>
              <a:defRPr sz="2400"/>
            </a:lvl2pPr>
            <a:lvl3pPr marL="458788" indent="-230188">
              <a:defRPr/>
            </a:lvl3pPr>
            <a:lvl4pPr marL="458788" indent="-230188">
              <a:defRPr/>
            </a:lvl4pPr>
            <a:lvl5pPr marL="458788" indent="-23018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13"/>
          <p:cNvSpPr>
            <a:spLocks noGrp="1"/>
          </p:cNvSpPr>
          <p:nvPr>
            <p:ph type="body" sz="quarter" idx="12"/>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a:t>Click to edit Master text styles</a:t>
            </a:r>
          </a:p>
        </p:txBody>
      </p:sp>
    </p:spTree>
    <p:extLst>
      <p:ext uri="{BB962C8B-B14F-4D97-AF65-F5344CB8AC3E}">
        <p14:creationId xmlns:p14="http://schemas.microsoft.com/office/powerpoint/2010/main" val="42046160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BU Bulleted Text 3 Photo">
    <p:spTree>
      <p:nvGrpSpPr>
        <p:cNvPr id="1" name=""/>
        <p:cNvGrpSpPr/>
        <p:nvPr/>
      </p:nvGrpSpPr>
      <p:grpSpPr>
        <a:xfrm>
          <a:off x="0" y="0"/>
          <a:ext cx="0" cy="0"/>
          <a:chOff x="0" y="0"/>
          <a:chExt cx="0" cy="0"/>
        </a:xfrm>
      </p:grpSpPr>
      <p:sp>
        <p:nvSpPr>
          <p:cNvPr id="4" name="Content Placeholder 2"/>
          <p:cNvSpPr>
            <a:spLocks noGrp="1"/>
          </p:cNvSpPr>
          <p:nvPr>
            <p:ph idx="12"/>
          </p:nvPr>
        </p:nvSpPr>
        <p:spPr>
          <a:xfrm>
            <a:off x="457199" y="1384047"/>
            <a:ext cx="5275716" cy="4788153"/>
          </a:xfrm>
        </p:spPr>
        <p:txBody>
          <a:bodyPr tIns="0"/>
          <a:lstStyle>
            <a:lvl1pPr marL="0" indent="0">
              <a:buNone/>
              <a:defRPr sz="2600">
                <a:solidFill>
                  <a:srgbClr val="B60225"/>
                </a:solidFill>
              </a:defRPr>
            </a:lvl1pPr>
            <a:lvl2pPr marL="228600" indent="-228600" algn="l">
              <a:buClr>
                <a:srgbClr val="B60225"/>
              </a:buClr>
              <a:buFont typeface="Arial"/>
              <a:buChar char="•"/>
              <a:defRPr sz="2200"/>
            </a:lvl2pPr>
          </a:lstStyle>
          <a:p>
            <a:pPr lvl="0"/>
            <a:r>
              <a:rPr lang="en-US" dirty="0"/>
              <a:t>Click to edit Master text styles</a:t>
            </a:r>
          </a:p>
          <a:p>
            <a:pPr lvl="1"/>
            <a:r>
              <a:rPr lang="en-US" dirty="0"/>
              <a:t>Second level</a:t>
            </a:r>
          </a:p>
        </p:txBody>
      </p:sp>
      <p:sp>
        <p:nvSpPr>
          <p:cNvPr id="8" name="Text Placeholder 12"/>
          <p:cNvSpPr>
            <a:spLocks noGrp="1"/>
          </p:cNvSpPr>
          <p:nvPr>
            <p:ph type="body" sz="quarter" idx="15"/>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a:t>Click to edit Master text styles</a:t>
            </a:r>
          </a:p>
        </p:txBody>
      </p:sp>
      <p:sp>
        <p:nvSpPr>
          <p:cNvPr id="11" name="Picture Placeholder 2"/>
          <p:cNvSpPr>
            <a:spLocks noGrp="1"/>
          </p:cNvSpPr>
          <p:nvPr>
            <p:ph type="pic" idx="17"/>
          </p:nvPr>
        </p:nvSpPr>
        <p:spPr>
          <a:xfrm>
            <a:off x="6087218" y="1094980"/>
            <a:ext cx="3056782" cy="1661390"/>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9" name="Text Placeholder 13"/>
          <p:cNvSpPr>
            <a:spLocks noGrp="1"/>
          </p:cNvSpPr>
          <p:nvPr>
            <p:ph type="body" sz="quarter" idx="20"/>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a:t>Click to edit Master text styles</a:t>
            </a:r>
          </a:p>
        </p:txBody>
      </p:sp>
      <p:sp>
        <p:nvSpPr>
          <p:cNvPr id="15" name="Picture Placeholder 2"/>
          <p:cNvSpPr>
            <a:spLocks noGrp="1"/>
          </p:cNvSpPr>
          <p:nvPr>
            <p:ph type="pic" idx="21"/>
          </p:nvPr>
        </p:nvSpPr>
        <p:spPr>
          <a:xfrm>
            <a:off x="6087218" y="4619039"/>
            <a:ext cx="3056782" cy="1655702"/>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6" name="Picture Placeholder 2"/>
          <p:cNvSpPr>
            <a:spLocks noGrp="1"/>
          </p:cNvSpPr>
          <p:nvPr>
            <p:ph type="pic" idx="22"/>
          </p:nvPr>
        </p:nvSpPr>
        <p:spPr>
          <a:xfrm>
            <a:off x="6087218" y="2850446"/>
            <a:ext cx="3056782" cy="1655702"/>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Tree>
    <p:extLst>
      <p:ext uri="{BB962C8B-B14F-4D97-AF65-F5344CB8AC3E}">
        <p14:creationId xmlns:p14="http://schemas.microsoft.com/office/powerpoint/2010/main" val="9702494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BU Bulleted Text 1 Photo">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036146" y="1094981"/>
            <a:ext cx="4107853" cy="5173084"/>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8" name="Text Placeholder 12"/>
          <p:cNvSpPr>
            <a:spLocks noGrp="1"/>
          </p:cNvSpPr>
          <p:nvPr>
            <p:ph type="body" sz="quarter" idx="15"/>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a:t>Click to edit Master text styles</a:t>
            </a:r>
          </a:p>
        </p:txBody>
      </p:sp>
      <p:sp>
        <p:nvSpPr>
          <p:cNvPr id="7" name="Text Placeholder 13"/>
          <p:cNvSpPr>
            <a:spLocks noGrp="1"/>
          </p:cNvSpPr>
          <p:nvPr>
            <p:ph type="body" sz="quarter" idx="20"/>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a:t>Click to edit Master text styles</a:t>
            </a:r>
          </a:p>
        </p:txBody>
      </p:sp>
      <p:sp>
        <p:nvSpPr>
          <p:cNvPr id="10" name="Content Placeholder 2"/>
          <p:cNvSpPr>
            <a:spLocks noGrp="1"/>
          </p:cNvSpPr>
          <p:nvPr>
            <p:ph idx="12"/>
          </p:nvPr>
        </p:nvSpPr>
        <p:spPr>
          <a:xfrm>
            <a:off x="457199" y="1392239"/>
            <a:ext cx="4229101" cy="4805361"/>
          </a:xfrm>
        </p:spPr>
        <p:txBody>
          <a:bodyPr tIns="0"/>
          <a:lstStyle>
            <a:lvl1pPr marL="0" indent="0">
              <a:buNone/>
              <a:defRPr sz="2600">
                <a:solidFill>
                  <a:srgbClr val="B60225"/>
                </a:solidFill>
              </a:defRPr>
            </a:lvl1pPr>
            <a:lvl2pPr marL="228600" indent="-228600" algn="l">
              <a:buClr>
                <a:srgbClr val="B60225"/>
              </a:buClr>
              <a:buFont typeface="Arial"/>
              <a:buChar char="•"/>
              <a:defRPr sz="22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632687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BM Bulleted Text 3 Photo">
    <p:spTree>
      <p:nvGrpSpPr>
        <p:cNvPr id="1" name=""/>
        <p:cNvGrpSpPr/>
        <p:nvPr/>
      </p:nvGrpSpPr>
      <p:grpSpPr>
        <a:xfrm>
          <a:off x="0" y="0"/>
          <a:ext cx="0" cy="0"/>
          <a:chOff x="0" y="0"/>
          <a:chExt cx="0" cy="0"/>
        </a:xfrm>
      </p:grpSpPr>
      <p:sp>
        <p:nvSpPr>
          <p:cNvPr id="4" name="Content Placeholder 2"/>
          <p:cNvSpPr>
            <a:spLocks noGrp="1"/>
          </p:cNvSpPr>
          <p:nvPr>
            <p:ph idx="12"/>
          </p:nvPr>
        </p:nvSpPr>
        <p:spPr>
          <a:xfrm>
            <a:off x="457199" y="1392239"/>
            <a:ext cx="5275716" cy="4841719"/>
          </a:xfrm>
        </p:spPr>
        <p:txBody>
          <a:bodyPr tIns="0"/>
          <a:lstStyle>
            <a:lvl1pPr marL="0" indent="0">
              <a:buNone/>
              <a:defRPr sz="2600">
                <a:solidFill>
                  <a:srgbClr val="B60225"/>
                </a:solidFill>
              </a:defRPr>
            </a:lvl1pPr>
            <a:lvl2pPr marL="228600" indent="-228600" algn="l">
              <a:buClr>
                <a:srgbClr val="B60225"/>
              </a:buClr>
              <a:buFont typeface="Arial"/>
              <a:buChar char="•"/>
              <a:defRPr sz="2200"/>
            </a:lvl2pPr>
          </a:lstStyle>
          <a:p>
            <a:pPr lvl="0"/>
            <a:r>
              <a:rPr lang="en-US"/>
              <a:t>Click to edit Master text styles</a:t>
            </a:r>
          </a:p>
          <a:p>
            <a:pPr lvl="1"/>
            <a:r>
              <a:rPr lang="en-US"/>
              <a:t>Second level</a:t>
            </a:r>
          </a:p>
        </p:txBody>
      </p:sp>
      <p:sp>
        <p:nvSpPr>
          <p:cNvPr id="8" name="Text Placeholder 12"/>
          <p:cNvSpPr>
            <a:spLocks noGrp="1"/>
          </p:cNvSpPr>
          <p:nvPr>
            <p:ph type="body" sz="quarter" idx="15"/>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a:t>Click to edit Master text styles</a:t>
            </a:r>
          </a:p>
        </p:txBody>
      </p:sp>
      <p:sp>
        <p:nvSpPr>
          <p:cNvPr id="11" name="Picture Placeholder 2"/>
          <p:cNvSpPr>
            <a:spLocks noGrp="1"/>
          </p:cNvSpPr>
          <p:nvPr>
            <p:ph type="pic" idx="17"/>
          </p:nvPr>
        </p:nvSpPr>
        <p:spPr>
          <a:xfrm>
            <a:off x="6087218" y="1094980"/>
            <a:ext cx="3056782" cy="1661390"/>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9" name="Text Placeholder 13"/>
          <p:cNvSpPr>
            <a:spLocks noGrp="1"/>
          </p:cNvSpPr>
          <p:nvPr>
            <p:ph type="body" sz="quarter" idx="20" hasCustomPrompt="1"/>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dirty="0"/>
              <a:t>Department Name Here</a:t>
            </a:r>
          </a:p>
        </p:txBody>
      </p:sp>
      <p:sp>
        <p:nvSpPr>
          <p:cNvPr id="15" name="Picture Placeholder 2"/>
          <p:cNvSpPr>
            <a:spLocks noGrp="1"/>
          </p:cNvSpPr>
          <p:nvPr>
            <p:ph type="pic" idx="21"/>
          </p:nvPr>
        </p:nvSpPr>
        <p:spPr>
          <a:xfrm>
            <a:off x="6087218" y="4619039"/>
            <a:ext cx="3056782" cy="1655702"/>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6" name="Picture Placeholder 2"/>
          <p:cNvSpPr>
            <a:spLocks noGrp="1"/>
          </p:cNvSpPr>
          <p:nvPr>
            <p:ph type="pic" idx="22"/>
          </p:nvPr>
        </p:nvSpPr>
        <p:spPr>
          <a:xfrm>
            <a:off x="6087218" y="2850446"/>
            <a:ext cx="3056782" cy="1655702"/>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defTabSz="457200" eaLnBrk="1" hangingPunct="1">
              <a:defRPr>
                <a:solidFill>
                  <a:prstClr val="black"/>
                </a:solidFill>
                <a:latin typeface="Arial" charset="0"/>
                <a:ea typeface="ＭＳ Ｐゴシック" charset="0"/>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defTabSz="457200" eaLnBrk="1" hangingPunct="1">
              <a:defRPr>
                <a:solidFill>
                  <a:prstClr val="black"/>
                </a:solidFill>
                <a:latin typeface="Arial" charset="0"/>
                <a:ea typeface="ＭＳ Ｐゴシック" charset="0"/>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defTabSz="457200" eaLnBrk="1" hangingPunct="1">
              <a:defRPr>
                <a:solidFill>
                  <a:prstClr val="black"/>
                </a:solidFill>
                <a:latin typeface="Arial" charset="0"/>
                <a:ea typeface="ＭＳ Ｐゴシック" charset="0"/>
              </a:defRPr>
            </a:lvl1pPr>
          </a:lstStyle>
          <a:p>
            <a:pPr>
              <a:defRPr/>
            </a:pPr>
            <a:fld id="{353B2C3A-40D3-45C3-9353-D90E05729741}" type="slidenum">
              <a:rPr lang="en-US"/>
              <a:pPr>
                <a:defRPr/>
              </a:pPr>
              <a:t>‹#›</a:t>
            </a:fld>
            <a:endParaRPr lang="en-US"/>
          </a:p>
        </p:txBody>
      </p:sp>
    </p:spTree>
    <p:extLst>
      <p:ext uri="{BB962C8B-B14F-4D97-AF65-F5344CB8AC3E}">
        <p14:creationId xmlns:p14="http://schemas.microsoft.com/office/powerpoint/2010/main" val="879626105"/>
      </p:ext>
    </p:extLst>
  </p:cSld>
  <p:clrMapOvr>
    <a:masterClrMapping/>
  </p:clrMapOvr>
  <p:transition advTm="5000">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BM Bulleted Text 1 Photo">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036146" y="1094981"/>
            <a:ext cx="4107853" cy="5173084"/>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8" name="Text Placeholder 12"/>
          <p:cNvSpPr>
            <a:spLocks noGrp="1"/>
          </p:cNvSpPr>
          <p:nvPr>
            <p:ph type="body" sz="quarter" idx="15"/>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a:t>Click to edit Master text styles</a:t>
            </a:r>
          </a:p>
        </p:txBody>
      </p:sp>
      <p:sp>
        <p:nvSpPr>
          <p:cNvPr id="7" name="Text Placeholder 13"/>
          <p:cNvSpPr>
            <a:spLocks noGrp="1"/>
          </p:cNvSpPr>
          <p:nvPr>
            <p:ph type="body" sz="quarter" idx="20" hasCustomPrompt="1"/>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dirty="0"/>
              <a:t>Department Name Here</a:t>
            </a:r>
          </a:p>
        </p:txBody>
      </p:sp>
      <p:sp>
        <p:nvSpPr>
          <p:cNvPr id="10" name="Content Placeholder 2"/>
          <p:cNvSpPr>
            <a:spLocks noGrp="1"/>
          </p:cNvSpPr>
          <p:nvPr>
            <p:ph idx="12"/>
          </p:nvPr>
        </p:nvSpPr>
        <p:spPr>
          <a:xfrm>
            <a:off x="457199" y="1379891"/>
            <a:ext cx="3723419" cy="4841719"/>
          </a:xfrm>
        </p:spPr>
        <p:txBody>
          <a:bodyPr tIns="0"/>
          <a:lstStyle>
            <a:lvl1pPr marL="0" indent="0">
              <a:buNone/>
              <a:defRPr sz="2600">
                <a:solidFill>
                  <a:srgbClr val="B60225"/>
                </a:solidFill>
              </a:defRPr>
            </a:lvl1pPr>
            <a:lvl2pPr marL="228600" indent="-228600" algn="l">
              <a:buClr>
                <a:srgbClr val="B60225"/>
              </a:buClr>
              <a:buFont typeface="Arial"/>
              <a:buChar char="•"/>
              <a:defRPr sz="2200"/>
            </a:lvl2pPr>
          </a:lstStyle>
          <a:p>
            <a:pPr lvl="0"/>
            <a:r>
              <a:rPr lang="en-US"/>
              <a:t>Click to edit Master text styles</a:t>
            </a:r>
          </a:p>
          <a:p>
            <a:pPr lvl="1"/>
            <a:r>
              <a:rPr lang="en-US"/>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defRPr/>
            </a:pP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26D4B4CC-EB1C-4668-B5FE-53E3322962CC}"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67B19F2F-DDE3-46A9-9E4D-5CD953BFD0F9}"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BU Logo">
    <p:spTree>
      <p:nvGrpSpPr>
        <p:cNvPr id="1" name=""/>
        <p:cNvGrpSpPr/>
        <p:nvPr/>
      </p:nvGrpSpPr>
      <p:grpSpPr>
        <a:xfrm>
          <a:off x="0" y="0"/>
          <a:ext cx="0" cy="0"/>
          <a:chOff x="0" y="0"/>
          <a:chExt cx="0" cy="0"/>
        </a:xfrm>
      </p:grpSpPr>
      <p:pic>
        <p:nvPicPr>
          <p:cNvPr id="2" name="Picture 1" descr="SBU stack_2clr_cmyk.eps"/>
          <p:cNvPicPr>
            <a:picLocks noChangeAspect="1"/>
          </p:cNvPicPr>
          <p:nvPr userDrawn="1"/>
        </p:nvPicPr>
        <p:blipFill>
          <a:blip r:embed="rId2" cstate="print"/>
          <a:srcRect/>
          <a:stretch>
            <a:fillRect/>
          </a:stretch>
        </p:blipFill>
        <p:spPr bwMode="auto">
          <a:xfrm>
            <a:off x="1946275" y="2543175"/>
            <a:ext cx="5253038" cy="1862138"/>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Layout" Target="../slideLayouts/slideLayout20.xml"/><Relationship Id="rId7" Type="http://schemas.openxmlformats.org/officeDocument/2006/relationships/theme" Target="../theme/theme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 Id="rId9" Type="http://schemas.openxmlformats.org/officeDocument/2006/relationships/image" Target="../media/image8.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image" Target="../media/image2.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image" Target="../media/image9.jpeg"/><Relationship Id="rId5" Type="http://schemas.openxmlformats.org/officeDocument/2006/relationships/slideLayout" Target="../slideLayouts/slideLayout28.xml"/><Relationship Id="rId10" Type="http://schemas.openxmlformats.org/officeDocument/2006/relationships/theme" Target="../theme/theme5.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10.emf"/><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6.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46.xml"/><Relationship Id="rId7" Type="http://schemas.openxmlformats.org/officeDocument/2006/relationships/slideLayout" Target="../slideLayouts/slideLayout50.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5" Type="http://schemas.openxmlformats.org/officeDocument/2006/relationships/slideLayout" Target="../slideLayouts/slideLayout48.xml"/><Relationship Id="rId10" Type="http://schemas.openxmlformats.org/officeDocument/2006/relationships/image" Target="../media/image12.emf"/><Relationship Id="rId4" Type="http://schemas.openxmlformats.org/officeDocument/2006/relationships/slideLayout" Target="../slideLayouts/slideLayout47.xml"/><Relationship Id="rId9" Type="http://schemas.openxmlformats.org/officeDocument/2006/relationships/image" Target="../media/image1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PPTbackground_Red.jpg"/>
          <p:cNvPicPr>
            <a:picLocks noChangeAspect="1"/>
          </p:cNvPicPr>
          <p:nvPr/>
        </p:nvPicPr>
        <p:blipFill>
          <a:blip r:embed="rId10" cstate="print"/>
          <a:srcRect b="97814"/>
          <a:stretch>
            <a:fillRect/>
          </a:stretch>
        </p:blipFill>
        <p:spPr bwMode="auto">
          <a:xfrm flipH="1">
            <a:off x="0" y="0"/>
            <a:ext cx="9144000" cy="149225"/>
          </a:xfrm>
          <a:prstGeom prst="rect">
            <a:avLst/>
          </a:prstGeom>
          <a:noFill/>
          <a:ln w="9525">
            <a:noFill/>
            <a:miter lim="800000"/>
            <a:headEnd/>
            <a:tailEnd/>
          </a:ln>
          <a:effectLst>
            <a:outerShdw blurRad="136525" dist="38100" dir="2700000" algn="tl" rotWithShape="0">
              <a:srgbClr val="000000">
                <a:alpha val="43000"/>
              </a:srgbClr>
            </a:outerShdw>
          </a:effectLst>
        </p:spPr>
      </p:pic>
      <p:sp>
        <p:nvSpPr>
          <p:cNvPr id="8196" name="Text Placeholder 2"/>
          <p:cNvSpPr>
            <a:spLocks noGrp="1"/>
          </p:cNvSpPr>
          <p:nvPr>
            <p:ph type="body" idx="1"/>
          </p:nvPr>
        </p:nvSpPr>
        <p:spPr bwMode="auto">
          <a:xfrm>
            <a:off x="458788" y="1330325"/>
            <a:ext cx="8229600" cy="4525963"/>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p:nvPr/>
        </p:nvSpPr>
        <p:spPr>
          <a:xfrm>
            <a:off x="0" y="6278563"/>
            <a:ext cx="9144000" cy="579437"/>
          </a:xfrm>
          <a:prstGeom prst="rect">
            <a:avLst/>
          </a:prstGeom>
          <a:solidFill>
            <a:srgbClr val="B6022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6" name="Straight Connector 5"/>
          <p:cNvCxnSpPr/>
          <p:nvPr/>
        </p:nvCxnSpPr>
        <p:spPr>
          <a:xfrm>
            <a:off x="0" y="1082675"/>
            <a:ext cx="9144000" cy="1588"/>
          </a:xfrm>
          <a:prstGeom prst="line">
            <a:avLst/>
          </a:prstGeom>
          <a:ln w="12700">
            <a:solidFill>
              <a:srgbClr val="B60225"/>
            </a:solidFill>
          </a:ln>
          <a:effectLst/>
        </p:spPr>
        <p:style>
          <a:lnRef idx="2">
            <a:schemeClr val="accent1"/>
          </a:lnRef>
          <a:fillRef idx="0">
            <a:schemeClr val="accent1"/>
          </a:fillRef>
          <a:effectRef idx="1">
            <a:schemeClr val="accent1"/>
          </a:effectRef>
          <a:fontRef idx="minor">
            <a:schemeClr val="tx1"/>
          </a:fontRef>
        </p:style>
      </p:cxnSp>
      <p:pic>
        <p:nvPicPr>
          <p:cNvPr id="8" name="Picture 7" descr="SBM horz_2clr_pms1.eps"/>
          <p:cNvPicPr>
            <a:picLocks noChangeAspect="1"/>
          </p:cNvPicPr>
          <p:nvPr/>
        </p:nvPicPr>
        <p:blipFill>
          <a:blip r:embed="rId11" cstate="print"/>
          <a:srcRect/>
          <a:stretch>
            <a:fillRect/>
          </a:stretch>
        </p:blipFill>
        <p:spPr bwMode="auto">
          <a:xfrm>
            <a:off x="458788" y="298450"/>
            <a:ext cx="3454400" cy="6223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Lst>
  <p:txStyles>
    <p:titleStyle>
      <a:lvl1pPr algn="r" defTabSz="457200" rtl="0" eaLnBrk="1" fontAlgn="base" hangingPunct="1">
        <a:spcBef>
          <a:spcPct val="0"/>
        </a:spcBef>
        <a:spcAft>
          <a:spcPct val="0"/>
        </a:spcAft>
        <a:defRPr sz="5400" kern="1200" baseline="6000">
          <a:solidFill>
            <a:schemeClr val="bg1"/>
          </a:solidFill>
          <a:latin typeface="Helvetica"/>
          <a:ea typeface="ＭＳ Ｐゴシック" pitchFamily="-112" charset="-128"/>
          <a:cs typeface="Helvetica"/>
        </a:defRPr>
      </a:lvl1pPr>
      <a:lvl2pPr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2pPr>
      <a:lvl3pPr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3pPr>
      <a:lvl4pPr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4pPr>
      <a:lvl5pPr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5pPr>
      <a:lvl6pPr marL="457200"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6pPr>
      <a:lvl7pPr marL="914400"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7pPr>
      <a:lvl8pPr marL="1371600"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8pPr>
      <a:lvl9pPr marL="1828800"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Helvetica"/>
          <a:ea typeface="ＭＳ Ｐゴシック" pitchFamily="-112" charset="-128"/>
          <a:cs typeface="Helvetica"/>
        </a:defRPr>
      </a:lvl1pPr>
      <a:lvl2pPr marL="742950" indent="-285750" algn="l" defTabSz="457200" rtl="0" eaLnBrk="1" fontAlgn="base" hangingPunct="1">
        <a:spcBef>
          <a:spcPct val="20000"/>
        </a:spcBef>
        <a:spcAft>
          <a:spcPct val="0"/>
        </a:spcAft>
        <a:buFont typeface="Lucida Grande" charset="0"/>
        <a:buChar char="–"/>
        <a:defRPr sz="2800" kern="1200">
          <a:solidFill>
            <a:schemeClr val="tx1"/>
          </a:solidFill>
          <a:latin typeface="Helvetica"/>
          <a:ea typeface="ＭＳ Ｐゴシック" pitchFamily="-112" charset="-128"/>
          <a:cs typeface="Helvetica"/>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Helvetica"/>
          <a:ea typeface="ＭＳ Ｐゴシック" pitchFamily="-112" charset="-128"/>
          <a:cs typeface="Helvetica"/>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Helvetica"/>
          <a:ea typeface="ＭＳ Ｐゴシック" pitchFamily="-112" charset="-128"/>
          <a:cs typeface="Helvetica"/>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Helvetica"/>
          <a:ea typeface="ＭＳ Ｐゴシック" pitchFamily="-112"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xStyles>
    <p:titleStyle>
      <a:lvl1pPr algn="ctr" defTabSz="457200" rtl="0" eaLnBrk="1" fontAlgn="base" hangingPunct="1">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1" fontAlgn="base" hangingPunct="1">
        <a:spcBef>
          <a:spcPct val="0"/>
        </a:spcBef>
        <a:spcAft>
          <a:spcPct val="0"/>
        </a:spcAft>
        <a:defRPr sz="4400">
          <a:solidFill>
            <a:schemeClr val="tx1"/>
          </a:solidFill>
          <a:latin typeface="Calibri" pitchFamily="-110" charset="0"/>
          <a:ea typeface="ヒラギノ角ゴ Pro W3" charset="-128"/>
          <a:cs typeface="ヒラギノ角ゴ Pro W3" charset="-128"/>
        </a:defRPr>
      </a:lvl2pPr>
      <a:lvl3pPr algn="ctr" defTabSz="457200" rtl="0" eaLnBrk="1" fontAlgn="base" hangingPunct="1">
        <a:spcBef>
          <a:spcPct val="0"/>
        </a:spcBef>
        <a:spcAft>
          <a:spcPct val="0"/>
        </a:spcAft>
        <a:defRPr sz="4400">
          <a:solidFill>
            <a:schemeClr val="tx1"/>
          </a:solidFill>
          <a:latin typeface="Calibri" pitchFamily="-110" charset="0"/>
          <a:ea typeface="ヒラギノ角ゴ Pro W3" charset="-128"/>
          <a:cs typeface="ヒラギノ角ゴ Pro W3" charset="-128"/>
        </a:defRPr>
      </a:lvl3pPr>
      <a:lvl4pPr algn="ctr" defTabSz="457200" rtl="0" eaLnBrk="1" fontAlgn="base" hangingPunct="1">
        <a:spcBef>
          <a:spcPct val="0"/>
        </a:spcBef>
        <a:spcAft>
          <a:spcPct val="0"/>
        </a:spcAft>
        <a:defRPr sz="4400">
          <a:solidFill>
            <a:schemeClr val="tx1"/>
          </a:solidFill>
          <a:latin typeface="Calibri" pitchFamily="-110" charset="0"/>
          <a:ea typeface="ヒラギノ角ゴ Pro W3" charset="-128"/>
          <a:cs typeface="ヒラギノ角ゴ Pro W3" charset="-128"/>
        </a:defRPr>
      </a:lvl4pPr>
      <a:lvl5pPr algn="ctr" defTabSz="457200" rtl="0" eaLnBrk="1" fontAlgn="base" hangingPunct="1">
        <a:spcBef>
          <a:spcPct val="0"/>
        </a:spcBef>
        <a:spcAft>
          <a:spcPct val="0"/>
        </a:spcAft>
        <a:defRPr sz="4400">
          <a:solidFill>
            <a:schemeClr val="tx1"/>
          </a:solidFill>
          <a:latin typeface="Calibri" pitchFamily="-110" charset="0"/>
          <a:ea typeface="ヒラギノ角ゴ Pro W3" charset="-128"/>
          <a:cs typeface="ヒラギノ角ゴ Pro W3" charset="-128"/>
        </a:defRPr>
      </a:lvl5pPr>
      <a:lvl6pPr marL="457200" algn="ctr" defTabSz="457200" rtl="0" eaLnBrk="1" fontAlgn="base" hangingPunct="1">
        <a:spcBef>
          <a:spcPct val="0"/>
        </a:spcBef>
        <a:spcAft>
          <a:spcPct val="0"/>
        </a:spcAft>
        <a:defRPr sz="4400">
          <a:solidFill>
            <a:schemeClr val="tx1"/>
          </a:solidFill>
          <a:latin typeface="Calibri" pitchFamily="-110"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pitchFamily="-110"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pitchFamily="-110"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pitchFamily="-110" charset="0"/>
          <a:ea typeface="ヒラギノ角ゴ Pro W3" charset="-128"/>
          <a:cs typeface="ヒラギノ角ゴ Pro W3"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ヒラギノ角ゴ Pro W3"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PPTbackground_Red.jpg"/>
          <p:cNvPicPr>
            <a:picLocks noChangeAspect="1"/>
          </p:cNvPicPr>
          <p:nvPr/>
        </p:nvPicPr>
        <p:blipFill>
          <a:blip r:embed="rId8" cstate="print"/>
          <a:srcRect b="97814"/>
          <a:stretch>
            <a:fillRect/>
          </a:stretch>
        </p:blipFill>
        <p:spPr bwMode="auto">
          <a:xfrm flipH="1">
            <a:off x="0" y="0"/>
            <a:ext cx="9144000" cy="149225"/>
          </a:xfrm>
          <a:prstGeom prst="rect">
            <a:avLst/>
          </a:prstGeom>
          <a:noFill/>
          <a:ln w="9525">
            <a:noFill/>
            <a:miter lim="800000"/>
            <a:headEnd/>
            <a:tailEnd/>
          </a:ln>
          <a:effectLst>
            <a:outerShdw blurRad="136525" dist="38100" dir="2700000" algn="tl" rotWithShape="0">
              <a:srgbClr val="000000">
                <a:alpha val="43000"/>
              </a:srgbClr>
            </a:outerShdw>
          </a:effectLst>
        </p:spPr>
      </p:pic>
      <p:sp>
        <p:nvSpPr>
          <p:cNvPr id="1027" name="Text Placeholder 2"/>
          <p:cNvSpPr>
            <a:spLocks noGrp="1"/>
          </p:cNvSpPr>
          <p:nvPr>
            <p:ph type="body" idx="1"/>
          </p:nvPr>
        </p:nvSpPr>
        <p:spPr bwMode="auto">
          <a:xfrm>
            <a:off x="458788" y="1330325"/>
            <a:ext cx="8229600" cy="4525963"/>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28" name="Picture 4" descr="SBU horz_2clr_cmyk.eps"/>
          <p:cNvPicPr>
            <a:picLocks noChangeAspect="1"/>
          </p:cNvPicPr>
          <p:nvPr/>
        </p:nvPicPr>
        <p:blipFill>
          <a:blip r:embed="rId9" cstate="print"/>
          <a:srcRect/>
          <a:stretch>
            <a:fillRect/>
          </a:stretch>
        </p:blipFill>
        <p:spPr bwMode="auto">
          <a:xfrm>
            <a:off x="460375" y="295275"/>
            <a:ext cx="3619500" cy="622300"/>
          </a:xfrm>
          <a:prstGeom prst="rect">
            <a:avLst/>
          </a:prstGeom>
          <a:noFill/>
          <a:ln w="9525">
            <a:noFill/>
            <a:miter lim="800000"/>
            <a:headEnd/>
            <a:tailEnd/>
          </a:ln>
        </p:spPr>
      </p:pic>
      <p:sp>
        <p:nvSpPr>
          <p:cNvPr id="5" name="Rectangle 4"/>
          <p:cNvSpPr/>
          <p:nvPr/>
        </p:nvSpPr>
        <p:spPr>
          <a:xfrm>
            <a:off x="0" y="6278563"/>
            <a:ext cx="9144000" cy="579437"/>
          </a:xfrm>
          <a:prstGeom prst="rect">
            <a:avLst/>
          </a:prstGeom>
          <a:solidFill>
            <a:srgbClr val="B6022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6" name="Straight Connector 5"/>
          <p:cNvCxnSpPr/>
          <p:nvPr/>
        </p:nvCxnSpPr>
        <p:spPr>
          <a:xfrm>
            <a:off x="0" y="1082675"/>
            <a:ext cx="9144000" cy="1588"/>
          </a:xfrm>
          <a:prstGeom prst="line">
            <a:avLst/>
          </a:prstGeom>
          <a:ln w="12700">
            <a:solidFill>
              <a:srgbClr val="B60225"/>
            </a:solidFill>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Lst>
  <p:txStyles>
    <p:titleStyle>
      <a:lvl1pPr algn="r" defTabSz="457200" rtl="0" eaLnBrk="1" fontAlgn="base" hangingPunct="1">
        <a:spcBef>
          <a:spcPct val="0"/>
        </a:spcBef>
        <a:spcAft>
          <a:spcPct val="0"/>
        </a:spcAft>
        <a:defRPr sz="5400" kern="1200" baseline="6000">
          <a:solidFill>
            <a:schemeClr val="bg1"/>
          </a:solidFill>
          <a:latin typeface="Helvetica"/>
          <a:ea typeface="ＭＳ Ｐゴシック" pitchFamily="-112" charset="-128"/>
          <a:cs typeface="Helvetica"/>
        </a:defRPr>
      </a:lvl1pPr>
      <a:lvl2pPr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2pPr>
      <a:lvl3pPr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3pPr>
      <a:lvl4pPr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4pPr>
      <a:lvl5pPr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5pPr>
      <a:lvl6pPr marL="457200"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6pPr>
      <a:lvl7pPr marL="914400"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7pPr>
      <a:lvl8pPr marL="1371600"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8pPr>
      <a:lvl9pPr marL="1828800"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Helvetica"/>
          <a:ea typeface="ＭＳ Ｐゴシック" pitchFamily="-112" charset="-128"/>
          <a:cs typeface="Helvetica"/>
        </a:defRPr>
      </a:lvl1pPr>
      <a:lvl2pPr marL="742950" indent="-285750" algn="l" defTabSz="457200" rtl="0" eaLnBrk="1" fontAlgn="base" hangingPunct="1">
        <a:spcBef>
          <a:spcPct val="20000"/>
        </a:spcBef>
        <a:spcAft>
          <a:spcPct val="0"/>
        </a:spcAft>
        <a:buFont typeface="Lucida Grande" charset="0"/>
        <a:buChar char="–"/>
        <a:defRPr sz="2800" kern="1200">
          <a:solidFill>
            <a:schemeClr val="tx1"/>
          </a:solidFill>
          <a:latin typeface="Helvetica"/>
          <a:ea typeface="ＭＳ Ｐゴシック" pitchFamily="-112" charset="-128"/>
          <a:cs typeface="Helvetica"/>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Helvetica"/>
          <a:ea typeface="ＭＳ Ｐゴシック" pitchFamily="-112" charset="-128"/>
          <a:cs typeface="Helvetica"/>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Helvetica"/>
          <a:ea typeface="ＭＳ Ｐゴシック" pitchFamily="-112" charset="-128"/>
          <a:cs typeface="Helvetica"/>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Helvetica"/>
          <a:ea typeface="ＭＳ Ｐゴシック" pitchFamily="-112"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362" name="Picture 4" descr="SolidFooterArt_CH.jpg"/>
          <p:cNvPicPr>
            <a:picLocks noChangeAspect="1"/>
          </p:cNvPicPr>
          <p:nvPr/>
        </p:nvPicPr>
        <p:blipFill>
          <a:blip r:embed="rId8" cstate="print"/>
          <a:srcRect/>
          <a:stretch>
            <a:fillRect/>
          </a:stretch>
        </p:blipFill>
        <p:spPr bwMode="auto">
          <a:xfrm>
            <a:off x="165100" y="5692775"/>
            <a:ext cx="8799513" cy="984250"/>
          </a:xfrm>
          <a:prstGeom prst="rect">
            <a:avLst/>
          </a:prstGeom>
          <a:noFill/>
          <a:ln w="9525">
            <a:noFill/>
            <a:miter lim="800000"/>
            <a:headEnd/>
            <a:tailEnd/>
          </a:ln>
        </p:spPr>
      </p:pic>
      <p:pic>
        <p:nvPicPr>
          <p:cNvPr id="4" name="Picture 3" descr="sb_childrens_horiz_3c_Cnotag.eps"/>
          <p:cNvPicPr>
            <a:picLocks noChangeAspect="1"/>
          </p:cNvPicPr>
          <p:nvPr/>
        </p:nvPicPr>
        <p:blipFill>
          <a:blip r:embed="rId9" cstate="print"/>
          <a:stretch>
            <a:fillRect/>
          </a:stretch>
        </p:blipFill>
        <p:spPr>
          <a:xfrm>
            <a:off x="5499100" y="5876925"/>
            <a:ext cx="3223260" cy="624840"/>
          </a:xfrm>
          <a:prstGeom prst="rect">
            <a:avLst/>
          </a:prstGeom>
        </p:spPr>
      </p:pic>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Lst>
  <p:txStyles>
    <p:titleStyle>
      <a:lvl1pPr algn="r" defTabSz="457200" rtl="0" eaLnBrk="1" fontAlgn="base" hangingPunct="1">
        <a:spcBef>
          <a:spcPct val="0"/>
        </a:spcBef>
        <a:spcAft>
          <a:spcPct val="0"/>
        </a:spcAft>
        <a:defRPr sz="5400" kern="1200" baseline="6000">
          <a:solidFill>
            <a:schemeClr val="bg1"/>
          </a:solidFill>
          <a:latin typeface="Helvetica"/>
          <a:ea typeface="ＭＳ Ｐゴシック" pitchFamily="-112" charset="-128"/>
          <a:cs typeface="Helvetica"/>
        </a:defRPr>
      </a:lvl1pPr>
      <a:lvl2pPr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2pPr>
      <a:lvl3pPr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3pPr>
      <a:lvl4pPr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4pPr>
      <a:lvl5pPr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5pPr>
      <a:lvl6pPr marL="457200"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6pPr>
      <a:lvl7pPr marL="914400"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7pPr>
      <a:lvl8pPr marL="1371600"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8pPr>
      <a:lvl9pPr marL="1828800"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9pPr>
    </p:titleStyle>
    <p:bodyStyle>
      <a:lvl1pPr marL="342900" indent="-342900" algn="l" defTabSz="457200" rtl="0" eaLnBrk="1" fontAlgn="base" hangingPunct="1">
        <a:spcBef>
          <a:spcPct val="20000"/>
        </a:spcBef>
        <a:spcAft>
          <a:spcPct val="0"/>
        </a:spcAft>
        <a:defRPr sz="3200" kern="1200">
          <a:solidFill>
            <a:srgbClr val="C03137"/>
          </a:solidFill>
          <a:latin typeface="Helvetica"/>
          <a:ea typeface="ＭＳ Ｐゴシック" pitchFamily="-112" charset="-128"/>
          <a:cs typeface="Helvetica"/>
        </a:defRPr>
      </a:lvl1pPr>
      <a:lvl2pPr marL="107950" indent="-107950" algn="l" defTabSz="576263" rtl="0" eaLnBrk="1" fontAlgn="base" hangingPunct="1">
        <a:spcBef>
          <a:spcPct val="20000"/>
        </a:spcBef>
        <a:spcAft>
          <a:spcPct val="0"/>
        </a:spcAft>
        <a:defRPr sz="2800" kern="1200">
          <a:solidFill>
            <a:schemeClr val="tx1"/>
          </a:solidFill>
          <a:latin typeface="Helvetica"/>
          <a:ea typeface="ＭＳ Ｐゴシック" pitchFamily="-112" charset="-128"/>
          <a:cs typeface="Helvetica"/>
        </a:defRPr>
      </a:lvl2pPr>
      <a:lvl3pPr marL="515938" indent="-228600" algn="l" defTabSz="457200" rtl="0" eaLnBrk="1" fontAlgn="base" hangingPunct="1">
        <a:spcBef>
          <a:spcPct val="20000"/>
        </a:spcBef>
        <a:spcAft>
          <a:spcPct val="0"/>
        </a:spcAft>
        <a:buClr>
          <a:srgbClr val="C03137"/>
        </a:buClr>
        <a:buFont typeface="Arial" charset="0"/>
        <a:buChar char="•"/>
        <a:defRPr sz="2400" kern="1200">
          <a:solidFill>
            <a:schemeClr val="tx1"/>
          </a:solidFill>
          <a:latin typeface="Helvetica"/>
          <a:ea typeface="ＭＳ Ｐゴシック" pitchFamily="-112" charset="-128"/>
          <a:cs typeface="Helvetica"/>
        </a:defRPr>
      </a:lvl3pPr>
      <a:lvl4pPr marL="1373188" indent="-231775" algn="l" defTabSz="457200" rtl="0" eaLnBrk="1" fontAlgn="base" hangingPunct="1">
        <a:spcBef>
          <a:spcPct val="20000"/>
        </a:spcBef>
        <a:spcAft>
          <a:spcPct val="0"/>
        </a:spcAft>
        <a:defRPr sz="2000" kern="1200">
          <a:solidFill>
            <a:schemeClr val="tx1"/>
          </a:solidFill>
          <a:latin typeface="Helvetica"/>
          <a:ea typeface="ＭＳ Ｐゴシック" pitchFamily="-112" charset="-128"/>
          <a:cs typeface="Helvetica"/>
        </a:defRPr>
      </a:lvl4pPr>
      <a:lvl5pPr marL="747713" indent="-231775" algn="l" defTabSz="457200" rtl="0" eaLnBrk="1" fontAlgn="base" hangingPunct="1">
        <a:spcBef>
          <a:spcPct val="20000"/>
        </a:spcBef>
        <a:spcAft>
          <a:spcPct val="0"/>
        </a:spcAft>
        <a:buClr>
          <a:srgbClr val="C03137"/>
        </a:buClr>
        <a:buFont typeface="Arial" charset="0"/>
        <a:buChar char="»"/>
        <a:defRPr sz="2000" kern="1200">
          <a:solidFill>
            <a:schemeClr val="tx1"/>
          </a:solidFill>
          <a:latin typeface="Helvetica"/>
          <a:ea typeface="ＭＳ Ｐゴシック" pitchFamily="-112"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PPTbackground_Red.jpg"/>
          <p:cNvPicPr>
            <a:picLocks noChangeAspect="1"/>
          </p:cNvPicPr>
          <p:nvPr/>
        </p:nvPicPr>
        <p:blipFill>
          <a:blip r:embed="rId11"/>
          <a:srcRect b="97813"/>
          <a:stretch>
            <a:fillRect/>
          </a:stretch>
        </p:blipFill>
        <p:spPr bwMode="auto">
          <a:xfrm>
            <a:off x="0" y="0"/>
            <a:ext cx="9144000" cy="149225"/>
          </a:xfrm>
          <a:prstGeom prst="rect">
            <a:avLst/>
          </a:prstGeom>
          <a:noFill/>
          <a:ln>
            <a:noFill/>
          </a:ln>
          <a:effectLst>
            <a:outerShdw blurRad="136525" dist="38100" dir="2700000" algn="tl" rotWithShape="0">
              <a:srgbClr val="00000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Placeholder 2"/>
          <p:cNvSpPr>
            <a:spLocks noGrp="1"/>
          </p:cNvSpPr>
          <p:nvPr>
            <p:ph type="body" idx="1"/>
          </p:nvPr>
        </p:nvSpPr>
        <p:spPr bwMode="auto">
          <a:xfrm>
            <a:off x="458788" y="133032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Rectangle 4"/>
          <p:cNvSpPr/>
          <p:nvPr/>
        </p:nvSpPr>
        <p:spPr>
          <a:xfrm>
            <a:off x="0" y="6278563"/>
            <a:ext cx="9144000" cy="579437"/>
          </a:xfrm>
          <a:prstGeom prst="rect">
            <a:avLst/>
          </a:prstGeom>
          <a:solidFill>
            <a:srgbClr val="B6022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6" name="Straight Connector 5"/>
          <p:cNvCxnSpPr/>
          <p:nvPr/>
        </p:nvCxnSpPr>
        <p:spPr>
          <a:xfrm>
            <a:off x="0" y="1082675"/>
            <a:ext cx="9144000" cy="1588"/>
          </a:xfrm>
          <a:prstGeom prst="line">
            <a:avLst/>
          </a:prstGeom>
          <a:ln w="12700">
            <a:solidFill>
              <a:srgbClr val="B60225"/>
            </a:solidFill>
          </a:ln>
          <a:effectLst/>
        </p:spPr>
        <p:style>
          <a:lnRef idx="2">
            <a:schemeClr val="accent1"/>
          </a:lnRef>
          <a:fillRef idx="0">
            <a:schemeClr val="accent1"/>
          </a:fillRef>
          <a:effectRef idx="1">
            <a:schemeClr val="accent1"/>
          </a:effectRef>
          <a:fontRef idx="minor">
            <a:schemeClr val="tx1"/>
          </a:fontRef>
        </p:style>
      </p:cxnSp>
      <p:pic>
        <p:nvPicPr>
          <p:cNvPr id="5126" name="Picture 7" descr="SBM horz_2clr_pms1.eps"/>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458788" y="298450"/>
            <a:ext cx="34544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782128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9" r:id="rId8"/>
    <p:sldLayoutId id="2147483703" r:id="rId9"/>
  </p:sldLayoutIdLst>
  <p:txStyles>
    <p:titleStyle>
      <a:lvl1pPr algn="r" defTabSz="457200" rtl="0" eaLnBrk="0" fontAlgn="base" hangingPunct="0">
        <a:spcBef>
          <a:spcPct val="0"/>
        </a:spcBef>
        <a:spcAft>
          <a:spcPct val="0"/>
        </a:spcAft>
        <a:defRPr sz="5400" kern="1200" baseline="6000">
          <a:solidFill>
            <a:schemeClr val="bg1"/>
          </a:solidFill>
          <a:latin typeface="Helvetica"/>
          <a:ea typeface="ＭＳ Ｐゴシック" pitchFamily="-112" charset="-128"/>
          <a:cs typeface="Helvetica"/>
        </a:defRPr>
      </a:lvl1pPr>
      <a:lvl2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cs typeface="Helvetica" pitchFamily="34" charset="0"/>
        </a:defRPr>
      </a:lvl2pPr>
      <a:lvl3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cs typeface="Helvetica" pitchFamily="34" charset="0"/>
        </a:defRPr>
      </a:lvl3pPr>
      <a:lvl4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cs typeface="Helvetica" pitchFamily="34" charset="0"/>
        </a:defRPr>
      </a:lvl4pPr>
      <a:lvl5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cs typeface="Helvetica" pitchFamily="34" charset="0"/>
        </a:defRPr>
      </a:lvl5pPr>
      <a:lvl6pPr marL="457200"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6pPr>
      <a:lvl7pPr marL="914400"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7pPr>
      <a:lvl8pPr marL="1371600"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8pPr>
      <a:lvl9pPr marL="1828800"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Helvetica"/>
          <a:ea typeface="ＭＳ Ｐゴシック" pitchFamily="-112" charset="-128"/>
          <a:cs typeface="Helvetica"/>
        </a:defRPr>
      </a:lvl1pPr>
      <a:lvl2pPr marL="742950" indent="-285750" algn="l" defTabSz="457200" rtl="0" eaLnBrk="0" fontAlgn="base" hangingPunct="0">
        <a:spcBef>
          <a:spcPct val="20000"/>
        </a:spcBef>
        <a:spcAft>
          <a:spcPct val="0"/>
        </a:spcAft>
        <a:buFont typeface="Lucida Grande"/>
        <a:buChar char="–"/>
        <a:defRPr sz="2800" kern="1200">
          <a:solidFill>
            <a:schemeClr val="tx1"/>
          </a:solidFill>
          <a:latin typeface="Helvetica"/>
          <a:ea typeface="ＭＳ Ｐゴシック" pitchFamily="-112" charset="-128"/>
          <a:cs typeface="Helvetica"/>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Helvetica"/>
          <a:ea typeface="ＭＳ Ｐゴシック" pitchFamily="-112" charset="-128"/>
          <a:cs typeface="Helvetica"/>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a:ea typeface="ＭＳ Ｐゴシック" pitchFamily="-112" charset="-128"/>
          <a:cs typeface="Helvetica"/>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a:ea typeface="ＭＳ Ｐゴシック" pitchFamily="-112"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2" name="Text Placeholder 2"/>
          <p:cNvSpPr>
            <a:spLocks noGrp="1"/>
          </p:cNvSpPr>
          <p:nvPr>
            <p:ph type="body" idx="1"/>
          </p:nvPr>
        </p:nvSpPr>
        <p:spPr bwMode="auto">
          <a:xfrm>
            <a:off x="458788" y="1303338"/>
            <a:ext cx="8229600" cy="468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p:txBody>
      </p:sp>
      <p:cxnSp>
        <p:nvCxnSpPr>
          <p:cNvPr id="6" name="Straight Connector 5"/>
          <p:cNvCxnSpPr/>
          <p:nvPr/>
        </p:nvCxnSpPr>
        <p:spPr>
          <a:xfrm>
            <a:off x="0" y="1082675"/>
            <a:ext cx="9144000" cy="1588"/>
          </a:xfrm>
          <a:prstGeom prst="line">
            <a:avLst/>
          </a:prstGeom>
          <a:ln w="12700">
            <a:solidFill>
              <a:srgbClr val="B60225"/>
            </a:solidFill>
          </a:ln>
          <a:effectLst/>
        </p:spPr>
        <p:style>
          <a:lnRef idx="2">
            <a:schemeClr val="accent1"/>
          </a:lnRef>
          <a:fillRef idx="0">
            <a:schemeClr val="accent1"/>
          </a:fillRef>
          <a:effectRef idx="1">
            <a:schemeClr val="accent1"/>
          </a:effectRef>
          <a:fontRef idx="minor">
            <a:schemeClr val="tx1"/>
          </a:fontRef>
        </p:style>
      </p:cxnSp>
      <p:pic>
        <p:nvPicPr>
          <p:cNvPr id="10244" name="Picture 7" descr="SBM horz_2clr_pms1.eps"/>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58788" y="428625"/>
            <a:ext cx="272891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6400800"/>
            <a:ext cx="9144000" cy="457200"/>
          </a:xfrm>
          <a:prstGeom prst="rect">
            <a:avLst/>
          </a:prstGeom>
          <a:solidFill>
            <a:srgbClr val="B6022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a:solidFill>
                <a:prstClr val="white"/>
              </a:solidFill>
            </a:endParaRPr>
          </a:p>
        </p:txBody>
      </p:sp>
      <p:sp>
        <p:nvSpPr>
          <p:cNvPr id="9" name="Rectangle 8"/>
          <p:cNvSpPr/>
          <p:nvPr/>
        </p:nvSpPr>
        <p:spPr>
          <a:xfrm>
            <a:off x="0" y="0"/>
            <a:ext cx="9144000" cy="228600"/>
          </a:xfrm>
          <a:prstGeom prst="rect">
            <a:avLst/>
          </a:prstGeom>
          <a:solidFill>
            <a:srgbClr val="B6022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a:solidFill>
                <a:prstClr val="white"/>
              </a:solidFill>
            </a:endParaRPr>
          </a:p>
        </p:txBody>
      </p:sp>
      <p:sp>
        <p:nvSpPr>
          <p:cNvPr id="2" name="Title Placeholder 1"/>
          <p:cNvSpPr>
            <a:spLocks noGrp="1"/>
          </p:cNvSpPr>
          <p:nvPr>
            <p:ph type="title"/>
          </p:nvPr>
        </p:nvSpPr>
        <p:spPr>
          <a:xfrm>
            <a:off x="3556000" y="296863"/>
            <a:ext cx="5121275" cy="723900"/>
          </a:xfrm>
          <a:prstGeom prst="rect">
            <a:avLst/>
          </a:prstGeom>
        </p:spPr>
        <p:txBody>
          <a:bodyPr vert="horz" lIns="91440" tIns="45720" rIns="91440" bIns="45720" rtlCol="0" anchor="ctr">
            <a:normAutofit/>
          </a:bodyPr>
          <a:lstStyle/>
          <a:p>
            <a:r>
              <a:rPr lang="en-US" dirty="0"/>
              <a:t>Click to edit Master title style</a:t>
            </a:r>
          </a:p>
        </p:txBody>
      </p:sp>
      <p:sp>
        <p:nvSpPr>
          <p:cNvPr id="3" name="Footer Placeholder 2"/>
          <p:cNvSpPr>
            <a:spLocks noGrp="1"/>
          </p:cNvSpPr>
          <p:nvPr>
            <p:ph type="ftr" sz="quarter" idx="3"/>
          </p:nvPr>
        </p:nvSpPr>
        <p:spPr>
          <a:xfrm>
            <a:off x="0" y="6375400"/>
            <a:ext cx="9144000" cy="490538"/>
          </a:xfrm>
          <a:prstGeom prst="rect">
            <a:avLst/>
          </a:prstGeom>
        </p:spPr>
        <p:txBody>
          <a:bodyPr vert="horz" lIns="91440" tIns="45720" rIns="91440" bIns="45720" rtlCol="0" anchor="ctr"/>
          <a:lstStyle>
            <a:lvl1pPr algn="ctr" defTabSz="457200" eaLnBrk="1" hangingPunct="1">
              <a:defRPr sz="2000" baseline="0">
                <a:solidFill>
                  <a:prstClr val="white"/>
                </a:solidFill>
                <a:latin typeface="Arial" charset="0"/>
                <a:ea typeface="ＭＳ Ｐゴシック" charset="0"/>
              </a:defRPr>
            </a:lvl1pPr>
          </a:lstStyle>
          <a:p>
            <a:pPr>
              <a:defRPr/>
            </a:pPr>
            <a:endParaRPr lang="en-US"/>
          </a:p>
        </p:txBody>
      </p:sp>
    </p:spTree>
    <p:extLst>
      <p:ext uri="{BB962C8B-B14F-4D97-AF65-F5344CB8AC3E}">
        <p14:creationId xmlns:p14="http://schemas.microsoft.com/office/powerpoint/2010/main" val="3792820327"/>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hf sldNum="0" hdr="0" ftr="0" dt="0"/>
  <p:txStyles>
    <p:titleStyle>
      <a:lvl1pPr algn="r" defTabSz="457200" rtl="0" eaLnBrk="0" fontAlgn="base" hangingPunct="0">
        <a:spcBef>
          <a:spcPct val="0"/>
        </a:spcBef>
        <a:spcAft>
          <a:spcPct val="0"/>
        </a:spcAft>
        <a:defRPr sz="1600" kern="1200" cap="all">
          <a:solidFill>
            <a:srgbClr val="000000"/>
          </a:solidFill>
          <a:latin typeface="Helvetica"/>
          <a:ea typeface="ＭＳ Ｐゴシック" pitchFamily="-112" charset="-128"/>
          <a:cs typeface="Helvetica"/>
        </a:defRPr>
      </a:lvl1pPr>
      <a:lvl2pPr algn="r" defTabSz="457200" rtl="0" eaLnBrk="0" fontAlgn="base" hangingPunct="0">
        <a:spcBef>
          <a:spcPct val="0"/>
        </a:spcBef>
        <a:spcAft>
          <a:spcPct val="0"/>
        </a:spcAft>
        <a:defRPr sz="1600">
          <a:solidFill>
            <a:srgbClr val="000000"/>
          </a:solidFill>
          <a:latin typeface="Helvetica" pitchFamily="-112" charset="0"/>
          <a:ea typeface="ＭＳ Ｐゴシック" pitchFamily="-112" charset="-128"/>
          <a:cs typeface="Helvetica" panose="020B0604020202020204" pitchFamily="34" charset="0"/>
        </a:defRPr>
      </a:lvl2pPr>
      <a:lvl3pPr algn="r" defTabSz="457200" rtl="0" eaLnBrk="0" fontAlgn="base" hangingPunct="0">
        <a:spcBef>
          <a:spcPct val="0"/>
        </a:spcBef>
        <a:spcAft>
          <a:spcPct val="0"/>
        </a:spcAft>
        <a:defRPr sz="1600">
          <a:solidFill>
            <a:srgbClr val="000000"/>
          </a:solidFill>
          <a:latin typeface="Helvetica" pitchFamily="-112" charset="0"/>
          <a:ea typeface="ＭＳ Ｐゴシック" pitchFamily="-112" charset="-128"/>
          <a:cs typeface="Helvetica" panose="020B0604020202020204" pitchFamily="34" charset="0"/>
        </a:defRPr>
      </a:lvl3pPr>
      <a:lvl4pPr algn="r" defTabSz="457200" rtl="0" eaLnBrk="0" fontAlgn="base" hangingPunct="0">
        <a:spcBef>
          <a:spcPct val="0"/>
        </a:spcBef>
        <a:spcAft>
          <a:spcPct val="0"/>
        </a:spcAft>
        <a:defRPr sz="1600">
          <a:solidFill>
            <a:srgbClr val="000000"/>
          </a:solidFill>
          <a:latin typeface="Helvetica" pitchFamily="-112" charset="0"/>
          <a:ea typeface="ＭＳ Ｐゴシック" pitchFamily="-112" charset="-128"/>
          <a:cs typeface="Helvetica" panose="020B0604020202020204" pitchFamily="34" charset="0"/>
        </a:defRPr>
      </a:lvl4pPr>
      <a:lvl5pPr algn="r" defTabSz="457200" rtl="0" eaLnBrk="0" fontAlgn="base" hangingPunct="0">
        <a:spcBef>
          <a:spcPct val="0"/>
        </a:spcBef>
        <a:spcAft>
          <a:spcPct val="0"/>
        </a:spcAft>
        <a:defRPr sz="1600">
          <a:solidFill>
            <a:srgbClr val="000000"/>
          </a:solidFill>
          <a:latin typeface="Helvetica" pitchFamily="-112" charset="0"/>
          <a:ea typeface="ＭＳ Ｐゴシック" pitchFamily="-112" charset="-128"/>
          <a:cs typeface="Helvetica" panose="020B0604020202020204" pitchFamily="34" charset="0"/>
        </a:defRPr>
      </a:lvl5pPr>
      <a:lvl6pPr marL="4572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6pPr>
      <a:lvl7pPr marL="9144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7pPr>
      <a:lvl8pPr marL="13716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8pPr>
      <a:lvl9pPr marL="18288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9pPr>
    </p:titleStyle>
    <p:bodyStyle>
      <a:lvl1pPr marL="365125" indent="-365125" algn="l" defTabSz="457200" rtl="0" eaLnBrk="0" fontAlgn="base" hangingPunct="0">
        <a:spcBef>
          <a:spcPct val="20000"/>
        </a:spcBef>
        <a:spcAft>
          <a:spcPct val="0"/>
        </a:spcAft>
        <a:buClr>
          <a:srgbClr val="B60225"/>
        </a:buClr>
        <a:buFont typeface="Arial" panose="020B0604020202020204" pitchFamily="34" charset="0"/>
        <a:buChar char="•"/>
        <a:defRPr sz="3200" kern="1200">
          <a:solidFill>
            <a:schemeClr val="tx1"/>
          </a:solidFill>
          <a:latin typeface="Helvetica"/>
          <a:ea typeface="ＭＳ Ｐゴシック" pitchFamily="-112" charset="-128"/>
          <a:cs typeface="Helvetica"/>
        </a:defRPr>
      </a:lvl1pPr>
      <a:lvl2pPr marL="730250" indent="-365125" algn="l" defTabSz="457200" rtl="0" eaLnBrk="0" fontAlgn="base" hangingPunct="0">
        <a:spcBef>
          <a:spcPct val="20000"/>
        </a:spcBef>
        <a:spcAft>
          <a:spcPct val="0"/>
        </a:spcAft>
        <a:buClr>
          <a:srgbClr val="B60225"/>
        </a:buClr>
        <a:buFont typeface="Courier New" panose="02070309020205020404" pitchFamily="49" charset="0"/>
        <a:buChar char="o"/>
        <a:defRPr sz="2400" kern="1200">
          <a:solidFill>
            <a:schemeClr val="tx1"/>
          </a:solidFill>
          <a:latin typeface="Helvetica"/>
          <a:ea typeface="ＭＳ Ｐゴシック" pitchFamily="-112" charset="-128"/>
          <a:cs typeface="Helvetica"/>
        </a:defRPr>
      </a:lvl2pPr>
      <a:lvl3pPr marL="730250" indent="-365125" algn="l" defTabSz="457200" rtl="0" eaLnBrk="0" fontAlgn="base" hangingPunct="0">
        <a:spcBef>
          <a:spcPct val="20000"/>
        </a:spcBef>
        <a:spcAft>
          <a:spcPct val="0"/>
        </a:spcAft>
        <a:buClr>
          <a:srgbClr val="B60225"/>
        </a:buClr>
        <a:buFont typeface="Courier New" panose="02070309020205020404" pitchFamily="49" charset="0"/>
        <a:buChar char="o"/>
        <a:defRPr sz="2400" kern="1200">
          <a:solidFill>
            <a:schemeClr val="tx1"/>
          </a:solidFill>
          <a:latin typeface="Helvetica"/>
          <a:ea typeface="ＭＳ Ｐゴシック" pitchFamily="-112" charset="-128"/>
          <a:cs typeface="Helvetica"/>
        </a:defRPr>
      </a:lvl3pPr>
      <a:lvl4pPr marL="730250" indent="-365125" algn="l" defTabSz="457200" rtl="0" eaLnBrk="0" fontAlgn="base" hangingPunct="0">
        <a:spcBef>
          <a:spcPct val="20000"/>
        </a:spcBef>
        <a:spcAft>
          <a:spcPct val="0"/>
        </a:spcAft>
        <a:buClr>
          <a:srgbClr val="B60225"/>
        </a:buClr>
        <a:buFont typeface="Courier New" panose="02070309020205020404" pitchFamily="49" charset="0"/>
        <a:buChar char="o"/>
        <a:defRPr sz="2400" kern="1200">
          <a:solidFill>
            <a:schemeClr val="tx1"/>
          </a:solidFill>
          <a:latin typeface="Helvetica"/>
          <a:ea typeface="ＭＳ Ｐゴシック" pitchFamily="-112" charset="-128"/>
          <a:cs typeface="Helvetica"/>
        </a:defRPr>
      </a:lvl4pPr>
      <a:lvl5pPr marL="730250" indent="-365125" algn="l" defTabSz="457200" rtl="0" eaLnBrk="0" fontAlgn="base" hangingPunct="0">
        <a:spcBef>
          <a:spcPct val="20000"/>
        </a:spcBef>
        <a:spcAft>
          <a:spcPct val="0"/>
        </a:spcAft>
        <a:buClr>
          <a:srgbClr val="B60225"/>
        </a:buClr>
        <a:buFont typeface="Courier New" panose="02070309020205020404" pitchFamily="49" charset="0"/>
        <a:buChar char="o"/>
        <a:defRPr sz="2400" kern="1200">
          <a:solidFill>
            <a:schemeClr val="tx1"/>
          </a:solidFill>
          <a:latin typeface="Helvetica"/>
          <a:ea typeface="ＭＳ Ｐゴシック" pitchFamily="-112"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PPTbackground_Red.jpg"/>
          <p:cNvPicPr>
            <a:picLocks noChangeAspect="1"/>
          </p:cNvPicPr>
          <p:nvPr/>
        </p:nvPicPr>
        <p:blipFill>
          <a:blip r:embed="rId9"/>
          <a:srcRect b="97813"/>
          <a:stretch>
            <a:fillRect/>
          </a:stretch>
        </p:blipFill>
        <p:spPr bwMode="auto">
          <a:xfrm>
            <a:off x="0" y="0"/>
            <a:ext cx="9144000" cy="149225"/>
          </a:xfrm>
          <a:prstGeom prst="rect">
            <a:avLst/>
          </a:prstGeom>
          <a:noFill/>
          <a:ln>
            <a:noFill/>
          </a:ln>
          <a:effectLst>
            <a:outerShdw blurRad="136525" dist="38100" dir="2700000" algn="tl" rotWithShape="0">
              <a:srgbClr val="00000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 Placeholder 2"/>
          <p:cNvSpPr>
            <a:spLocks noGrp="1"/>
          </p:cNvSpPr>
          <p:nvPr>
            <p:ph type="body" idx="1"/>
          </p:nvPr>
        </p:nvSpPr>
        <p:spPr bwMode="auto">
          <a:xfrm>
            <a:off x="458788" y="133032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1268" name="Picture 4" descr="SBU horz_2clr_cmyk.eps"/>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60375" y="295275"/>
            <a:ext cx="36195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6278563"/>
            <a:ext cx="9144000" cy="579437"/>
          </a:xfrm>
          <a:prstGeom prst="rect">
            <a:avLst/>
          </a:prstGeom>
          <a:solidFill>
            <a:srgbClr val="B6022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a:solidFill>
                <a:prstClr val="white"/>
              </a:solidFill>
            </a:endParaRPr>
          </a:p>
        </p:txBody>
      </p:sp>
      <p:cxnSp>
        <p:nvCxnSpPr>
          <p:cNvPr id="6" name="Straight Connector 5"/>
          <p:cNvCxnSpPr/>
          <p:nvPr/>
        </p:nvCxnSpPr>
        <p:spPr>
          <a:xfrm>
            <a:off x="0" y="1082675"/>
            <a:ext cx="9144000" cy="1588"/>
          </a:xfrm>
          <a:prstGeom prst="line">
            <a:avLst/>
          </a:prstGeom>
          <a:ln w="12700">
            <a:solidFill>
              <a:srgbClr val="B6022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7232623"/>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Lst>
  <p:txStyles>
    <p:titleStyle>
      <a:lvl1pPr algn="r" defTabSz="457200" rtl="0" eaLnBrk="0" fontAlgn="base" hangingPunct="0">
        <a:spcBef>
          <a:spcPct val="0"/>
        </a:spcBef>
        <a:spcAft>
          <a:spcPct val="0"/>
        </a:spcAft>
        <a:defRPr sz="5400" kern="1200" baseline="6000">
          <a:solidFill>
            <a:schemeClr val="bg1"/>
          </a:solidFill>
          <a:latin typeface="Helvetica"/>
          <a:ea typeface="ＭＳ Ｐゴシック" pitchFamily="-112" charset="-128"/>
          <a:cs typeface="Helvetica"/>
        </a:defRPr>
      </a:lvl1pPr>
      <a:lvl2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cs typeface="Helvetica" panose="020B0604020202020204" pitchFamily="34" charset="0"/>
        </a:defRPr>
      </a:lvl2pPr>
      <a:lvl3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cs typeface="Helvetica" panose="020B0604020202020204" pitchFamily="34" charset="0"/>
        </a:defRPr>
      </a:lvl3pPr>
      <a:lvl4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cs typeface="Helvetica" panose="020B0604020202020204" pitchFamily="34" charset="0"/>
        </a:defRPr>
      </a:lvl4pPr>
      <a:lvl5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cs typeface="Helvetica" panose="020B0604020202020204" pitchFamily="34" charset="0"/>
        </a:defRPr>
      </a:lvl5pPr>
      <a:lvl6pPr marL="4572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6pPr>
      <a:lvl7pPr marL="9144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7pPr>
      <a:lvl8pPr marL="13716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8pPr>
      <a:lvl9pPr marL="18288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Helvetica"/>
          <a:ea typeface="ＭＳ Ｐゴシック" pitchFamily="-112" charset="-128"/>
          <a:cs typeface="Helvetica"/>
        </a:defRPr>
      </a:lvl1pPr>
      <a:lvl2pPr marL="742950" indent="-285750" algn="l" defTabSz="457200" rtl="0" eaLnBrk="0" fontAlgn="base" hangingPunct="0">
        <a:spcBef>
          <a:spcPct val="20000"/>
        </a:spcBef>
        <a:spcAft>
          <a:spcPct val="0"/>
        </a:spcAft>
        <a:buFont typeface="Lucida Grande"/>
        <a:buChar char="–"/>
        <a:defRPr sz="2800" kern="1200">
          <a:solidFill>
            <a:schemeClr val="tx1"/>
          </a:solidFill>
          <a:latin typeface="Helvetica"/>
          <a:ea typeface="ＭＳ Ｐゴシック" pitchFamily="-112" charset="-128"/>
          <a:cs typeface="Helvetica"/>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Helvetica"/>
          <a:ea typeface="ＭＳ Ｐゴシック" pitchFamily="-112" charset="-128"/>
          <a:cs typeface="Helvetica"/>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a:ea typeface="ＭＳ Ｐゴシック" pitchFamily="-112" charset="-128"/>
          <a:cs typeface="Helvetica"/>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a:ea typeface="ＭＳ Ｐゴシック" pitchFamily="-112"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3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image" Target="../media/image19.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7.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31.xml"/><Relationship Id="rId5" Type="http://schemas.openxmlformats.org/officeDocument/2006/relationships/image" Target="../media/image22.png"/><Relationship Id="rId4" Type="http://schemas.openxmlformats.org/officeDocument/2006/relationships/image" Target="../media/image21.pn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3" Type="http://schemas.openxmlformats.org/officeDocument/2006/relationships/hyperlink" Target="http://www.ocfs.state.ny.us/main/forms/cps/" TargetMode="External"/><Relationship Id="rId2" Type="http://schemas.openxmlformats.org/officeDocument/2006/relationships/image" Target="../media/image35.emf"/><Relationship Id="rId1" Type="http://schemas.openxmlformats.org/officeDocument/2006/relationships/slideLayout" Target="../slideLayouts/slideLayout32.xml"/><Relationship Id="rId4" Type="http://schemas.openxmlformats.org/officeDocument/2006/relationships/hyperlink" Target="http://ocfs.state.nyenet/admin/forms/SCR/"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www.ocfs.state.ny.us/main/localdss.asp" TargetMode="External"/><Relationship Id="rId2" Type="http://schemas.openxmlformats.org/officeDocument/2006/relationships/image" Target="../media/image36.emf"/><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image" Target="cid:image002.png@01D6FAE5.6D58F6D0" TargetMode="External"/><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2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hyperlink" Target="http://www.suffolkcountyny.gov/Departments/CountyExecutive/WomensServices/STOPViolence.aspx" TargetMode="External"/><Relationship Id="rId1" Type="http://schemas.openxmlformats.org/officeDocument/2006/relationships/slideLayout" Target="../slideLayouts/slideLayout4.xml"/><Relationship Id="rId4" Type="http://schemas.openxmlformats.org/officeDocument/2006/relationships/image" Target="../media/image50.jpeg"/></Relationships>
</file>

<file path=ppt/slides/_rels/slide5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4.xml"/><Relationship Id="rId6" Type="http://schemas.openxmlformats.org/officeDocument/2006/relationships/image" Target="../media/image55.png"/><Relationship Id="rId5" Type="http://schemas.openxmlformats.org/officeDocument/2006/relationships/image" Target="../media/image54.jpeg"/><Relationship Id="rId4" Type="http://schemas.openxmlformats.org/officeDocument/2006/relationships/image" Target="../media/image53.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xml"/><Relationship Id="rId1" Type="http://schemas.openxmlformats.org/officeDocument/2006/relationships/slideLayout" Target="../slideLayouts/slideLayout31.xml"/><Relationship Id="rId4" Type="http://schemas.openxmlformats.org/officeDocument/2006/relationships/image" Target="../media/image30.jpeg"/></Relationships>
</file>

<file path=ppt/slides/_rels/slide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Content Placeholder 2"/>
          <p:cNvSpPr>
            <a:spLocks noGrp="1"/>
          </p:cNvSpPr>
          <p:nvPr>
            <p:ph idx="1"/>
          </p:nvPr>
        </p:nvSpPr>
        <p:spPr>
          <a:xfrm>
            <a:off x="188618" y="5662237"/>
            <a:ext cx="8461966" cy="560706"/>
          </a:xfrm>
        </p:spPr>
        <p:txBody>
          <a:bodyPr/>
          <a:lstStyle/>
          <a:p>
            <a:pPr>
              <a:buNone/>
            </a:pPr>
            <a:r>
              <a:rPr lang="en-US" altLang="en-US" sz="1400" dirty="0">
                <a:latin typeface="Helvetica" panose="020B0604020202020204" pitchFamily="34" charset="0"/>
                <a:ea typeface="ＭＳ Ｐゴシック" panose="020B0600070205080204" pitchFamily="34" charset="-128"/>
                <a:cs typeface="Helvetica" panose="020B0604020202020204" pitchFamily="34" charset="0"/>
              </a:rPr>
              <a:t>Prepared by Susan McCarthy, LCSW, MS Public Health, CCM</a:t>
            </a:r>
          </a:p>
          <a:p>
            <a:pPr>
              <a:buNone/>
            </a:pPr>
            <a:r>
              <a:rPr lang="en-US" altLang="en-US" sz="1400" dirty="0">
                <a:latin typeface="Helvetica" panose="020B0604020202020204" pitchFamily="34" charset="0"/>
                <a:ea typeface="ＭＳ Ｐゴシック" panose="020B0600070205080204" pitchFamily="34" charset="-128"/>
                <a:cs typeface="Helvetica" panose="020B0604020202020204" pitchFamily="34" charset="0"/>
              </a:rPr>
              <a:t>Director of Social Work Services, Stony Brook University Hospital</a:t>
            </a:r>
            <a:endParaRPr lang="en-US" altLang="en-US" sz="1600" dirty="0">
              <a:latin typeface="Helvetica" panose="020B0604020202020204" pitchFamily="34" charset="0"/>
              <a:ea typeface="ＭＳ Ｐゴシック" panose="020B0600070205080204" pitchFamily="34" charset="-128"/>
              <a:cs typeface="Helvetica" panose="020B0604020202020204" pitchFamily="34" charset="0"/>
            </a:endParaRPr>
          </a:p>
        </p:txBody>
      </p:sp>
      <p:pic>
        <p:nvPicPr>
          <p:cNvPr id="53252" name="Content Placeholder 3" descr="C:\Documents and Settings\smccar\My Documents\My Pictures\child in corner face in hands, stuffed do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2190750"/>
            <a:ext cx="174625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3" name="Picture 3" descr="C:\Documents and Settings\smccar\My Documents\My Pictures\man hitting woman back li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618" y="1595518"/>
            <a:ext cx="1950720" cy="1976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4" name="Text Placeholder 1"/>
          <p:cNvSpPr txBox="1">
            <a:spLocks/>
          </p:cNvSpPr>
          <p:nvPr/>
        </p:nvSpPr>
        <p:spPr bwMode="auto">
          <a:xfrm>
            <a:off x="-152399" y="6363485"/>
            <a:ext cx="91440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defTabSz="457200">
              <a:spcBef>
                <a:spcPct val="20000"/>
              </a:spcBef>
              <a:buFont typeface="Lucida Grande"/>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marL="0" marR="0" lvl="0" indent="0" algn="ctr"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altLang="en-US" sz="1800" b="0" i="0" u="none" strike="noStrike" kern="1200" cap="none" spc="0" normalizeH="0" baseline="0" noProof="0" dirty="0">
                <a:ln>
                  <a:noFill/>
                </a:ln>
                <a:solidFill>
                  <a:prstClr val="white"/>
                </a:solidFill>
                <a:effectLst/>
                <a:uLnTx/>
                <a:uFillTx/>
                <a:latin typeface="Helvetica" panose="020B0604020202020204" pitchFamily="34" charset="0"/>
                <a:ea typeface="ＭＳ Ｐゴシック" panose="020B0600070205080204" pitchFamily="34" charset="-128"/>
                <a:cs typeface="Helvetica" panose="020B0604020202020204" pitchFamily="34" charset="0"/>
              </a:rPr>
              <a:t>                                             Family</a:t>
            </a:r>
            <a:r>
              <a:rPr kumimoji="0" lang="en-US" altLang="en-US" sz="1800" b="0" i="0" u="none" strike="noStrike" kern="1200" cap="none" spc="0" normalizeH="0" noProof="0" dirty="0">
                <a:ln>
                  <a:noFill/>
                </a:ln>
                <a:solidFill>
                  <a:prstClr val="white"/>
                </a:solidFill>
                <a:effectLst/>
                <a:uLnTx/>
                <a:uFillTx/>
                <a:latin typeface="Helvetica" panose="020B0604020202020204" pitchFamily="34" charset="0"/>
                <a:ea typeface="ＭＳ Ｐゴシック" panose="020B0600070205080204" pitchFamily="34" charset="-128"/>
                <a:cs typeface="Helvetica" panose="020B0604020202020204" pitchFamily="34" charset="0"/>
              </a:rPr>
              <a:t> Violence</a:t>
            </a:r>
            <a:r>
              <a:rPr kumimoji="0" lang="en-US" altLang="en-US" sz="1800" b="0" i="0" u="none" strike="noStrike" kern="1200" cap="none" spc="0" normalizeH="0" baseline="0" noProof="0" dirty="0">
                <a:ln>
                  <a:noFill/>
                </a:ln>
                <a:solidFill>
                  <a:prstClr val="white"/>
                </a:solidFill>
                <a:effectLst/>
                <a:uLnTx/>
                <a:uFillTx/>
                <a:latin typeface="Helvetica" panose="020B0604020202020204" pitchFamily="34" charset="0"/>
                <a:ea typeface="ＭＳ Ｐゴシック" panose="020B0600070205080204" pitchFamily="34" charset="-128"/>
                <a:cs typeface="Helvetica" panose="020B0604020202020204" pitchFamily="34" charset="0"/>
              </a:rPr>
              <a:t>                                       </a:t>
            </a:r>
            <a:r>
              <a:rPr lang="en-US" altLang="en-US" sz="1000" smtClean="0">
                <a:solidFill>
                  <a:prstClr val="white"/>
                </a:solidFill>
              </a:rPr>
              <a:t>4/2023</a:t>
            </a:r>
            <a:endParaRPr kumimoji="0" lang="en-US" altLang="en-US" sz="1800" b="0" i="0" u="none" strike="noStrike" kern="1200" cap="none" spc="0" normalizeH="0" baseline="0" noProof="0" dirty="0">
              <a:ln>
                <a:noFill/>
              </a:ln>
              <a:solidFill>
                <a:prstClr val="white"/>
              </a:solidFill>
              <a:effectLst/>
              <a:uLnTx/>
              <a:uFillTx/>
              <a:latin typeface="Helvetica" panose="020B0604020202020204" pitchFamily="34" charset="0"/>
              <a:ea typeface="ＭＳ Ｐゴシック" panose="020B0600070205080204" pitchFamily="34" charset="-128"/>
              <a:cs typeface="Helvetica" panose="020B0604020202020204" pitchFamily="34" charset="0"/>
            </a:endParaRPr>
          </a:p>
        </p:txBody>
      </p:sp>
      <p:sp>
        <p:nvSpPr>
          <p:cNvPr id="2" name="TextBox 1"/>
          <p:cNvSpPr txBox="1"/>
          <p:nvPr/>
        </p:nvSpPr>
        <p:spPr>
          <a:xfrm>
            <a:off x="4282053" y="168863"/>
            <a:ext cx="4904789" cy="369332"/>
          </a:xfrm>
          <a:prstGeom prst="rect">
            <a:avLst/>
          </a:prstGeom>
          <a:noFill/>
        </p:spPr>
        <p:txBody>
          <a:bodyPr wrap="square" rtlCol="0">
            <a:spAutoFit/>
          </a:bodyPr>
          <a:lstStyle/>
          <a:p>
            <a:r>
              <a:rPr lang="en-US" altLang="en-US" b="1" dirty="0">
                <a:latin typeface="Helvetica" panose="020B0604020202020204" pitchFamily="34" charset="0"/>
                <a:ea typeface="ＭＳ Ｐゴシック" panose="020B0600070205080204" pitchFamily="34" charset="-128"/>
                <a:cs typeface="Helvetica" panose="020B0604020202020204" pitchFamily="34" charset="0"/>
              </a:rPr>
              <a:t> </a:t>
            </a:r>
            <a:endParaRPr lang="en-US" b="1" dirty="0"/>
          </a:p>
        </p:txBody>
      </p:sp>
      <p:pic>
        <p:nvPicPr>
          <p:cNvPr id="10" name="Picture 20" descr="Image result for child being hit imag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5650" y="4001830"/>
            <a:ext cx="2612982" cy="1805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descr="Image result for sad childre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0800" y="1329516"/>
            <a:ext cx="2460696"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Image result for images sad teen boy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572" y="3750039"/>
            <a:ext cx="1866900" cy="1679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8"/>
          <a:stretch>
            <a:fillRect/>
          </a:stretch>
        </p:blipFill>
        <p:spPr>
          <a:xfrm>
            <a:off x="5393351" y="1255526"/>
            <a:ext cx="1727223" cy="2553286"/>
          </a:xfrm>
          <a:prstGeom prst="rect">
            <a:avLst/>
          </a:prstGeom>
        </p:spPr>
      </p:pic>
      <p:pic>
        <p:nvPicPr>
          <p:cNvPr id="1028" name="Picture 4" descr="grayscale photo of a man in a suit jacke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40224" y="3429000"/>
            <a:ext cx="2905898" cy="203050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246122" y="307478"/>
            <a:ext cx="3369649" cy="584775"/>
          </a:xfrm>
          <a:prstGeom prst="rect">
            <a:avLst/>
          </a:prstGeom>
          <a:noFill/>
        </p:spPr>
        <p:txBody>
          <a:bodyPr wrap="square" rtlCol="0">
            <a:spAutoFit/>
          </a:bodyPr>
          <a:lstStyle/>
          <a:p>
            <a:r>
              <a:rPr lang="en-US" sz="1600" b="1" dirty="0">
                <a:latin typeface="Helvetica" panose="020B0604020202020204" pitchFamily="34" charset="0"/>
                <a:cs typeface="Helvetica" panose="020B0604020202020204" pitchFamily="34" charset="0"/>
              </a:rPr>
              <a:t>Family Violence (Child Abuse, Domestic Violence, Elder Abuse)</a:t>
            </a:r>
          </a:p>
        </p:txBody>
      </p:sp>
    </p:spTree>
    <p:extLst>
      <p:ext uri="{BB962C8B-B14F-4D97-AF65-F5344CB8AC3E}">
        <p14:creationId xmlns:p14="http://schemas.microsoft.com/office/powerpoint/2010/main" val="9450685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974" name="Text Placeholder 3"/>
          <p:cNvSpPr>
            <a:spLocks noGrp="1"/>
          </p:cNvSpPr>
          <p:nvPr>
            <p:ph type="body" sz="quarter" idx="12"/>
          </p:nvPr>
        </p:nvSpPr>
        <p:spPr>
          <a:xfrm flipH="1">
            <a:off x="3962397" y="228600"/>
            <a:ext cx="5029202" cy="381000"/>
          </a:xfrm>
        </p:spPr>
        <p:txBody>
          <a:bodyPr/>
          <a:lstStyle/>
          <a:p>
            <a:r>
              <a:rPr lang="en-US" altLang="en-US" sz="1800" b="1" cap="none" dirty="0">
                <a:latin typeface="Helvetica" panose="020B0604020202020204" pitchFamily="34" charset="0"/>
                <a:ea typeface="ＭＳ Ｐゴシック" panose="020B0600070205080204" pitchFamily="34" charset="-128"/>
                <a:cs typeface="Helvetica" panose="020B0604020202020204" pitchFamily="34" charset="0"/>
              </a:rPr>
              <a:t>Child Protective Services (CPS) Data Report </a:t>
            </a:r>
          </a:p>
          <a:p>
            <a:r>
              <a:rPr lang="en-US" altLang="en-US" sz="1800" b="1" cap="none" dirty="0">
                <a:latin typeface="Helvetica" panose="020B0604020202020204" pitchFamily="34" charset="0"/>
                <a:ea typeface="ＭＳ Ｐゴシック" panose="020B0600070205080204" pitchFamily="34" charset="-128"/>
                <a:cs typeface="Helvetica" panose="020B0604020202020204" pitchFamily="34" charset="0"/>
              </a:rPr>
              <a:t>By Suspicion Codes 2019-2022 </a:t>
            </a:r>
          </a:p>
          <a:p>
            <a:endParaRPr lang="en-US" altLang="en-US" sz="1800" b="1" cap="none" dirty="0">
              <a:latin typeface="Helvetica" panose="020B0604020202020204" pitchFamily="34" charset="0"/>
              <a:ea typeface="ＭＳ Ｐゴシック" panose="020B0600070205080204" pitchFamily="34" charset="-128"/>
              <a:cs typeface="Helvetica" panose="020B0604020202020204" pitchFamily="34" charset="0"/>
            </a:endParaRPr>
          </a:p>
          <a:p>
            <a:endParaRPr lang="en-US" altLang="en-US" sz="1800" b="1" cap="none" dirty="0">
              <a:latin typeface="Helvetica" panose="020B0604020202020204" pitchFamily="34" charset="0"/>
              <a:ea typeface="ＭＳ Ｐゴシック" panose="020B0600070205080204" pitchFamily="34" charset="-128"/>
              <a:cs typeface="Helvetica" panose="020B0604020202020204" pitchFamily="34" charset="0"/>
            </a:endParaRPr>
          </a:p>
        </p:txBody>
      </p:sp>
      <p:sp>
        <p:nvSpPr>
          <p:cNvPr id="4" name="TextBox 3"/>
          <p:cNvSpPr txBox="1"/>
          <p:nvPr/>
        </p:nvSpPr>
        <p:spPr>
          <a:xfrm>
            <a:off x="0" y="6400800"/>
            <a:ext cx="9144000" cy="677108"/>
          </a:xfrm>
          <a:prstGeom prst="rect">
            <a:avLst/>
          </a:prstGeom>
          <a:noFill/>
        </p:spPr>
        <p:txBody>
          <a:bodyPr wrap="square" rtlCol="0">
            <a:spAutoFit/>
          </a:bodyPr>
          <a:lstStyle/>
          <a:p>
            <a:pPr algn="ctr"/>
            <a:r>
              <a:rPr lang="en-US" sz="2000" dirty="0">
                <a:solidFill>
                  <a:schemeClr val="bg1"/>
                </a:solidFill>
              </a:rPr>
              <a:t>Child Abuse, Neglect, and Maltreatment </a:t>
            </a:r>
          </a:p>
          <a:p>
            <a:endParaRPr lang="en-US" dirty="0"/>
          </a:p>
        </p:txBody>
      </p:sp>
      <p:graphicFrame>
        <p:nvGraphicFramePr>
          <p:cNvPr id="3" name="Table 2">
            <a:extLst>
              <a:ext uri="{FF2B5EF4-FFF2-40B4-BE49-F238E27FC236}">
                <a16:creationId xmlns:a16="http://schemas.microsoft.com/office/drawing/2014/main" id="{C33551AC-862A-41B1-80F3-439732AC4899}"/>
              </a:ext>
            </a:extLst>
          </p:cNvPr>
          <p:cNvGraphicFramePr>
            <a:graphicFrameLocks noGrp="1"/>
          </p:cNvGraphicFramePr>
          <p:nvPr>
            <p:extLst>
              <p:ext uri="{D42A27DB-BD31-4B8C-83A1-F6EECF244321}">
                <p14:modId xmlns:p14="http://schemas.microsoft.com/office/powerpoint/2010/main" val="3466483650"/>
              </p:ext>
            </p:extLst>
          </p:nvPr>
        </p:nvGraphicFramePr>
        <p:xfrm>
          <a:off x="174545" y="1219200"/>
          <a:ext cx="8794910" cy="4929045"/>
        </p:xfrm>
        <a:graphic>
          <a:graphicData uri="http://schemas.openxmlformats.org/drawingml/2006/table">
            <a:tbl>
              <a:tblPr/>
              <a:tblGrid>
                <a:gridCol w="2167430">
                  <a:extLst>
                    <a:ext uri="{9D8B030D-6E8A-4147-A177-3AD203B41FA5}">
                      <a16:colId xmlns:a16="http://schemas.microsoft.com/office/drawing/2014/main" val="4261871550"/>
                    </a:ext>
                  </a:extLst>
                </a:gridCol>
                <a:gridCol w="499284">
                  <a:extLst>
                    <a:ext uri="{9D8B030D-6E8A-4147-A177-3AD203B41FA5}">
                      <a16:colId xmlns:a16="http://schemas.microsoft.com/office/drawing/2014/main" val="2067883419"/>
                    </a:ext>
                  </a:extLst>
                </a:gridCol>
                <a:gridCol w="661019">
                  <a:extLst>
                    <a:ext uri="{9D8B030D-6E8A-4147-A177-3AD203B41FA5}">
                      <a16:colId xmlns:a16="http://schemas.microsoft.com/office/drawing/2014/main" val="311352659"/>
                    </a:ext>
                  </a:extLst>
                </a:gridCol>
                <a:gridCol w="661019">
                  <a:extLst>
                    <a:ext uri="{9D8B030D-6E8A-4147-A177-3AD203B41FA5}">
                      <a16:colId xmlns:a16="http://schemas.microsoft.com/office/drawing/2014/main" val="1286808903"/>
                    </a:ext>
                  </a:extLst>
                </a:gridCol>
                <a:gridCol w="661019">
                  <a:extLst>
                    <a:ext uri="{9D8B030D-6E8A-4147-A177-3AD203B41FA5}">
                      <a16:colId xmlns:a16="http://schemas.microsoft.com/office/drawing/2014/main" val="197859142"/>
                    </a:ext>
                  </a:extLst>
                </a:gridCol>
                <a:gridCol w="661019">
                  <a:extLst>
                    <a:ext uri="{9D8B030D-6E8A-4147-A177-3AD203B41FA5}">
                      <a16:colId xmlns:a16="http://schemas.microsoft.com/office/drawing/2014/main" val="3466263643"/>
                    </a:ext>
                  </a:extLst>
                </a:gridCol>
                <a:gridCol w="661019">
                  <a:extLst>
                    <a:ext uri="{9D8B030D-6E8A-4147-A177-3AD203B41FA5}">
                      <a16:colId xmlns:a16="http://schemas.microsoft.com/office/drawing/2014/main" val="3577049798"/>
                    </a:ext>
                  </a:extLst>
                </a:gridCol>
                <a:gridCol w="661019">
                  <a:extLst>
                    <a:ext uri="{9D8B030D-6E8A-4147-A177-3AD203B41FA5}">
                      <a16:colId xmlns:a16="http://schemas.microsoft.com/office/drawing/2014/main" val="2285308422"/>
                    </a:ext>
                  </a:extLst>
                </a:gridCol>
                <a:gridCol w="661019">
                  <a:extLst>
                    <a:ext uri="{9D8B030D-6E8A-4147-A177-3AD203B41FA5}">
                      <a16:colId xmlns:a16="http://schemas.microsoft.com/office/drawing/2014/main" val="2015952413"/>
                    </a:ext>
                  </a:extLst>
                </a:gridCol>
                <a:gridCol w="661019">
                  <a:extLst>
                    <a:ext uri="{9D8B030D-6E8A-4147-A177-3AD203B41FA5}">
                      <a16:colId xmlns:a16="http://schemas.microsoft.com/office/drawing/2014/main" val="3099105192"/>
                    </a:ext>
                  </a:extLst>
                </a:gridCol>
                <a:gridCol w="840044">
                  <a:extLst>
                    <a:ext uri="{9D8B030D-6E8A-4147-A177-3AD203B41FA5}">
                      <a16:colId xmlns:a16="http://schemas.microsoft.com/office/drawing/2014/main" val="1306977889"/>
                    </a:ext>
                  </a:extLst>
                </a:gridCol>
              </a:tblGrid>
              <a:tr h="156435">
                <a:tc>
                  <a:txBody>
                    <a:bodyPr/>
                    <a:lstStyle/>
                    <a:p>
                      <a:pPr algn="l" rtl="0" fontAlgn="ctr"/>
                      <a:r>
                        <a:rPr lang="en-US" sz="1000" b="1" i="0" u="none" strike="noStrike">
                          <a:solidFill>
                            <a:srgbClr val="F2F2F2"/>
                          </a:solidFill>
                          <a:effectLst/>
                          <a:latin typeface="Sylfaen" panose="010A0502050306030303" pitchFamily="18" charset="0"/>
                        </a:rPr>
                        <a:t>Suspicion of Child Abuse</a:t>
                      </a:r>
                    </a:p>
                  </a:txBody>
                  <a:tcPr marL="3436" marR="3436" marT="34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B7B7B"/>
                    </a:solidFill>
                  </a:tcPr>
                </a:tc>
                <a:tc>
                  <a:txBody>
                    <a:bodyPr/>
                    <a:lstStyle/>
                    <a:p>
                      <a:pPr algn="l" rtl="0" fontAlgn="ctr"/>
                      <a:r>
                        <a:rPr lang="en-US" sz="1000" b="1" i="0" u="none" strike="noStrike">
                          <a:solidFill>
                            <a:srgbClr val="F2F2F2"/>
                          </a:solidFill>
                          <a:effectLst/>
                          <a:latin typeface="Sylfaen" panose="010A0502050306030303" pitchFamily="18" charset="0"/>
                        </a:rPr>
                        <a:t>Code </a:t>
                      </a:r>
                    </a:p>
                  </a:txBody>
                  <a:tcPr marL="3436" marR="3436" marT="34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B7B7B"/>
                    </a:solidFill>
                  </a:tcPr>
                </a:tc>
                <a:tc>
                  <a:txBody>
                    <a:bodyPr/>
                    <a:lstStyle/>
                    <a:p>
                      <a:pPr algn="ctr" rtl="0" fontAlgn="ctr"/>
                      <a:r>
                        <a:rPr lang="en-US" sz="1000" b="1" i="0" u="none" strike="noStrike">
                          <a:solidFill>
                            <a:srgbClr val="F2F2F2"/>
                          </a:solidFill>
                          <a:effectLst/>
                          <a:latin typeface="Sylfaen" panose="010A0502050306030303" pitchFamily="18" charset="0"/>
                        </a:rPr>
                        <a:t>2019</a:t>
                      </a:r>
                    </a:p>
                  </a:txBody>
                  <a:tcPr marL="3436" marR="3436" marT="34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B7B7B"/>
                    </a:solidFill>
                  </a:tcPr>
                </a:tc>
                <a:tc>
                  <a:txBody>
                    <a:bodyPr/>
                    <a:lstStyle/>
                    <a:p>
                      <a:pPr algn="ctr" rtl="0" fontAlgn="ctr"/>
                      <a:r>
                        <a:rPr lang="en-US" sz="1000" b="1" i="0" u="none" strike="noStrike">
                          <a:solidFill>
                            <a:srgbClr val="F2F2F2"/>
                          </a:solidFill>
                          <a:effectLst/>
                          <a:latin typeface="Sylfaen" panose="010A0502050306030303" pitchFamily="18" charset="0"/>
                        </a:rPr>
                        <a:t>%</a:t>
                      </a:r>
                    </a:p>
                  </a:txBody>
                  <a:tcPr marL="3436" marR="3436" marT="34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B7B7B"/>
                    </a:solidFill>
                  </a:tcPr>
                </a:tc>
                <a:tc>
                  <a:txBody>
                    <a:bodyPr/>
                    <a:lstStyle/>
                    <a:p>
                      <a:pPr algn="ctr" rtl="0" fontAlgn="ctr"/>
                      <a:r>
                        <a:rPr lang="en-US" sz="1000" b="1" i="0" u="none" strike="noStrike">
                          <a:solidFill>
                            <a:srgbClr val="F2F2F2"/>
                          </a:solidFill>
                          <a:effectLst/>
                          <a:latin typeface="Sylfaen" panose="010A0502050306030303" pitchFamily="18" charset="0"/>
                        </a:rPr>
                        <a:t>2020</a:t>
                      </a:r>
                    </a:p>
                  </a:txBody>
                  <a:tcPr marL="3436" marR="3436" marT="34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B7B7B"/>
                    </a:solidFill>
                  </a:tcPr>
                </a:tc>
                <a:tc>
                  <a:txBody>
                    <a:bodyPr/>
                    <a:lstStyle/>
                    <a:p>
                      <a:pPr algn="ctr" rtl="0" fontAlgn="ctr"/>
                      <a:r>
                        <a:rPr lang="en-US" sz="1000" b="1" i="0" u="none" strike="noStrike">
                          <a:solidFill>
                            <a:srgbClr val="F2F2F2"/>
                          </a:solidFill>
                          <a:effectLst/>
                          <a:latin typeface="Sylfaen" panose="010A0502050306030303" pitchFamily="18" charset="0"/>
                        </a:rPr>
                        <a:t>%</a:t>
                      </a:r>
                    </a:p>
                  </a:txBody>
                  <a:tcPr marL="3436" marR="3436" marT="34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B7B7B"/>
                    </a:solidFill>
                  </a:tcPr>
                </a:tc>
                <a:tc>
                  <a:txBody>
                    <a:bodyPr/>
                    <a:lstStyle/>
                    <a:p>
                      <a:pPr algn="ctr" rtl="0" fontAlgn="ctr"/>
                      <a:r>
                        <a:rPr lang="en-US" sz="1000" b="1" i="0" u="none" strike="noStrike">
                          <a:solidFill>
                            <a:srgbClr val="F2F2F2"/>
                          </a:solidFill>
                          <a:effectLst/>
                          <a:latin typeface="Sylfaen" panose="010A0502050306030303" pitchFamily="18" charset="0"/>
                        </a:rPr>
                        <a:t>2021</a:t>
                      </a:r>
                    </a:p>
                  </a:txBody>
                  <a:tcPr marL="3436" marR="3436" marT="34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B7B7B"/>
                    </a:solidFill>
                  </a:tcPr>
                </a:tc>
                <a:tc>
                  <a:txBody>
                    <a:bodyPr/>
                    <a:lstStyle/>
                    <a:p>
                      <a:pPr algn="ctr" rtl="0" fontAlgn="ctr"/>
                      <a:r>
                        <a:rPr lang="en-US" sz="1000" b="1" i="0" u="none" strike="noStrike">
                          <a:solidFill>
                            <a:srgbClr val="F2F2F2"/>
                          </a:solidFill>
                          <a:effectLst/>
                          <a:latin typeface="Sylfaen" panose="010A0502050306030303" pitchFamily="18" charset="0"/>
                        </a:rPr>
                        <a:t>%</a:t>
                      </a:r>
                    </a:p>
                  </a:txBody>
                  <a:tcPr marL="3436" marR="3436" marT="34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B7B7B"/>
                    </a:solidFill>
                  </a:tcPr>
                </a:tc>
                <a:tc>
                  <a:txBody>
                    <a:bodyPr/>
                    <a:lstStyle/>
                    <a:p>
                      <a:pPr algn="ctr" rtl="0" fontAlgn="ctr"/>
                      <a:r>
                        <a:rPr lang="en-US" sz="1000" b="1" i="0" u="none" strike="noStrike">
                          <a:solidFill>
                            <a:srgbClr val="F2F2F2"/>
                          </a:solidFill>
                          <a:effectLst/>
                          <a:latin typeface="Sylfaen" panose="010A0502050306030303" pitchFamily="18" charset="0"/>
                        </a:rPr>
                        <a:t>2022</a:t>
                      </a:r>
                    </a:p>
                  </a:txBody>
                  <a:tcPr marL="3436" marR="3436" marT="34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B7B7B"/>
                    </a:solidFill>
                  </a:tcPr>
                </a:tc>
                <a:tc>
                  <a:txBody>
                    <a:bodyPr/>
                    <a:lstStyle/>
                    <a:p>
                      <a:pPr algn="ctr" rtl="0" fontAlgn="ctr"/>
                      <a:r>
                        <a:rPr lang="en-US" sz="1000" b="1" i="0" u="none" strike="noStrike">
                          <a:solidFill>
                            <a:srgbClr val="F2F2F2"/>
                          </a:solidFill>
                          <a:effectLst/>
                          <a:latin typeface="Sylfaen" panose="010A0502050306030303" pitchFamily="18" charset="0"/>
                        </a:rPr>
                        <a:t>%</a:t>
                      </a:r>
                    </a:p>
                  </a:txBody>
                  <a:tcPr marL="3436" marR="3436" marT="34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B7B7B"/>
                    </a:solidFill>
                  </a:tcPr>
                </a:tc>
                <a:tc>
                  <a:txBody>
                    <a:bodyPr/>
                    <a:lstStyle/>
                    <a:p>
                      <a:pPr algn="ctr" rtl="0" fontAlgn="ctr"/>
                      <a:r>
                        <a:rPr lang="en-US" sz="1000" b="1" i="0" u="none" strike="noStrike">
                          <a:solidFill>
                            <a:srgbClr val="F2F2F2"/>
                          </a:solidFill>
                          <a:effectLst/>
                          <a:latin typeface="Sylfaen" panose="010A0502050306030303" pitchFamily="18" charset="0"/>
                        </a:rPr>
                        <a:t>Total # Cases</a:t>
                      </a:r>
                    </a:p>
                  </a:txBody>
                  <a:tcPr marL="3436" marR="3436" marT="34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B7B7B"/>
                    </a:solidFill>
                  </a:tcPr>
                </a:tc>
                <a:extLst>
                  <a:ext uri="{0D108BD9-81ED-4DB2-BD59-A6C34878D82A}">
                    <a16:rowId xmlns:a16="http://schemas.microsoft.com/office/drawing/2014/main" val="2200843034"/>
                  </a:ext>
                </a:extLst>
              </a:tr>
              <a:tr h="156435">
                <a:tc>
                  <a:txBody>
                    <a:bodyPr/>
                    <a:lstStyle/>
                    <a:p>
                      <a:pPr algn="l" rtl="0" fontAlgn="b"/>
                      <a:r>
                        <a:rPr lang="en-US" sz="1000" b="0" i="0" u="none" strike="noStrike">
                          <a:solidFill>
                            <a:srgbClr val="000000"/>
                          </a:solidFill>
                          <a:effectLst/>
                          <a:latin typeface="Sylfaen" panose="010A0502050306030303" pitchFamily="18" charset="0"/>
                        </a:rPr>
                        <a:t>Inadequate Guardianship</a:t>
                      </a:r>
                    </a:p>
                  </a:txBody>
                  <a:tcPr marL="3436" marR="3436" marT="343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000" b="0" i="0" u="none" strike="noStrike">
                          <a:solidFill>
                            <a:srgbClr val="000000"/>
                          </a:solidFill>
                          <a:effectLst/>
                          <a:latin typeface="Sylfaen" panose="010A0502050306030303" pitchFamily="18" charset="0"/>
                        </a:rPr>
                        <a:t>IA </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271</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Sylfaen" panose="010A0502050306030303" pitchFamily="18" charset="0"/>
                        </a:rPr>
                        <a:t>29%</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314</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Sylfaen" panose="010A0502050306030303" pitchFamily="18" charset="0"/>
                        </a:rPr>
                        <a:t>32%</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285</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35%</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231</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33%</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1101</a:t>
                      </a:r>
                    </a:p>
                  </a:txBody>
                  <a:tcPr marL="3436" marR="3436" marT="343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2939888965"/>
                  </a:ext>
                </a:extLst>
              </a:tr>
              <a:tr h="220530">
                <a:tc>
                  <a:txBody>
                    <a:bodyPr/>
                    <a:lstStyle/>
                    <a:p>
                      <a:pPr algn="l" rtl="0" fontAlgn="b"/>
                      <a:r>
                        <a:rPr lang="en-US" sz="1000" b="0" i="0" u="none" strike="noStrike">
                          <a:solidFill>
                            <a:srgbClr val="000000"/>
                          </a:solidFill>
                          <a:effectLst/>
                          <a:latin typeface="Sylfaen" panose="010A0502050306030303" pitchFamily="18" charset="0"/>
                        </a:rPr>
                        <a:t>Parent's Drug/Alcohol misuse</a:t>
                      </a:r>
                    </a:p>
                  </a:txBody>
                  <a:tcPr marL="3436" marR="3436" marT="343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000" b="0" i="0" u="none" strike="noStrike">
                          <a:solidFill>
                            <a:srgbClr val="000000"/>
                          </a:solidFill>
                          <a:effectLst/>
                          <a:latin typeface="Sylfaen" panose="010A0502050306030303" pitchFamily="18" charset="0"/>
                        </a:rPr>
                        <a:t>PDA</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163</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Sylfaen" panose="010A0502050306030303" pitchFamily="18" charset="0"/>
                        </a:rPr>
                        <a:t>17%</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168</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Sylfaen" panose="010A0502050306030303" pitchFamily="18" charset="0"/>
                        </a:rPr>
                        <a:t>17%</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130</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16%</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109</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16%</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570</a:t>
                      </a:r>
                    </a:p>
                  </a:txBody>
                  <a:tcPr marL="3436" marR="3436" marT="343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496148197"/>
                  </a:ext>
                </a:extLst>
              </a:tr>
              <a:tr h="152950">
                <a:tc>
                  <a:txBody>
                    <a:bodyPr/>
                    <a:lstStyle/>
                    <a:p>
                      <a:pPr algn="l" rtl="0" fontAlgn="b"/>
                      <a:r>
                        <a:rPr lang="en-US" sz="1000" b="0" i="0" u="none" strike="noStrike">
                          <a:solidFill>
                            <a:srgbClr val="000000"/>
                          </a:solidFill>
                          <a:effectLst/>
                          <a:latin typeface="Sylfaen" panose="010A0502050306030303" pitchFamily="18" charset="0"/>
                        </a:rPr>
                        <a:t>Other </a:t>
                      </a:r>
                    </a:p>
                  </a:txBody>
                  <a:tcPr marL="3436" marR="3436" marT="343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000" b="0" i="0" u="none" strike="noStrike">
                          <a:solidFill>
                            <a:srgbClr val="000000"/>
                          </a:solidFill>
                          <a:effectLst/>
                          <a:latin typeface="Sylfaen" panose="010A0502050306030303" pitchFamily="18" charset="0"/>
                        </a:rPr>
                        <a:t>OTHER </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88</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Sylfaen" panose="010A0502050306030303" pitchFamily="18" charset="0"/>
                        </a:rPr>
                        <a:t>9%</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76</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Sylfaen" panose="010A0502050306030303" pitchFamily="18" charset="0"/>
                        </a:rPr>
                        <a:t>8%</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33</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4%</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53</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8%</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250</a:t>
                      </a:r>
                    </a:p>
                  </a:txBody>
                  <a:tcPr marL="3436" marR="3436" marT="343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3376463831"/>
                  </a:ext>
                </a:extLst>
              </a:tr>
              <a:tr h="171582">
                <a:tc>
                  <a:txBody>
                    <a:bodyPr/>
                    <a:lstStyle/>
                    <a:p>
                      <a:pPr algn="l" rtl="0" fontAlgn="b"/>
                      <a:r>
                        <a:rPr lang="en-US" sz="1000" b="0" i="0" u="none" strike="noStrike">
                          <a:solidFill>
                            <a:srgbClr val="000000"/>
                          </a:solidFill>
                          <a:effectLst/>
                          <a:latin typeface="Sylfaen" panose="010A0502050306030303" pitchFamily="18" charset="0"/>
                        </a:rPr>
                        <a:t>Lack of Supervision</a:t>
                      </a:r>
                    </a:p>
                  </a:txBody>
                  <a:tcPr marL="3436" marR="3436" marT="343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000" b="0" i="0" u="none" strike="noStrike">
                          <a:solidFill>
                            <a:srgbClr val="000000"/>
                          </a:solidFill>
                          <a:effectLst/>
                          <a:latin typeface="Sylfaen" panose="010A0502050306030303" pitchFamily="18" charset="0"/>
                        </a:rPr>
                        <a:t>LS</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63</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Sylfaen" panose="010A0502050306030303" pitchFamily="18" charset="0"/>
                        </a:rPr>
                        <a:t>7%</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76</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Sylfaen" panose="010A0502050306030303" pitchFamily="18" charset="0"/>
                        </a:rPr>
                        <a:t>8%</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60</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7%</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50</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7%</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249</a:t>
                      </a:r>
                    </a:p>
                  </a:txBody>
                  <a:tcPr marL="3436" marR="3436" marT="343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2934411491"/>
                  </a:ext>
                </a:extLst>
              </a:tr>
              <a:tr h="156435">
                <a:tc>
                  <a:txBody>
                    <a:bodyPr/>
                    <a:lstStyle/>
                    <a:p>
                      <a:pPr algn="l" rtl="0" fontAlgn="b"/>
                      <a:r>
                        <a:rPr lang="en-US" sz="1000" b="0" i="0" u="none" strike="noStrike">
                          <a:solidFill>
                            <a:srgbClr val="000000"/>
                          </a:solidFill>
                          <a:effectLst/>
                          <a:latin typeface="Sylfaen" panose="010A0502050306030303" pitchFamily="18" charset="0"/>
                        </a:rPr>
                        <a:t>Lack of Medical Care</a:t>
                      </a:r>
                    </a:p>
                  </a:txBody>
                  <a:tcPr marL="3436" marR="3436" marT="343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000" b="0" i="0" u="none" strike="noStrike">
                          <a:solidFill>
                            <a:srgbClr val="000000"/>
                          </a:solidFill>
                          <a:effectLst/>
                          <a:latin typeface="Sylfaen" panose="010A0502050306030303" pitchFamily="18" charset="0"/>
                        </a:rPr>
                        <a:t>LMC</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47</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Sylfaen" panose="010A0502050306030303" pitchFamily="18" charset="0"/>
                        </a:rPr>
                        <a:t>5%</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46</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Sylfaen" panose="010A0502050306030303" pitchFamily="18" charset="0"/>
                        </a:rPr>
                        <a:t>5%</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64</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8%</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58</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8%</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215</a:t>
                      </a:r>
                    </a:p>
                  </a:txBody>
                  <a:tcPr marL="3436" marR="3436" marT="343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3378774384"/>
                  </a:ext>
                </a:extLst>
              </a:tr>
              <a:tr h="156435">
                <a:tc>
                  <a:txBody>
                    <a:bodyPr/>
                    <a:lstStyle/>
                    <a:p>
                      <a:pPr algn="l" rtl="0" fontAlgn="b"/>
                      <a:r>
                        <a:rPr lang="en-US" sz="1000" b="1" i="0" u="none" strike="noStrike">
                          <a:solidFill>
                            <a:srgbClr val="000000"/>
                          </a:solidFill>
                          <a:effectLst/>
                          <a:latin typeface="Sylfaen" panose="010A0502050306030303" pitchFamily="18" charset="0"/>
                        </a:rPr>
                        <a:t>Laceration, Bruises, Welts</a:t>
                      </a:r>
                    </a:p>
                  </a:txBody>
                  <a:tcPr marL="3436" marR="3436" marT="343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000" b="0" i="0" u="none" strike="noStrike">
                          <a:solidFill>
                            <a:srgbClr val="000000"/>
                          </a:solidFill>
                          <a:effectLst/>
                          <a:latin typeface="Sylfaen" panose="010A0502050306030303" pitchFamily="18" charset="0"/>
                        </a:rPr>
                        <a:t>LBW</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37</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Sylfaen" panose="010A0502050306030303" pitchFamily="18" charset="0"/>
                        </a:rPr>
                        <a:t>4%</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42</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Sylfaen" panose="010A0502050306030303" pitchFamily="18" charset="0"/>
                        </a:rPr>
                        <a:t>4%</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46</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6%</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28</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4%</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153</a:t>
                      </a:r>
                    </a:p>
                  </a:txBody>
                  <a:tcPr marL="3436" marR="3436" marT="343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476954799"/>
                  </a:ext>
                </a:extLst>
              </a:tr>
              <a:tr h="152950">
                <a:tc>
                  <a:txBody>
                    <a:bodyPr/>
                    <a:lstStyle/>
                    <a:p>
                      <a:pPr algn="l" rtl="0" fontAlgn="b"/>
                      <a:r>
                        <a:rPr lang="en-US" sz="1000" b="0" i="0" u="none" strike="noStrike">
                          <a:solidFill>
                            <a:srgbClr val="000000"/>
                          </a:solidFill>
                          <a:effectLst/>
                          <a:latin typeface="Sylfaen" panose="010A0502050306030303" pitchFamily="18" charset="0"/>
                        </a:rPr>
                        <a:t>Excessive Corporal Punishment</a:t>
                      </a:r>
                    </a:p>
                  </a:txBody>
                  <a:tcPr marL="3436" marR="3436" marT="343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000" b="0" i="0" u="none" strike="noStrike">
                          <a:solidFill>
                            <a:srgbClr val="000000"/>
                          </a:solidFill>
                          <a:effectLst/>
                          <a:latin typeface="Sylfaen" panose="010A0502050306030303" pitchFamily="18" charset="0"/>
                        </a:rPr>
                        <a:t>ECP </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39</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Sylfaen" panose="010A0502050306030303" pitchFamily="18" charset="0"/>
                        </a:rPr>
                        <a:t>4%</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33</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Sylfaen" panose="010A0502050306030303" pitchFamily="18" charset="0"/>
                        </a:rPr>
                        <a:t>3%</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47</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6%</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34</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5%</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153</a:t>
                      </a:r>
                    </a:p>
                  </a:txBody>
                  <a:tcPr marL="3436" marR="3436" marT="343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3035750936"/>
                  </a:ext>
                </a:extLst>
              </a:tr>
              <a:tr h="204623">
                <a:tc>
                  <a:txBody>
                    <a:bodyPr/>
                    <a:lstStyle/>
                    <a:p>
                      <a:pPr algn="l" rtl="0" fontAlgn="b"/>
                      <a:r>
                        <a:rPr lang="en-US" sz="1000" b="0" i="0" u="none" strike="noStrike">
                          <a:solidFill>
                            <a:srgbClr val="000000"/>
                          </a:solidFill>
                          <a:effectLst/>
                          <a:latin typeface="Sylfaen" panose="010A0502050306030303" pitchFamily="18" charset="0"/>
                        </a:rPr>
                        <a:t>New Toxicology Positive For Infants</a:t>
                      </a:r>
                    </a:p>
                  </a:txBody>
                  <a:tcPr marL="3436" marR="3436" marT="343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000" b="0" i="0" u="none" strike="noStrike">
                          <a:solidFill>
                            <a:srgbClr val="000000"/>
                          </a:solidFill>
                          <a:effectLst/>
                          <a:latin typeface="Sylfaen" panose="010A0502050306030303" pitchFamily="18" charset="0"/>
                        </a:rPr>
                        <a:t>TPI</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77</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Sylfaen" panose="010A0502050306030303" pitchFamily="18" charset="0"/>
                        </a:rPr>
                        <a:t>8%</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57</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Sylfaen" panose="010A0502050306030303" pitchFamily="18" charset="0"/>
                        </a:rPr>
                        <a:t>6%</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17</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2%</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0</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0%</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151</a:t>
                      </a:r>
                    </a:p>
                  </a:txBody>
                  <a:tcPr marL="3436" marR="3436" marT="343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52850055"/>
                  </a:ext>
                </a:extLst>
              </a:tr>
              <a:tr h="152950">
                <a:tc>
                  <a:txBody>
                    <a:bodyPr/>
                    <a:lstStyle/>
                    <a:p>
                      <a:pPr algn="l" rtl="0" fontAlgn="b"/>
                      <a:r>
                        <a:rPr lang="en-US" sz="1000" b="0" i="0" u="none" strike="noStrike">
                          <a:solidFill>
                            <a:srgbClr val="000000"/>
                          </a:solidFill>
                          <a:effectLst/>
                          <a:latin typeface="Sylfaen" panose="010A0502050306030303" pitchFamily="18" charset="0"/>
                        </a:rPr>
                        <a:t>Sexual Abuse</a:t>
                      </a:r>
                    </a:p>
                  </a:txBody>
                  <a:tcPr marL="3436" marR="3436" marT="343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000" b="0" i="0" u="none" strike="noStrike">
                          <a:solidFill>
                            <a:srgbClr val="000000"/>
                          </a:solidFill>
                          <a:effectLst/>
                          <a:latin typeface="Sylfaen" panose="010A0502050306030303" pitchFamily="18" charset="0"/>
                        </a:rPr>
                        <a:t>SA</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30</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Sylfaen" panose="010A0502050306030303" pitchFamily="18" charset="0"/>
                        </a:rPr>
                        <a:t>3%</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28</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Sylfaen" panose="010A0502050306030303" pitchFamily="18" charset="0"/>
                        </a:rPr>
                        <a:t>3%</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27</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3%</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17</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2%</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102</a:t>
                      </a:r>
                    </a:p>
                  </a:txBody>
                  <a:tcPr marL="3436" marR="3436" marT="343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3100650021"/>
                  </a:ext>
                </a:extLst>
              </a:tr>
              <a:tr h="202134">
                <a:tc>
                  <a:txBody>
                    <a:bodyPr/>
                    <a:lstStyle/>
                    <a:p>
                      <a:pPr algn="l" rtl="0" fontAlgn="b"/>
                      <a:r>
                        <a:rPr lang="en-US" sz="1000" b="0" i="0" u="none" strike="noStrike">
                          <a:solidFill>
                            <a:srgbClr val="000000"/>
                          </a:solidFill>
                          <a:effectLst/>
                          <a:latin typeface="Sylfaen" panose="010A0502050306030303" pitchFamily="18" charset="0"/>
                        </a:rPr>
                        <a:t>Child's Drug/Alcohol Abuse</a:t>
                      </a:r>
                    </a:p>
                  </a:txBody>
                  <a:tcPr marL="3436" marR="3436" marT="343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000" b="0" i="0" u="none" strike="noStrike">
                          <a:solidFill>
                            <a:srgbClr val="000000"/>
                          </a:solidFill>
                          <a:effectLst/>
                          <a:latin typeface="Sylfaen" panose="010A0502050306030303" pitchFamily="18" charset="0"/>
                        </a:rPr>
                        <a:t>CDAA</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20</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Sylfaen" panose="010A0502050306030303" pitchFamily="18" charset="0"/>
                        </a:rPr>
                        <a:t>2%</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28</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Sylfaen" panose="010A0502050306030303" pitchFamily="18" charset="0"/>
                        </a:rPr>
                        <a:t>3%</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19</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2%</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32</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5%</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99</a:t>
                      </a:r>
                    </a:p>
                  </a:txBody>
                  <a:tcPr marL="3436" marR="3436" marT="343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3351862475"/>
                  </a:ext>
                </a:extLst>
              </a:tr>
              <a:tr h="152950">
                <a:tc>
                  <a:txBody>
                    <a:bodyPr/>
                    <a:lstStyle/>
                    <a:p>
                      <a:pPr algn="l" rtl="0" fontAlgn="b"/>
                      <a:r>
                        <a:rPr lang="en-US" sz="1000" b="0" i="0" u="none" strike="noStrike">
                          <a:solidFill>
                            <a:srgbClr val="000000"/>
                          </a:solidFill>
                          <a:effectLst/>
                          <a:latin typeface="Sylfaen" panose="010A0502050306030303" pitchFamily="18" charset="0"/>
                        </a:rPr>
                        <a:t>Fractures</a:t>
                      </a:r>
                    </a:p>
                  </a:txBody>
                  <a:tcPr marL="3436" marR="3436" marT="343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000" b="0" i="0" u="none" strike="noStrike">
                          <a:solidFill>
                            <a:srgbClr val="000000"/>
                          </a:solidFill>
                          <a:effectLst/>
                          <a:latin typeface="Sylfaen" panose="010A0502050306030303" pitchFamily="18" charset="0"/>
                        </a:rPr>
                        <a:t>FRA</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16</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Sylfaen" panose="010A0502050306030303" pitchFamily="18" charset="0"/>
                        </a:rPr>
                        <a:t>2%</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26</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Sylfaen" panose="010A0502050306030303" pitchFamily="18" charset="0"/>
                        </a:rPr>
                        <a:t>3%</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15</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2%</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8</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1%</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65</a:t>
                      </a:r>
                    </a:p>
                  </a:txBody>
                  <a:tcPr marL="3436" marR="3436" marT="343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876990230"/>
                  </a:ext>
                </a:extLst>
              </a:tr>
              <a:tr h="156435">
                <a:tc>
                  <a:txBody>
                    <a:bodyPr/>
                    <a:lstStyle/>
                    <a:p>
                      <a:pPr algn="l" rtl="0" fontAlgn="b"/>
                      <a:r>
                        <a:rPr lang="en-US" sz="1000" b="0" i="0" u="none" strike="noStrike">
                          <a:solidFill>
                            <a:srgbClr val="000000"/>
                          </a:solidFill>
                          <a:effectLst/>
                          <a:latin typeface="Sylfaen" panose="010A0502050306030303" pitchFamily="18" charset="0"/>
                        </a:rPr>
                        <a:t>Emotional Neglect</a:t>
                      </a:r>
                    </a:p>
                  </a:txBody>
                  <a:tcPr marL="3436" marR="3436" marT="343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000" b="0" i="0" u="none" strike="noStrike">
                          <a:solidFill>
                            <a:srgbClr val="000000"/>
                          </a:solidFill>
                          <a:effectLst/>
                          <a:latin typeface="Sylfaen" panose="010A0502050306030303" pitchFamily="18" charset="0"/>
                        </a:rPr>
                        <a:t>EMN </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18</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Sylfaen" panose="010A0502050306030303" pitchFamily="18" charset="0"/>
                        </a:rPr>
                        <a:t>2%</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14</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Sylfaen" panose="010A0502050306030303" pitchFamily="18" charset="0"/>
                        </a:rPr>
                        <a:t>1%</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14</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2%</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13</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2%</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59</a:t>
                      </a:r>
                    </a:p>
                  </a:txBody>
                  <a:tcPr marL="3436" marR="3436" marT="343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181350363"/>
                  </a:ext>
                </a:extLst>
              </a:tr>
              <a:tr h="156435">
                <a:tc>
                  <a:txBody>
                    <a:bodyPr/>
                    <a:lstStyle/>
                    <a:p>
                      <a:pPr algn="l" rtl="0" fontAlgn="b"/>
                      <a:r>
                        <a:rPr lang="en-US" sz="1000" b="0" i="0" u="none" strike="noStrike">
                          <a:solidFill>
                            <a:srgbClr val="000000"/>
                          </a:solidFill>
                          <a:effectLst/>
                          <a:latin typeface="Sylfaen" panose="010A0502050306030303" pitchFamily="18" charset="0"/>
                        </a:rPr>
                        <a:t>Choking/Shaking/Twisting</a:t>
                      </a:r>
                    </a:p>
                  </a:txBody>
                  <a:tcPr marL="3436" marR="3436" marT="343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000" b="0" i="0" u="none" strike="noStrike">
                          <a:solidFill>
                            <a:srgbClr val="000000"/>
                          </a:solidFill>
                          <a:effectLst/>
                          <a:latin typeface="Sylfaen" panose="010A0502050306030303" pitchFamily="18" charset="0"/>
                        </a:rPr>
                        <a:t>CHK </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10</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Sylfaen" panose="010A0502050306030303" pitchFamily="18" charset="0"/>
                        </a:rPr>
                        <a:t>1%</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15</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Sylfaen" panose="010A0502050306030303" pitchFamily="18" charset="0"/>
                        </a:rPr>
                        <a:t>2%</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16</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2%</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10</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1%</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51</a:t>
                      </a:r>
                    </a:p>
                  </a:txBody>
                  <a:tcPr marL="3436" marR="3436" marT="343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611676475"/>
                  </a:ext>
                </a:extLst>
              </a:tr>
              <a:tr h="152950">
                <a:tc>
                  <a:txBody>
                    <a:bodyPr/>
                    <a:lstStyle/>
                    <a:p>
                      <a:pPr algn="l" rtl="0" fontAlgn="b"/>
                      <a:r>
                        <a:rPr lang="en-US" sz="1000" b="0" i="0" u="none" strike="noStrike">
                          <a:solidFill>
                            <a:srgbClr val="000000"/>
                          </a:solidFill>
                          <a:effectLst/>
                          <a:latin typeface="Sylfaen" panose="010A0502050306030303" pitchFamily="18" charset="0"/>
                        </a:rPr>
                        <a:t>Burns/Scalding</a:t>
                      </a:r>
                    </a:p>
                  </a:txBody>
                  <a:tcPr marL="3436" marR="3436" marT="343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000" b="0" i="0" u="none" strike="noStrike">
                          <a:solidFill>
                            <a:srgbClr val="000000"/>
                          </a:solidFill>
                          <a:effectLst/>
                          <a:latin typeface="Sylfaen" panose="010A0502050306030303" pitchFamily="18" charset="0"/>
                        </a:rPr>
                        <a:t>BUSC </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10</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Sylfaen" panose="010A0502050306030303" pitchFamily="18" charset="0"/>
                        </a:rPr>
                        <a:t>1%</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12</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Sylfaen" panose="010A0502050306030303" pitchFamily="18" charset="0"/>
                        </a:rPr>
                        <a:t>1%</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14</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2%</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8</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1%</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44</a:t>
                      </a:r>
                    </a:p>
                  </a:txBody>
                  <a:tcPr marL="3436" marR="3436" marT="343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3482214305"/>
                  </a:ext>
                </a:extLst>
              </a:tr>
              <a:tr h="233413">
                <a:tc>
                  <a:txBody>
                    <a:bodyPr/>
                    <a:lstStyle/>
                    <a:p>
                      <a:pPr algn="l" rtl="0" fontAlgn="b"/>
                      <a:r>
                        <a:rPr lang="en-US" sz="1000" b="0" i="0" u="none" strike="noStrike">
                          <a:solidFill>
                            <a:srgbClr val="000000"/>
                          </a:solidFill>
                          <a:effectLst/>
                          <a:latin typeface="Sylfaen" panose="010A0502050306030303" pitchFamily="18" charset="0"/>
                        </a:rPr>
                        <a:t>Inadequate Food and Shelter</a:t>
                      </a:r>
                    </a:p>
                  </a:txBody>
                  <a:tcPr marL="3436" marR="3436" marT="343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000" b="0" i="0" u="none" strike="noStrike">
                          <a:solidFill>
                            <a:srgbClr val="000000"/>
                          </a:solidFill>
                          <a:effectLst/>
                          <a:latin typeface="Sylfaen" panose="010A0502050306030303" pitchFamily="18" charset="0"/>
                        </a:rPr>
                        <a:t>IFS </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16</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Sylfaen" panose="010A0502050306030303" pitchFamily="18" charset="0"/>
                        </a:rPr>
                        <a:t>2%</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11</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Sylfaen" panose="010A0502050306030303" pitchFamily="18" charset="0"/>
                        </a:rPr>
                        <a:t>1%</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0</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0%</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13</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dirty="0">
                          <a:solidFill>
                            <a:srgbClr val="000000"/>
                          </a:solidFill>
                          <a:effectLst/>
                          <a:latin typeface="Sylfaen" panose="010A0502050306030303" pitchFamily="18" charset="0"/>
                        </a:rPr>
                        <a:t>2%</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40</a:t>
                      </a:r>
                    </a:p>
                  </a:txBody>
                  <a:tcPr marL="3436" marR="3436" marT="343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496805622"/>
                  </a:ext>
                </a:extLst>
              </a:tr>
              <a:tr h="156435">
                <a:tc>
                  <a:txBody>
                    <a:bodyPr/>
                    <a:lstStyle/>
                    <a:p>
                      <a:pPr algn="l" rtl="0" fontAlgn="b"/>
                      <a:r>
                        <a:rPr lang="en-US" sz="1000" b="0" i="0" u="none" strike="noStrike">
                          <a:solidFill>
                            <a:srgbClr val="000000"/>
                          </a:solidFill>
                          <a:effectLst/>
                          <a:latin typeface="Sylfaen" panose="010A0502050306030303" pitchFamily="18" charset="0"/>
                        </a:rPr>
                        <a:t>Educational Neglect</a:t>
                      </a:r>
                    </a:p>
                  </a:txBody>
                  <a:tcPr marL="3436" marR="3436" marT="343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000" b="0" i="0" u="none" strike="noStrike">
                          <a:solidFill>
                            <a:srgbClr val="000000"/>
                          </a:solidFill>
                          <a:effectLst/>
                          <a:latin typeface="Sylfaen" panose="010A0502050306030303" pitchFamily="18" charset="0"/>
                        </a:rPr>
                        <a:t>EDN </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5</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Sylfaen" panose="010A0502050306030303" pitchFamily="18" charset="0"/>
                        </a:rPr>
                        <a:t>1%</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10</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Sylfaen" panose="010A0502050306030303" pitchFamily="18" charset="0"/>
                        </a:rPr>
                        <a:t>1%</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10</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1%</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6</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1%</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31</a:t>
                      </a:r>
                    </a:p>
                  </a:txBody>
                  <a:tcPr marL="3436" marR="3436" marT="343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51237785"/>
                  </a:ext>
                </a:extLst>
              </a:tr>
              <a:tr h="310390">
                <a:tc>
                  <a:txBody>
                    <a:bodyPr/>
                    <a:lstStyle/>
                    <a:p>
                      <a:pPr algn="l" rtl="0" fontAlgn="b"/>
                      <a:r>
                        <a:rPr lang="en-US" sz="1000" b="0" i="0" u="none" strike="noStrike">
                          <a:solidFill>
                            <a:srgbClr val="000000"/>
                          </a:solidFill>
                          <a:effectLst/>
                          <a:latin typeface="Sylfaen" panose="010A0502050306030303" pitchFamily="18" charset="0"/>
                        </a:rPr>
                        <a:t>Internal Injuries (e.g. Subdural Hematoma)</a:t>
                      </a:r>
                    </a:p>
                  </a:txBody>
                  <a:tcPr marL="3436" marR="3436" marT="343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000" b="0" i="0" u="none" strike="noStrike">
                          <a:solidFill>
                            <a:srgbClr val="000000"/>
                          </a:solidFill>
                          <a:effectLst/>
                          <a:latin typeface="Sylfaen" panose="010A0502050306030303" pitchFamily="18" charset="0"/>
                        </a:rPr>
                        <a:t>INJ </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9</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Sylfaen" panose="010A0502050306030303" pitchFamily="18" charset="0"/>
                        </a:rPr>
                        <a:t>1%</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5</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Sylfaen" panose="010A0502050306030303" pitchFamily="18" charset="0"/>
                        </a:rPr>
                        <a:t>1%</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6</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1%</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9</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1%</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29</a:t>
                      </a:r>
                    </a:p>
                  </a:txBody>
                  <a:tcPr marL="3436" marR="3436" marT="343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605747777"/>
                  </a:ext>
                </a:extLst>
              </a:tr>
              <a:tr h="152950">
                <a:tc>
                  <a:txBody>
                    <a:bodyPr/>
                    <a:lstStyle/>
                    <a:p>
                      <a:pPr algn="l" rtl="0" fontAlgn="t"/>
                      <a:r>
                        <a:rPr lang="en-US" sz="1000" b="0" i="0" u="none" strike="noStrike">
                          <a:solidFill>
                            <a:srgbClr val="000000"/>
                          </a:solidFill>
                          <a:effectLst/>
                          <a:latin typeface="Sylfaen" panose="010A0502050306030303" pitchFamily="18" charset="0"/>
                        </a:rPr>
                        <a:t>Abandonment</a:t>
                      </a:r>
                    </a:p>
                  </a:txBody>
                  <a:tcPr marL="3436" marR="3436" marT="343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000" b="0" i="0" u="none" strike="noStrike">
                          <a:solidFill>
                            <a:srgbClr val="000000"/>
                          </a:solidFill>
                          <a:effectLst/>
                          <a:latin typeface="Sylfaen" panose="010A0502050306030303" pitchFamily="18" charset="0"/>
                        </a:rPr>
                        <a:t>ABD</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8</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Sylfaen" panose="010A0502050306030303" pitchFamily="18" charset="0"/>
                        </a:rPr>
                        <a:t>1%</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10</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Sylfaen" panose="010A0502050306030303" pitchFamily="18" charset="0"/>
                        </a:rPr>
                        <a:t>1%</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3</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0%</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3</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0%</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24</a:t>
                      </a:r>
                    </a:p>
                  </a:txBody>
                  <a:tcPr marL="3436" marR="3436" marT="343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4191306192"/>
                  </a:ext>
                </a:extLst>
              </a:tr>
              <a:tr h="156435">
                <a:tc>
                  <a:txBody>
                    <a:bodyPr/>
                    <a:lstStyle/>
                    <a:p>
                      <a:pPr algn="l" rtl="0" fontAlgn="b"/>
                      <a:r>
                        <a:rPr lang="en-US" sz="1000" b="0" i="0" u="none" strike="noStrike">
                          <a:solidFill>
                            <a:srgbClr val="000000"/>
                          </a:solidFill>
                          <a:effectLst/>
                          <a:latin typeface="Sylfaen" panose="010A0502050306030303" pitchFamily="18" charset="0"/>
                        </a:rPr>
                        <a:t>Swelling/Dislocation/Sprains</a:t>
                      </a:r>
                    </a:p>
                  </a:txBody>
                  <a:tcPr marL="3436" marR="3436" marT="343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000" b="0" i="0" u="none" strike="noStrike">
                          <a:solidFill>
                            <a:srgbClr val="000000"/>
                          </a:solidFill>
                          <a:effectLst/>
                          <a:latin typeface="Sylfaen" panose="010A0502050306030303" pitchFamily="18" charset="0"/>
                        </a:rPr>
                        <a:t>SDS</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5</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Sylfaen" panose="010A0502050306030303" pitchFamily="18" charset="0"/>
                        </a:rPr>
                        <a:t>1%</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3</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Sylfaen" panose="010A0502050306030303" pitchFamily="18" charset="0"/>
                        </a:rPr>
                        <a:t>0%</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6</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1%</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5</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1%</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19</a:t>
                      </a:r>
                    </a:p>
                  </a:txBody>
                  <a:tcPr marL="3436" marR="3436" marT="343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692688443"/>
                  </a:ext>
                </a:extLst>
              </a:tr>
              <a:tr h="152950">
                <a:tc>
                  <a:txBody>
                    <a:bodyPr/>
                    <a:lstStyle/>
                    <a:p>
                      <a:pPr algn="l" rtl="0" fontAlgn="b"/>
                      <a:r>
                        <a:rPr lang="en-US" sz="1000" b="0" i="0" u="none" strike="noStrike">
                          <a:solidFill>
                            <a:srgbClr val="000000"/>
                          </a:solidFill>
                          <a:effectLst/>
                          <a:latin typeface="Sylfaen" panose="010A0502050306030303" pitchFamily="18" charset="0"/>
                        </a:rPr>
                        <a:t>DOA/Fatality</a:t>
                      </a:r>
                    </a:p>
                  </a:txBody>
                  <a:tcPr marL="3436" marR="3436" marT="343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000" b="0" i="0" u="none" strike="noStrike">
                          <a:solidFill>
                            <a:srgbClr val="000000"/>
                          </a:solidFill>
                          <a:effectLst/>
                          <a:latin typeface="Sylfaen" panose="010A0502050306030303" pitchFamily="18" charset="0"/>
                        </a:rPr>
                        <a:t>DOA </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0</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Sylfaen" panose="010A0502050306030303" pitchFamily="18" charset="0"/>
                        </a:rPr>
                        <a:t>0%</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3</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Sylfaen" panose="010A0502050306030303" pitchFamily="18" charset="0"/>
                        </a:rPr>
                        <a:t>0%</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5</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1%</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5</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1%</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13</a:t>
                      </a:r>
                    </a:p>
                  </a:txBody>
                  <a:tcPr marL="3436" marR="3436" marT="343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3153970062"/>
                  </a:ext>
                </a:extLst>
              </a:tr>
              <a:tr h="156435">
                <a:tc>
                  <a:txBody>
                    <a:bodyPr/>
                    <a:lstStyle/>
                    <a:p>
                      <a:pPr algn="l" rtl="0" fontAlgn="b"/>
                      <a:r>
                        <a:rPr lang="en-US" sz="1000" b="0" i="0" u="none" strike="noStrike">
                          <a:solidFill>
                            <a:srgbClr val="000000"/>
                          </a:solidFill>
                          <a:effectLst/>
                          <a:latin typeface="Sylfaen" panose="010A0502050306030303" pitchFamily="18" charset="0"/>
                        </a:rPr>
                        <a:t>Malnutrition/Failure to Thrive</a:t>
                      </a:r>
                    </a:p>
                  </a:txBody>
                  <a:tcPr marL="3436" marR="3436" marT="343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000" b="0" i="0" u="none" strike="noStrike">
                          <a:solidFill>
                            <a:srgbClr val="000000"/>
                          </a:solidFill>
                          <a:effectLst/>
                          <a:latin typeface="Sylfaen" panose="010A0502050306030303" pitchFamily="18" charset="0"/>
                        </a:rPr>
                        <a:t>MAL </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2</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Sylfaen" panose="010A0502050306030303" pitchFamily="18" charset="0"/>
                        </a:rPr>
                        <a:t>0%</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1</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Sylfaen" panose="010A0502050306030303" pitchFamily="18" charset="0"/>
                        </a:rPr>
                        <a:t>0%</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3</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0%</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2</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0%</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8</a:t>
                      </a:r>
                    </a:p>
                  </a:txBody>
                  <a:tcPr marL="3436" marR="3436" marT="343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2304900679"/>
                  </a:ext>
                </a:extLst>
              </a:tr>
              <a:tr h="156435">
                <a:tc>
                  <a:txBody>
                    <a:bodyPr/>
                    <a:lstStyle/>
                    <a:p>
                      <a:pPr algn="l" rtl="0" fontAlgn="b"/>
                      <a:r>
                        <a:rPr lang="en-US" sz="1000" b="0" i="0" u="none" strike="noStrike">
                          <a:solidFill>
                            <a:srgbClr val="000000"/>
                          </a:solidFill>
                          <a:effectLst/>
                          <a:latin typeface="Sylfaen" panose="010A0502050306030303" pitchFamily="18" charset="0"/>
                        </a:rPr>
                        <a:t>Poisoning/noxious Substances</a:t>
                      </a:r>
                    </a:p>
                  </a:txBody>
                  <a:tcPr marL="3436" marR="3436" marT="343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000" b="0" i="0" u="none" strike="noStrike">
                          <a:solidFill>
                            <a:srgbClr val="000000"/>
                          </a:solidFill>
                          <a:effectLst/>
                          <a:latin typeface="Sylfaen" panose="010A0502050306030303" pitchFamily="18" charset="0"/>
                        </a:rPr>
                        <a:t>CSA</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0</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Sylfaen" panose="010A0502050306030303" pitchFamily="18" charset="0"/>
                        </a:rPr>
                        <a:t>0%</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2</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Sylfaen" panose="010A0502050306030303" pitchFamily="18" charset="0"/>
                        </a:rPr>
                        <a:t>0%</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1</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0%</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4</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1%</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7</a:t>
                      </a:r>
                    </a:p>
                  </a:txBody>
                  <a:tcPr marL="3436" marR="3436" marT="343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988196374"/>
                  </a:ext>
                </a:extLst>
              </a:tr>
              <a:tr h="387368">
                <a:tc>
                  <a:txBody>
                    <a:bodyPr/>
                    <a:lstStyle/>
                    <a:p>
                      <a:pPr algn="l" rtl="0" fontAlgn="b"/>
                      <a:r>
                        <a:rPr lang="en-US" sz="1000" b="0" i="0" u="none" strike="noStrike">
                          <a:solidFill>
                            <a:srgbClr val="000000"/>
                          </a:solidFill>
                          <a:effectLst/>
                          <a:latin typeface="Sylfaen" panose="010A0502050306030303" pitchFamily="18" charset="0"/>
                        </a:rPr>
                        <a:t>Inappropriate Custodial Conduct(Institutional Abuse Only)</a:t>
                      </a:r>
                    </a:p>
                  </a:txBody>
                  <a:tcPr marL="3436" marR="3436" marT="343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000" b="0" i="0" u="none" strike="noStrike">
                          <a:solidFill>
                            <a:srgbClr val="000000"/>
                          </a:solidFill>
                          <a:effectLst/>
                          <a:latin typeface="Sylfaen" panose="010A0502050306030303" pitchFamily="18" charset="0"/>
                        </a:rPr>
                        <a:t>ICC</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1</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Sylfaen" panose="010A0502050306030303" pitchFamily="18" charset="0"/>
                        </a:rPr>
                        <a:t>0%</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3</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Sylfaen" panose="010A0502050306030303" pitchFamily="18" charset="0"/>
                        </a:rPr>
                        <a:t>0%</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0</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0%</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0</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0%</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4</a:t>
                      </a:r>
                    </a:p>
                  </a:txBody>
                  <a:tcPr marL="3436" marR="3436" marT="343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749386634"/>
                  </a:ext>
                </a:extLst>
              </a:tr>
              <a:tr h="233413">
                <a:tc>
                  <a:txBody>
                    <a:bodyPr/>
                    <a:lstStyle/>
                    <a:p>
                      <a:pPr algn="l" rtl="0" fontAlgn="b"/>
                      <a:r>
                        <a:rPr lang="en-US" sz="1000" b="0" i="0" u="none" strike="noStrike">
                          <a:solidFill>
                            <a:srgbClr val="000000"/>
                          </a:solidFill>
                          <a:effectLst/>
                          <a:latin typeface="Sylfaen" panose="010A0502050306030303" pitchFamily="18" charset="0"/>
                        </a:rPr>
                        <a:t>Inappropriate Isolation/Restraining </a:t>
                      </a:r>
                    </a:p>
                  </a:txBody>
                  <a:tcPr marL="3436" marR="3436" marT="343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000" b="0" i="0" u="none" strike="noStrike">
                          <a:solidFill>
                            <a:srgbClr val="000000"/>
                          </a:solidFill>
                          <a:effectLst/>
                          <a:latin typeface="Sylfaen" panose="010A0502050306030303" pitchFamily="18" charset="0"/>
                        </a:rPr>
                        <a:t>IRR</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0</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Sylfaen" panose="010A0502050306030303" pitchFamily="18" charset="0"/>
                        </a:rPr>
                        <a:t>0%</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0</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Sylfaen" panose="010A0502050306030303" pitchFamily="18" charset="0"/>
                        </a:rPr>
                        <a:t>0%</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0</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0%</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0</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0%</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0</a:t>
                      </a:r>
                    </a:p>
                  </a:txBody>
                  <a:tcPr marL="3436" marR="3436" marT="343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341927364"/>
                  </a:ext>
                </a:extLst>
              </a:tr>
              <a:tr h="310390">
                <a:tc>
                  <a:txBody>
                    <a:bodyPr/>
                    <a:lstStyle/>
                    <a:p>
                      <a:pPr algn="l" rtl="0" fontAlgn="b"/>
                      <a:r>
                        <a:rPr lang="en-US" sz="1000" b="0" i="0" u="none" strike="noStrike">
                          <a:solidFill>
                            <a:srgbClr val="000000"/>
                          </a:solidFill>
                          <a:effectLst/>
                          <a:latin typeface="Arial" panose="020B0604020202020204" pitchFamily="34" charset="0"/>
                        </a:rPr>
                        <a:t>•</a:t>
                      </a:r>
                      <a:r>
                        <a:rPr lang="en-US" sz="1000" b="0" i="0" u="none" strike="noStrike">
                          <a:solidFill>
                            <a:srgbClr val="FF0000"/>
                          </a:solidFill>
                          <a:effectLst/>
                          <a:latin typeface="Sylfaen" panose="010A0502050306030303" pitchFamily="18" charset="0"/>
                        </a:rPr>
                        <a:t>Total number represents multi-level field. </a:t>
                      </a:r>
                      <a:endParaRPr lang="en-US" sz="1000" b="0" i="0" u="none" strike="noStrike">
                        <a:solidFill>
                          <a:srgbClr val="000000"/>
                        </a:solidFill>
                        <a:effectLst/>
                        <a:latin typeface="Arial" panose="020B0604020202020204" pitchFamily="34" charset="0"/>
                      </a:endParaRPr>
                    </a:p>
                  </a:txBody>
                  <a:tcPr marL="61849" marR="3436" marT="343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l" rtl="0" fontAlgn="b"/>
                      <a:r>
                        <a:rPr lang="en-US" sz="1000" b="1" i="0" u="none" strike="noStrike">
                          <a:solidFill>
                            <a:srgbClr val="000000"/>
                          </a:solidFill>
                          <a:effectLst/>
                          <a:latin typeface="Sylfaen" panose="010A0502050306030303" pitchFamily="18" charset="0"/>
                        </a:rPr>
                        <a:t>Total</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ctr" rtl="0" fontAlgn="b"/>
                      <a:r>
                        <a:rPr lang="en-US" sz="1000" b="1" i="0" u="none" strike="noStrike">
                          <a:solidFill>
                            <a:srgbClr val="404040"/>
                          </a:solidFill>
                          <a:effectLst/>
                          <a:latin typeface="Sylfaen" panose="010A0502050306030303" pitchFamily="18" charset="0"/>
                        </a:rPr>
                        <a:t>935</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ctr" rtl="0" fontAlgn="b"/>
                      <a:r>
                        <a:rPr lang="en-US" sz="1000" b="1" i="0" u="none" strike="noStrike">
                          <a:solidFill>
                            <a:srgbClr val="404040"/>
                          </a:solidFill>
                          <a:effectLst/>
                          <a:latin typeface="Sylfaen" panose="010A0502050306030303" pitchFamily="18" charset="0"/>
                        </a:rPr>
                        <a:t>100%</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ctr" rtl="0" fontAlgn="b"/>
                      <a:r>
                        <a:rPr lang="en-US" sz="1000" b="1" i="0" u="none" strike="noStrike">
                          <a:solidFill>
                            <a:srgbClr val="404040"/>
                          </a:solidFill>
                          <a:effectLst/>
                          <a:latin typeface="Sylfaen" panose="010A0502050306030303" pitchFamily="18" charset="0"/>
                        </a:rPr>
                        <a:t>983</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ctr" rtl="0" fontAlgn="b"/>
                      <a:r>
                        <a:rPr lang="en-US" sz="1000" b="1" i="0" u="none" strike="noStrike">
                          <a:solidFill>
                            <a:srgbClr val="404040"/>
                          </a:solidFill>
                          <a:effectLst/>
                          <a:latin typeface="Sylfaen" panose="010A0502050306030303" pitchFamily="18" charset="0"/>
                        </a:rPr>
                        <a:t>100%</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ctr" rtl="0" fontAlgn="b"/>
                      <a:r>
                        <a:rPr lang="en-US" sz="1000" b="1" i="0" u="none" strike="noStrike">
                          <a:solidFill>
                            <a:srgbClr val="404040"/>
                          </a:solidFill>
                          <a:effectLst/>
                          <a:latin typeface="Sylfaen" panose="010A0502050306030303" pitchFamily="18" charset="0"/>
                        </a:rPr>
                        <a:t>821</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ctr" rtl="0" fontAlgn="b"/>
                      <a:r>
                        <a:rPr lang="en-US" sz="1000" b="1" i="0" u="none" strike="noStrike">
                          <a:solidFill>
                            <a:srgbClr val="404040"/>
                          </a:solidFill>
                          <a:effectLst/>
                          <a:latin typeface="Sylfaen" panose="010A0502050306030303" pitchFamily="18" charset="0"/>
                        </a:rPr>
                        <a:t>100%</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ctr" rtl="0" fontAlgn="b"/>
                      <a:r>
                        <a:rPr lang="en-US" sz="1000" b="1" i="0" u="none" strike="noStrike">
                          <a:solidFill>
                            <a:srgbClr val="404040"/>
                          </a:solidFill>
                          <a:effectLst/>
                          <a:latin typeface="Sylfaen" panose="010A0502050306030303" pitchFamily="18" charset="0"/>
                        </a:rPr>
                        <a:t>698</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ctr" rtl="0" fontAlgn="b"/>
                      <a:r>
                        <a:rPr lang="en-US" sz="1000" b="1" i="0" u="none" strike="noStrike">
                          <a:solidFill>
                            <a:srgbClr val="404040"/>
                          </a:solidFill>
                          <a:effectLst/>
                          <a:latin typeface="Sylfaen" panose="010A0502050306030303" pitchFamily="18" charset="0"/>
                        </a:rPr>
                        <a:t>100%</a:t>
                      </a:r>
                    </a:p>
                  </a:txBody>
                  <a:tcPr marL="3436" marR="3436" marT="3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ctr" rtl="0" fontAlgn="b"/>
                      <a:r>
                        <a:rPr lang="en-US" sz="1000" b="1" i="0" u="none" strike="noStrike" dirty="0">
                          <a:solidFill>
                            <a:srgbClr val="000000"/>
                          </a:solidFill>
                          <a:effectLst/>
                          <a:latin typeface="Sylfaen" panose="010A0502050306030303" pitchFamily="18" charset="0"/>
                        </a:rPr>
                        <a:t>3437</a:t>
                      </a:r>
                    </a:p>
                  </a:txBody>
                  <a:tcPr marL="3436" marR="3436" marT="343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188316957"/>
                  </a:ext>
                </a:extLst>
              </a:tr>
            </a:tbl>
          </a:graphicData>
        </a:graphic>
      </p:graphicFrame>
    </p:spTree>
    <p:extLst>
      <p:ext uri="{BB962C8B-B14F-4D97-AF65-F5344CB8AC3E}">
        <p14:creationId xmlns:p14="http://schemas.microsoft.com/office/powerpoint/2010/main" val="35675063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Text Placeholder 3"/>
          <p:cNvSpPr>
            <a:spLocks noGrp="1"/>
          </p:cNvSpPr>
          <p:nvPr>
            <p:ph type="body" sz="quarter" idx="12"/>
          </p:nvPr>
        </p:nvSpPr>
        <p:spPr>
          <a:xfrm flipH="1">
            <a:off x="4343400" y="304800"/>
            <a:ext cx="4648200" cy="533400"/>
          </a:xfrm>
        </p:spPr>
        <p:txBody>
          <a:bodyPr/>
          <a:lstStyle/>
          <a:p>
            <a:r>
              <a:rPr lang="en-US" altLang="en-US" sz="1800" b="1" cap="none" dirty="0">
                <a:latin typeface="Helvetica" panose="020B0604020202020204" pitchFamily="34" charset="0"/>
                <a:ea typeface="ＭＳ Ｐゴシック" panose="020B0600070205080204" pitchFamily="34" charset="-128"/>
                <a:cs typeface="Helvetica" panose="020B0604020202020204" pitchFamily="34" charset="0"/>
              </a:rPr>
              <a:t>Top 5 Suspicious CPS Codes </a:t>
            </a:r>
          </a:p>
          <a:p>
            <a:r>
              <a:rPr lang="en-US" altLang="en-US" sz="1800" b="1" cap="none" dirty="0">
                <a:latin typeface="Helvetica" panose="020B0604020202020204" pitchFamily="34" charset="0"/>
                <a:ea typeface="ＭＳ Ｐゴシック" panose="020B0600070205080204" pitchFamily="34" charset="-128"/>
                <a:cs typeface="Helvetica" panose="020B0604020202020204" pitchFamily="34" charset="0"/>
              </a:rPr>
              <a:t>Reported by SBUH</a:t>
            </a:r>
          </a:p>
          <a:p>
            <a:pPr algn="ctr"/>
            <a:endParaRPr lang="en-US" altLang="en-US" sz="1800" b="1" cap="none" dirty="0">
              <a:latin typeface="Helvetica" panose="020B0604020202020204" pitchFamily="34" charset="0"/>
              <a:ea typeface="ＭＳ Ｐゴシック" panose="020B0600070205080204" pitchFamily="34" charset="-128"/>
              <a:cs typeface="Helvetica" panose="020B0604020202020204" pitchFamily="34" charset="0"/>
            </a:endParaRPr>
          </a:p>
          <a:p>
            <a:pPr algn="ctr"/>
            <a:endParaRPr lang="en-US" altLang="en-US" sz="1800" b="1" cap="none" dirty="0">
              <a:latin typeface="Helvetica" panose="020B0604020202020204" pitchFamily="34" charset="0"/>
              <a:ea typeface="ＭＳ Ｐゴシック" panose="020B0600070205080204" pitchFamily="34" charset="-128"/>
              <a:cs typeface="Helvetica" panose="020B0604020202020204" pitchFamily="34" charset="0"/>
            </a:endParaRPr>
          </a:p>
        </p:txBody>
      </p:sp>
      <p:sp>
        <p:nvSpPr>
          <p:cNvPr id="4" name="TextBox 3"/>
          <p:cNvSpPr txBox="1"/>
          <p:nvPr/>
        </p:nvSpPr>
        <p:spPr>
          <a:xfrm>
            <a:off x="0" y="6400800"/>
            <a:ext cx="9144000" cy="677108"/>
          </a:xfrm>
          <a:prstGeom prst="rect">
            <a:avLst/>
          </a:prstGeom>
          <a:noFill/>
        </p:spPr>
        <p:txBody>
          <a:bodyPr wrap="square" rtlCol="0">
            <a:spAutoFit/>
          </a:bodyPr>
          <a:lstStyle/>
          <a:p>
            <a:pPr algn="ctr"/>
            <a:r>
              <a:rPr lang="en-US" sz="2000" dirty="0">
                <a:solidFill>
                  <a:schemeClr val="bg1"/>
                </a:solidFill>
              </a:rPr>
              <a:t>Child Abuse, Neglect, and Maltreatment </a:t>
            </a:r>
          </a:p>
          <a:p>
            <a:endParaRPr lang="en-US" dirty="0"/>
          </a:p>
        </p:txBody>
      </p:sp>
      <p:graphicFrame>
        <p:nvGraphicFramePr>
          <p:cNvPr id="6" name="Chart 5">
            <a:extLst>
              <a:ext uri="{FF2B5EF4-FFF2-40B4-BE49-F238E27FC236}">
                <a16:creationId xmlns:a16="http://schemas.microsoft.com/office/drawing/2014/main" id="{354D3349-AFA2-4E3C-9941-5B9C72FB52A5}"/>
              </a:ext>
            </a:extLst>
          </p:cNvPr>
          <p:cNvGraphicFramePr>
            <a:graphicFrameLocks/>
          </p:cNvGraphicFramePr>
          <p:nvPr>
            <p:extLst>
              <p:ext uri="{D42A27DB-BD31-4B8C-83A1-F6EECF244321}">
                <p14:modId xmlns:p14="http://schemas.microsoft.com/office/powerpoint/2010/main" val="483156004"/>
              </p:ext>
            </p:extLst>
          </p:nvPr>
        </p:nvGraphicFramePr>
        <p:xfrm>
          <a:off x="647700" y="1447800"/>
          <a:ext cx="7391400" cy="4419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597063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Placeholder 3"/>
          <p:cNvSpPr>
            <a:spLocks noGrp="1"/>
          </p:cNvSpPr>
          <p:nvPr>
            <p:ph type="body" sz="quarter" idx="12"/>
          </p:nvPr>
        </p:nvSpPr>
        <p:spPr>
          <a:xfrm>
            <a:off x="4800600" y="412750"/>
            <a:ext cx="3951288" cy="533400"/>
          </a:xfrm>
        </p:spPr>
        <p:txBody>
          <a:bodyPr/>
          <a:lstStyle/>
          <a:p>
            <a:r>
              <a:rPr lang="en-US" altLang="en-US" sz="1800" b="1" cap="none" dirty="0">
                <a:latin typeface="Helvetica" panose="020B0604020202020204" pitchFamily="34" charset="0"/>
                <a:ea typeface="ＭＳ Ｐゴシック" panose="020B0600070205080204" pitchFamily="34" charset="-128"/>
                <a:cs typeface="Helvetica" panose="020B0604020202020204" pitchFamily="34" charset="0"/>
              </a:rPr>
              <a:t>CPS Positive Toxicology Cases 2017-2020 CPS Data</a:t>
            </a:r>
          </a:p>
          <a:p>
            <a:endParaRPr lang="en-US" altLang="en-US" sz="1800" b="1" cap="none" dirty="0">
              <a:latin typeface="Helvetica" panose="020B0604020202020204" pitchFamily="34" charset="0"/>
              <a:ea typeface="ＭＳ Ｐゴシック" panose="020B0600070205080204" pitchFamily="34" charset="-128"/>
              <a:cs typeface="Helvetica" panose="020B0604020202020204" pitchFamily="34" charset="0"/>
            </a:endParaRPr>
          </a:p>
        </p:txBody>
      </p:sp>
      <p:sp>
        <p:nvSpPr>
          <p:cNvPr id="4" name="TextBox 3"/>
          <p:cNvSpPr txBox="1"/>
          <p:nvPr/>
        </p:nvSpPr>
        <p:spPr>
          <a:xfrm>
            <a:off x="0" y="6400800"/>
            <a:ext cx="9144000" cy="677108"/>
          </a:xfrm>
          <a:prstGeom prst="rect">
            <a:avLst/>
          </a:prstGeom>
          <a:noFill/>
        </p:spPr>
        <p:txBody>
          <a:bodyPr wrap="square" rtlCol="0">
            <a:spAutoFit/>
          </a:bodyPr>
          <a:lstStyle/>
          <a:p>
            <a:pPr algn="ctr"/>
            <a:r>
              <a:rPr lang="en-US" sz="2000" dirty="0">
                <a:solidFill>
                  <a:schemeClr val="bg1"/>
                </a:solidFill>
              </a:rPr>
              <a:t>Child Abuse, Neglect, and Maltreatment </a:t>
            </a:r>
          </a:p>
          <a:p>
            <a:endParaRPr lang="en-US" dirty="0"/>
          </a:p>
        </p:txBody>
      </p:sp>
      <p:graphicFrame>
        <p:nvGraphicFramePr>
          <p:cNvPr id="5" name="Table 4">
            <a:extLst>
              <a:ext uri="{FF2B5EF4-FFF2-40B4-BE49-F238E27FC236}">
                <a16:creationId xmlns:a16="http://schemas.microsoft.com/office/drawing/2014/main" id="{DF2A26D6-8476-49EF-BE24-3020AEB9A8DD}"/>
              </a:ext>
            </a:extLst>
          </p:cNvPr>
          <p:cNvGraphicFramePr>
            <a:graphicFrameLocks noGrp="1"/>
          </p:cNvGraphicFramePr>
          <p:nvPr>
            <p:extLst>
              <p:ext uri="{D42A27DB-BD31-4B8C-83A1-F6EECF244321}">
                <p14:modId xmlns:p14="http://schemas.microsoft.com/office/powerpoint/2010/main" val="2033699016"/>
              </p:ext>
            </p:extLst>
          </p:nvPr>
        </p:nvGraphicFramePr>
        <p:xfrm>
          <a:off x="381000" y="1371600"/>
          <a:ext cx="8370890" cy="4495801"/>
        </p:xfrm>
        <a:graphic>
          <a:graphicData uri="http://schemas.openxmlformats.org/drawingml/2006/table">
            <a:tbl>
              <a:tblPr/>
              <a:tblGrid>
                <a:gridCol w="930099">
                  <a:extLst>
                    <a:ext uri="{9D8B030D-6E8A-4147-A177-3AD203B41FA5}">
                      <a16:colId xmlns:a16="http://schemas.microsoft.com/office/drawing/2014/main" val="1780676794"/>
                    </a:ext>
                  </a:extLst>
                </a:gridCol>
                <a:gridCol w="744079">
                  <a:extLst>
                    <a:ext uri="{9D8B030D-6E8A-4147-A177-3AD203B41FA5}">
                      <a16:colId xmlns:a16="http://schemas.microsoft.com/office/drawing/2014/main" val="3311291257"/>
                    </a:ext>
                  </a:extLst>
                </a:gridCol>
                <a:gridCol w="837089">
                  <a:extLst>
                    <a:ext uri="{9D8B030D-6E8A-4147-A177-3AD203B41FA5}">
                      <a16:colId xmlns:a16="http://schemas.microsoft.com/office/drawing/2014/main" val="2145163492"/>
                    </a:ext>
                  </a:extLst>
                </a:gridCol>
                <a:gridCol w="837089">
                  <a:extLst>
                    <a:ext uri="{9D8B030D-6E8A-4147-A177-3AD203B41FA5}">
                      <a16:colId xmlns:a16="http://schemas.microsoft.com/office/drawing/2014/main" val="2532637436"/>
                    </a:ext>
                  </a:extLst>
                </a:gridCol>
                <a:gridCol w="837089">
                  <a:extLst>
                    <a:ext uri="{9D8B030D-6E8A-4147-A177-3AD203B41FA5}">
                      <a16:colId xmlns:a16="http://schemas.microsoft.com/office/drawing/2014/main" val="3859757828"/>
                    </a:ext>
                  </a:extLst>
                </a:gridCol>
                <a:gridCol w="837089">
                  <a:extLst>
                    <a:ext uri="{9D8B030D-6E8A-4147-A177-3AD203B41FA5}">
                      <a16:colId xmlns:a16="http://schemas.microsoft.com/office/drawing/2014/main" val="1008507312"/>
                    </a:ext>
                  </a:extLst>
                </a:gridCol>
                <a:gridCol w="837089">
                  <a:extLst>
                    <a:ext uri="{9D8B030D-6E8A-4147-A177-3AD203B41FA5}">
                      <a16:colId xmlns:a16="http://schemas.microsoft.com/office/drawing/2014/main" val="614771945"/>
                    </a:ext>
                  </a:extLst>
                </a:gridCol>
                <a:gridCol w="837089">
                  <a:extLst>
                    <a:ext uri="{9D8B030D-6E8A-4147-A177-3AD203B41FA5}">
                      <a16:colId xmlns:a16="http://schemas.microsoft.com/office/drawing/2014/main" val="527216745"/>
                    </a:ext>
                  </a:extLst>
                </a:gridCol>
                <a:gridCol w="837089">
                  <a:extLst>
                    <a:ext uri="{9D8B030D-6E8A-4147-A177-3AD203B41FA5}">
                      <a16:colId xmlns:a16="http://schemas.microsoft.com/office/drawing/2014/main" val="1588273186"/>
                    </a:ext>
                  </a:extLst>
                </a:gridCol>
                <a:gridCol w="837089">
                  <a:extLst>
                    <a:ext uri="{9D8B030D-6E8A-4147-A177-3AD203B41FA5}">
                      <a16:colId xmlns:a16="http://schemas.microsoft.com/office/drawing/2014/main" val="966636245"/>
                    </a:ext>
                  </a:extLst>
                </a:gridCol>
              </a:tblGrid>
              <a:tr h="1402664">
                <a:tc>
                  <a:txBody>
                    <a:bodyPr/>
                    <a:lstStyle/>
                    <a:p>
                      <a:pPr algn="l" rtl="0" fontAlgn="ctr"/>
                      <a:r>
                        <a:rPr lang="en-US" sz="1050" b="1" i="0" u="none" strike="noStrike" dirty="0">
                          <a:solidFill>
                            <a:srgbClr val="000000"/>
                          </a:solidFill>
                          <a:effectLst/>
                          <a:latin typeface="Sylfaen" panose="010A0502050306030303" pitchFamily="18" charset="0"/>
                        </a:rPr>
                        <a:t>Positive Toxicology Cases Reported to CPS for 2019-2022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rtl="0" fontAlgn="ctr"/>
                      <a:r>
                        <a:rPr lang="en-US" sz="1050" b="1" i="0" u="none" strike="noStrike">
                          <a:solidFill>
                            <a:srgbClr val="000000"/>
                          </a:solidFill>
                          <a:effectLst/>
                          <a:latin typeface="Sylfaen" panose="010A0502050306030303" pitchFamily="18" charset="0"/>
                        </a:rPr>
                        <a:t>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rtl="0" fontAlgn="ctr"/>
                      <a:r>
                        <a:rPr lang="en-US" sz="1050" b="1" i="0" u="none" strike="noStrike">
                          <a:solidFill>
                            <a:srgbClr val="000000"/>
                          </a:solidFill>
                          <a:effectLst/>
                          <a:latin typeface="Sylfaen" panose="010A0502050306030303" pitchFamily="18"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rtl="0" fontAlgn="ctr"/>
                      <a:r>
                        <a:rPr lang="en-US" sz="1050" b="1" i="0" u="none" strike="noStrike">
                          <a:solidFill>
                            <a:srgbClr val="000000"/>
                          </a:solidFill>
                          <a:effectLst/>
                          <a:latin typeface="Sylfaen" panose="010A0502050306030303" pitchFamily="18" charset="0"/>
                        </a:rPr>
                        <a:t>2020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rtl="0" fontAlgn="ctr"/>
                      <a:r>
                        <a:rPr lang="en-US" sz="1050" b="1" i="0" u="none" strike="noStrike">
                          <a:solidFill>
                            <a:srgbClr val="000000"/>
                          </a:solidFill>
                          <a:effectLst/>
                          <a:latin typeface="Sylfaen" panose="010A0502050306030303" pitchFamily="18"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rtl="0" fontAlgn="ctr"/>
                      <a:r>
                        <a:rPr lang="en-US" sz="1050" b="1" i="0" u="none" strike="noStrike" dirty="0">
                          <a:solidFill>
                            <a:srgbClr val="000000"/>
                          </a:solidFill>
                          <a:effectLst/>
                          <a:latin typeface="Sylfaen" panose="010A0502050306030303" pitchFamily="18" charset="0"/>
                        </a:rPr>
                        <a:t>2021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rtl="0" fontAlgn="ctr"/>
                      <a:r>
                        <a:rPr lang="en-US" sz="1050" b="1" i="0" u="none" strike="noStrike">
                          <a:solidFill>
                            <a:srgbClr val="000000"/>
                          </a:solidFill>
                          <a:effectLst/>
                          <a:latin typeface="Sylfaen" panose="010A0502050306030303" pitchFamily="18"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rtl="0" fontAlgn="ctr"/>
                      <a:r>
                        <a:rPr lang="en-US" sz="1050" b="1" i="0" u="none" strike="noStrike">
                          <a:solidFill>
                            <a:srgbClr val="000000"/>
                          </a:solidFill>
                          <a:effectLst/>
                          <a:latin typeface="Sylfaen" panose="010A0502050306030303" pitchFamily="18" charset="0"/>
                        </a:rPr>
                        <a:t>2022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rtl="0" fontAlgn="ctr"/>
                      <a:r>
                        <a:rPr lang="en-US" sz="1050" b="1" i="0" u="none" strike="noStrike">
                          <a:solidFill>
                            <a:srgbClr val="000000"/>
                          </a:solidFill>
                          <a:effectLst/>
                          <a:latin typeface="Sylfaen" panose="010A0502050306030303" pitchFamily="18"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rtl="0" fontAlgn="ctr"/>
                      <a:r>
                        <a:rPr lang="en-US" sz="1050" b="1" i="0" u="none" strike="noStrike">
                          <a:solidFill>
                            <a:srgbClr val="000000"/>
                          </a:solidFill>
                          <a:effectLst/>
                          <a:latin typeface="Sylfaen" panose="010A0502050306030303" pitchFamily="18" charset="0"/>
                        </a:rPr>
                        <a:t>Total # Cases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3947154695"/>
                  </a:ext>
                </a:extLst>
              </a:tr>
              <a:tr h="207593">
                <a:tc>
                  <a:txBody>
                    <a:bodyPr/>
                    <a:lstStyle/>
                    <a:p>
                      <a:pPr algn="l" rtl="0" fontAlgn="b"/>
                      <a:r>
                        <a:rPr lang="en-US" sz="1050" b="0" i="0" u="none" strike="noStrike">
                          <a:solidFill>
                            <a:srgbClr val="000000"/>
                          </a:solidFill>
                          <a:effectLst/>
                          <a:latin typeface="Sylfaen" panose="010A0502050306030303" pitchFamily="18" charset="0"/>
                        </a:rPr>
                        <a:t>05NN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Sylfaen" panose="010A0502050306030303" pitchFamily="18" charset="0"/>
                        </a:rPr>
                        <a:t>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50" b="0" i="0" u="none" strike="noStrike">
                          <a:solidFill>
                            <a:srgbClr val="000000"/>
                          </a:solidFill>
                          <a:effectLst/>
                          <a:latin typeface="Sylfaen" panose="010A0502050306030303" pitchFamily="18" charset="0"/>
                        </a:rPr>
                        <a:t>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Sylfaen" panose="010A0502050306030303" pitchFamily="18" charset="0"/>
                        </a:rPr>
                        <a:t>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50" b="0" i="0" u="none" strike="noStrike">
                          <a:solidFill>
                            <a:srgbClr val="000000"/>
                          </a:solidFill>
                          <a:effectLst/>
                          <a:latin typeface="Sylfaen" panose="010A0502050306030303" pitchFamily="18" charset="0"/>
                        </a:rPr>
                        <a:t>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Sylfaen" panose="010A0502050306030303" pitchFamily="18" charset="0"/>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Sylfaen" panose="010A0502050306030303" pitchFamily="18" charset="0"/>
                        </a:rPr>
                        <a:t>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Sylfaen" panose="010A0502050306030303" pitchFamily="18"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Sylfaen" panose="010A0502050306030303" pitchFamily="18" charset="0"/>
                        </a:rPr>
                        <a:t>n/a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Sylfaen" panose="010A0502050306030303" pitchFamily="18" charset="0"/>
                        </a:rPr>
                        <a:t>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624872206"/>
                  </a:ext>
                </a:extLst>
              </a:tr>
              <a:tr h="207593">
                <a:tc>
                  <a:txBody>
                    <a:bodyPr/>
                    <a:lstStyle/>
                    <a:p>
                      <a:pPr algn="l" rtl="0" fontAlgn="b"/>
                      <a:r>
                        <a:rPr lang="en-US" sz="1050" b="0" i="0" u="none" strike="noStrike">
                          <a:solidFill>
                            <a:srgbClr val="000000"/>
                          </a:solidFill>
                          <a:effectLst/>
                          <a:latin typeface="Sylfaen" panose="010A0502050306030303" pitchFamily="18" charset="0"/>
                        </a:rPr>
                        <a:t>06EP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Sylfaen" panose="010A0502050306030303" pitchFamily="18" charset="0"/>
                        </a:rPr>
                        <a:t>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50" b="0" i="0" u="none" strike="noStrike">
                          <a:solidFill>
                            <a:srgbClr val="000000"/>
                          </a:solidFill>
                          <a:effectLst/>
                          <a:latin typeface="Sylfaen" panose="010A0502050306030303" pitchFamily="18" charset="0"/>
                        </a:rPr>
                        <a:t>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Sylfaen" panose="010A0502050306030303" pitchFamily="18" charset="0"/>
                        </a:rPr>
                        <a:t>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50" b="0" i="0" u="none" strike="noStrike">
                          <a:solidFill>
                            <a:srgbClr val="000000"/>
                          </a:solidFill>
                          <a:effectLst/>
                          <a:latin typeface="Sylfaen" panose="010A0502050306030303" pitchFamily="18" charset="0"/>
                        </a:rPr>
                        <a:t>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Sylfaen" panose="010A0502050306030303" pitchFamily="18"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Sylfaen" panose="010A0502050306030303" pitchFamily="18" charset="0"/>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Sylfaen" panose="010A0502050306030303" pitchFamily="18"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Sylfaen" panose="010A0502050306030303" pitchFamily="18" charset="0"/>
                        </a:rPr>
                        <a:t>n/a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Sylfaen" panose="010A0502050306030303" pitchFamily="18" charset="0"/>
                        </a:rPr>
                        <a:t>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667333245"/>
                  </a:ext>
                </a:extLst>
              </a:tr>
              <a:tr h="207593">
                <a:tc>
                  <a:txBody>
                    <a:bodyPr/>
                    <a:lstStyle/>
                    <a:p>
                      <a:pPr algn="l" rtl="0" fontAlgn="b"/>
                      <a:r>
                        <a:rPr lang="en-US" sz="1050" b="0" i="0" u="none" strike="noStrike">
                          <a:solidFill>
                            <a:srgbClr val="000000"/>
                          </a:solidFill>
                          <a:effectLst/>
                          <a:latin typeface="Sylfaen" panose="010A0502050306030303" pitchFamily="18" charset="0"/>
                        </a:rPr>
                        <a:t>06EN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Sylfaen" panose="010A0502050306030303" pitchFamily="18" charset="0"/>
                        </a:rPr>
                        <a:t>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50" b="0" i="0" u="none" strike="noStrike">
                          <a:solidFill>
                            <a:srgbClr val="000000"/>
                          </a:solidFill>
                          <a:effectLst/>
                          <a:latin typeface="Sylfaen" panose="010A0502050306030303" pitchFamily="18" charset="0"/>
                        </a:rPr>
                        <a:t>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Sylfaen" panose="010A0502050306030303" pitchFamily="18" charset="0"/>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50" b="0" i="0" u="none" strike="noStrike">
                          <a:solidFill>
                            <a:srgbClr val="000000"/>
                          </a:solidFill>
                          <a:effectLst/>
                          <a:latin typeface="Sylfaen" panose="010A0502050306030303" pitchFamily="18" charset="0"/>
                        </a:rPr>
                        <a:t>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Sylfaen" panose="010A0502050306030303" pitchFamily="18"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Sylfaen" panose="010A0502050306030303" pitchFamily="18"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Sylfaen" panose="010A0502050306030303" pitchFamily="18"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Sylfaen" panose="010A0502050306030303" pitchFamily="18" charset="0"/>
                        </a:rPr>
                        <a:t>n/a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Sylfaen" panose="010A0502050306030303" pitchFamily="18" charset="0"/>
                        </a:rPr>
                        <a:t>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9133938"/>
                  </a:ext>
                </a:extLst>
              </a:tr>
              <a:tr h="207593">
                <a:tc>
                  <a:txBody>
                    <a:bodyPr/>
                    <a:lstStyle/>
                    <a:p>
                      <a:pPr algn="l" rtl="0" fontAlgn="b"/>
                      <a:r>
                        <a:rPr lang="en-US" sz="1050" b="0" i="0" u="none" strike="noStrike">
                          <a:solidFill>
                            <a:srgbClr val="000000"/>
                          </a:solidFill>
                          <a:effectLst/>
                          <a:latin typeface="Sylfaen" panose="010A0502050306030303" pitchFamily="18" charset="0"/>
                        </a:rPr>
                        <a:t>05EP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Sylfaen" panose="010A0502050306030303" pitchFamily="18"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50" b="0" i="0" u="none" strike="noStrike">
                          <a:solidFill>
                            <a:srgbClr val="000000"/>
                          </a:solidFill>
                          <a:effectLst/>
                          <a:latin typeface="Sylfaen" panose="010A0502050306030303" pitchFamily="18"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Sylfaen" panose="010A0502050306030303" pitchFamily="18"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50" b="0" i="0" u="none" strike="noStrike">
                          <a:solidFill>
                            <a:srgbClr val="000000"/>
                          </a:solidFill>
                          <a:effectLst/>
                          <a:latin typeface="Sylfaen" panose="010A0502050306030303" pitchFamily="18"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Sylfaen" panose="010A0502050306030303" pitchFamily="18"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Sylfaen" panose="010A0502050306030303" pitchFamily="18"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Sylfaen" panose="010A0502050306030303" pitchFamily="18"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Sylfaen" panose="010A0502050306030303" pitchFamily="18" charset="0"/>
                        </a:rPr>
                        <a:t>n/a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Sylfaen" panose="010A0502050306030303" pitchFamily="18"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218261036"/>
                  </a:ext>
                </a:extLst>
              </a:tr>
              <a:tr h="207593">
                <a:tc>
                  <a:txBody>
                    <a:bodyPr/>
                    <a:lstStyle/>
                    <a:p>
                      <a:pPr algn="l" rtl="0" fontAlgn="b"/>
                      <a:r>
                        <a:rPr lang="en-US" sz="1050" b="0" i="0" u="none" strike="noStrike">
                          <a:solidFill>
                            <a:srgbClr val="000000"/>
                          </a:solidFill>
                          <a:effectLst/>
                          <a:latin typeface="Sylfaen" panose="010A0502050306030303" pitchFamily="18" charset="0"/>
                        </a:rPr>
                        <a:t>04PD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Sylfaen" panose="010A0502050306030303" pitchFamily="18"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50" b="0" i="0" u="none" strike="noStrike">
                          <a:solidFill>
                            <a:srgbClr val="000000"/>
                          </a:solidFill>
                          <a:effectLst/>
                          <a:latin typeface="Sylfaen" panose="010A0502050306030303" pitchFamily="18"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Sylfaen" panose="010A0502050306030303" pitchFamily="18"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50" b="0" i="0" u="none" strike="noStrike">
                          <a:solidFill>
                            <a:srgbClr val="000000"/>
                          </a:solidFill>
                          <a:effectLst/>
                          <a:latin typeface="Sylfaen" panose="010A0502050306030303" pitchFamily="18"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Sylfaen" panose="010A0502050306030303" pitchFamily="18"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Sylfaen" panose="010A0502050306030303" pitchFamily="18"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Sylfaen" panose="010A0502050306030303" pitchFamily="18"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Sylfaen" panose="010A0502050306030303" pitchFamily="18" charset="0"/>
                        </a:rPr>
                        <a:t>n/a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Sylfaen" panose="010A0502050306030303" pitchFamily="18"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834336043"/>
                  </a:ext>
                </a:extLst>
              </a:tr>
              <a:tr h="207593">
                <a:tc>
                  <a:txBody>
                    <a:bodyPr/>
                    <a:lstStyle/>
                    <a:p>
                      <a:pPr algn="l" rtl="0" fontAlgn="b"/>
                      <a:r>
                        <a:rPr lang="en-US" sz="1050" b="0" i="0" u="none" strike="noStrike">
                          <a:solidFill>
                            <a:srgbClr val="000000"/>
                          </a:solidFill>
                          <a:effectLst/>
                          <a:latin typeface="Sylfaen" panose="010A0502050306030303" pitchFamily="18" charset="0"/>
                        </a:rPr>
                        <a:t>05EA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Sylfaen" panose="010A0502050306030303" pitchFamily="18"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50" b="0" i="0" u="none" strike="noStrike">
                          <a:solidFill>
                            <a:srgbClr val="000000"/>
                          </a:solidFill>
                          <a:effectLst/>
                          <a:latin typeface="Sylfaen" panose="010A0502050306030303" pitchFamily="18"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Sylfaen" panose="010A0502050306030303" pitchFamily="18"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50" b="0" i="0" u="none" strike="noStrike">
                          <a:solidFill>
                            <a:srgbClr val="000000"/>
                          </a:solidFill>
                          <a:effectLst/>
                          <a:latin typeface="Sylfaen" panose="010A0502050306030303" pitchFamily="18"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Sylfaen" panose="010A0502050306030303" pitchFamily="18"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Sylfaen" panose="010A0502050306030303" pitchFamily="18"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Sylfaen" panose="010A0502050306030303" pitchFamily="18"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Sylfaen" panose="010A0502050306030303" pitchFamily="18" charset="0"/>
                        </a:rPr>
                        <a:t>n/a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Sylfaen" panose="010A0502050306030303" pitchFamily="18"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054946137"/>
                  </a:ext>
                </a:extLst>
              </a:tr>
              <a:tr h="207593">
                <a:tc>
                  <a:txBody>
                    <a:bodyPr/>
                    <a:lstStyle/>
                    <a:p>
                      <a:pPr algn="l" rtl="0" fontAlgn="b"/>
                      <a:r>
                        <a:rPr lang="en-US" sz="1050" b="0" i="0" u="none" strike="noStrike">
                          <a:solidFill>
                            <a:srgbClr val="000000"/>
                          </a:solidFill>
                          <a:effectLst/>
                          <a:latin typeface="Sylfaen" panose="010A0502050306030303" pitchFamily="18" charset="0"/>
                        </a:rPr>
                        <a:t>CPEP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Sylfaen" panose="010A0502050306030303" pitchFamily="18"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50" b="0" i="0" u="none" strike="noStrike">
                          <a:solidFill>
                            <a:srgbClr val="000000"/>
                          </a:solidFill>
                          <a:effectLst/>
                          <a:latin typeface="Sylfaen" panose="010A0502050306030303" pitchFamily="18"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Sylfaen" panose="010A0502050306030303" pitchFamily="18"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50" b="0" i="0" u="none" strike="noStrike">
                          <a:solidFill>
                            <a:srgbClr val="000000"/>
                          </a:solidFill>
                          <a:effectLst/>
                          <a:latin typeface="Sylfaen" panose="010A0502050306030303" pitchFamily="18"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Sylfaen" panose="010A0502050306030303" pitchFamily="18"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Sylfaen" panose="010A0502050306030303" pitchFamily="18"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Sylfaen" panose="010A0502050306030303" pitchFamily="18"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Sylfaen" panose="010A0502050306030303" pitchFamily="18" charset="0"/>
                        </a:rPr>
                        <a:t>n/a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Sylfaen" panose="010A0502050306030303" pitchFamily="18"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218260314"/>
                  </a:ext>
                </a:extLst>
              </a:tr>
              <a:tr h="207593">
                <a:tc>
                  <a:txBody>
                    <a:bodyPr/>
                    <a:lstStyle/>
                    <a:p>
                      <a:pPr algn="l" rtl="0" fontAlgn="b"/>
                      <a:r>
                        <a:rPr lang="en-US" sz="1050" b="0" i="0" u="none" strike="noStrike">
                          <a:solidFill>
                            <a:srgbClr val="000000"/>
                          </a:solidFill>
                          <a:effectLst/>
                          <a:latin typeface="Sylfaen" panose="010A0502050306030303" pitchFamily="18" charset="0"/>
                        </a:rPr>
                        <a:t>05OB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Sylfaen" panose="010A0502050306030303" pitchFamily="18"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50" b="0" i="0" u="none" strike="noStrike">
                          <a:solidFill>
                            <a:srgbClr val="000000"/>
                          </a:solidFill>
                          <a:effectLst/>
                          <a:latin typeface="Sylfaen" panose="010A0502050306030303" pitchFamily="18"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Sylfaen" panose="010A0502050306030303" pitchFamily="18"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50" b="0" i="0" u="none" strike="noStrike">
                          <a:solidFill>
                            <a:srgbClr val="000000"/>
                          </a:solidFill>
                          <a:effectLst/>
                          <a:latin typeface="Sylfaen" panose="010A0502050306030303" pitchFamily="18"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Sylfaen" panose="010A0502050306030303" pitchFamily="18"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Sylfaen" panose="010A0502050306030303" pitchFamily="18"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Sylfaen" panose="010A0502050306030303" pitchFamily="18"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Sylfaen" panose="010A0502050306030303" pitchFamily="18" charset="0"/>
                        </a:rPr>
                        <a:t>n/a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Sylfaen" panose="010A0502050306030303" pitchFamily="18"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880713970"/>
                  </a:ext>
                </a:extLst>
              </a:tr>
              <a:tr h="207593">
                <a:tc>
                  <a:txBody>
                    <a:bodyPr/>
                    <a:lstStyle/>
                    <a:p>
                      <a:pPr algn="l" rtl="0" fontAlgn="b"/>
                      <a:r>
                        <a:rPr lang="en-US" sz="1050" b="0" i="0" u="none" strike="noStrike">
                          <a:solidFill>
                            <a:srgbClr val="000000"/>
                          </a:solidFill>
                          <a:effectLst/>
                          <a:latin typeface="Sylfaen" panose="010A0502050306030303" pitchFamily="18" charset="0"/>
                        </a:rPr>
                        <a:t>06W1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Sylfaen" panose="010A0502050306030303" pitchFamily="18"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50" b="0" i="0" u="none" strike="noStrike">
                          <a:solidFill>
                            <a:srgbClr val="000000"/>
                          </a:solidFill>
                          <a:effectLst/>
                          <a:latin typeface="Sylfaen" panose="010A0502050306030303" pitchFamily="18"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Sylfaen" panose="010A0502050306030303" pitchFamily="18"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50" b="0" i="0" u="none" strike="noStrike">
                          <a:solidFill>
                            <a:srgbClr val="000000"/>
                          </a:solidFill>
                          <a:effectLst/>
                          <a:latin typeface="Sylfaen" panose="010A0502050306030303" pitchFamily="18"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Sylfaen" panose="010A0502050306030303" pitchFamily="18"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Sylfaen" panose="010A0502050306030303" pitchFamily="18"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Sylfaen" panose="010A0502050306030303" pitchFamily="18"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Sylfaen" panose="010A0502050306030303" pitchFamily="18" charset="0"/>
                        </a:rPr>
                        <a:t>n/a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Sylfaen" panose="010A0502050306030303" pitchFamily="18"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96408007"/>
                  </a:ext>
                </a:extLst>
              </a:tr>
              <a:tr h="207593">
                <a:tc>
                  <a:txBody>
                    <a:bodyPr/>
                    <a:lstStyle/>
                    <a:p>
                      <a:pPr algn="l" rtl="0" fontAlgn="b"/>
                      <a:r>
                        <a:rPr lang="en-US" sz="1050" b="0" i="0" u="none" strike="noStrike">
                          <a:solidFill>
                            <a:srgbClr val="000000"/>
                          </a:solidFill>
                          <a:effectLst/>
                          <a:latin typeface="Sylfaen" panose="010A0502050306030303" pitchFamily="18" charset="0"/>
                        </a:rPr>
                        <a:t>MRN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Sylfaen" panose="010A0502050306030303" pitchFamily="18"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50" b="0" i="0" u="none" strike="noStrike">
                          <a:solidFill>
                            <a:srgbClr val="000000"/>
                          </a:solidFill>
                          <a:effectLst/>
                          <a:latin typeface="Sylfaen" panose="010A0502050306030303" pitchFamily="18"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Sylfaen" panose="010A0502050306030303" pitchFamily="18"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50" b="0" i="0" u="none" strike="noStrike">
                          <a:solidFill>
                            <a:srgbClr val="000000"/>
                          </a:solidFill>
                          <a:effectLst/>
                          <a:latin typeface="Sylfaen" panose="010A0502050306030303" pitchFamily="18"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Sylfaen" panose="010A0502050306030303" pitchFamily="18"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Sylfaen" panose="010A0502050306030303" pitchFamily="18"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Sylfaen" panose="010A0502050306030303" pitchFamily="18"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Sylfaen" panose="010A0502050306030303" pitchFamily="18" charset="0"/>
                        </a:rPr>
                        <a:t>n/a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Sylfaen" panose="010A0502050306030303" pitchFamily="18"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969457727"/>
                  </a:ext>
                </a:extLst>
              </a:tr>
              <a:tr h="394428">
                <a:tc>
                  <a:txBody>
                    <a:bodyPr/>
                    <a:lstStyle/>
                    <a:p>
                      <a:pPr algn="l" rtl="0" fontAlgn="b"/>
                      <a:r>
                        <a:rPr lang="en-US" sz="1050" b="0" i="0" u="none" strike="noStrike">
                          <a:solidFill>
                            <a:srgbClr val="000000"/>
                          </a:solidFill>
                          <a:effectLst/>
                          <a:latin typeface="Sylfaen" panose="010A0502050306030303" pitchFamily="18" charset="0"/>
                        </a:rPr>
                        <a:t>OUTPATIENT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Sylfaen" panose="010A0502050306030303" pitchFamily="18"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50" b="0" i="0" u="none" strike="noStrike">
                          <a:solidFill>
                            <a:srgbClr val="000000"/>
                          </a:solidFill>
                          <a:effectLst/>
                          <a:latin typeface="Sylfaen" panose="010A0502050306030303" pitchFamily="18"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Sylfaen" panose="010A0502050306030303" pitchFamily="18"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50" b="0" i="0" u="none" strike="noStrike">
                          <a:solidFill>
                            <a:srgbClr val="000000"/>
                          </a:solidFill>
                          <a:effectLst/>
                          <a:latin typeface="Sylfaen" panose="010A0502050306030303" pitchFamily="18"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Sylfaen" panose="010A0502050306030303" pitchFamily="18"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Sylfaen" panose="010A0502050306030303" pitchFamily="18"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Sylfaen" panose="010A0502050306030303" pitchFamily="18"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Sylfaen" panose="010A0502050306030303" pitchFamily="18" charset="0"/>
                        </a:rPr>
                        <a:t>n/a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Sylfaen" panose="010A0502050306030303" pitchFamily="18"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595370087"/>
                  </a:ext>
                </a:extLst>
              </a:tr>
              <a:tr h="207593">
                <a:tc>
                  <a:txBody>
                    <a:bodyPr/>
                    <a:lstStyle/>
                    <a:p>
                      <a:pPr algn="l" rtl="0" fontAlgn="b"/>
                      <a:r>
                        <a:rPr lang="en-US" sz="1050" b="0" i="0" u="none" strike="noStrike">
                          <a:solidFill>
                            <a:srgbClr val="000000"/>
                          </a:solidFill>
                          <a:effectLst/>
                          <a:latin typeface="Sylfaen" panose="010A0502050306030303" pitchFamily="18" charset="0"/>
                        </a:rPr>
                        <a:t>11N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Sylfaen" panose="010A0502050306030303" pitchFamily="18"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50" b="0" i="0" u="none" strike="noStrike">
                          <a:solidFill>
                            <a:srgbClr val="000000"/>
                          </a:solidFill>
                          <a:effectLst/>
                          <a:latin typeface="Sylfaen" panose="010A0502050306030303" pitchFamily="18"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Sylfaen" panose="010A0502050306030303" pitchFamily="18"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50" b="0" i="0" u="none" strike="noStrike">
                          <a:solidFill>
                            <a:srgbClr val="000000"/>
                          </a:solidFill>
                          <a:effectLst/>
                          <a:latin typeface="Sylfaen" panose="010A0502050306030303" pitchFamily="18"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Sylfaen" panose="010A0502050306030303" pitchFamily="18"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Sylfaen" panose="010A0502050306030303" pitchFamily="18"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Sylfaen" panose="010A0502050306030303" pitchFamily="18"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Sylfaen" panose="010A0502050306030303" pitchFamily="18" charset="0"/>
                        </a:rPr>
                        <a:t>n/a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Sylfaen" panose="010A0502050306030303" pitchFamily="18"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754653540"/>
                  </a:ext>
                </a:extLst>
              </a:tr>
              <a:tr h="207593">
                <a:tc>
                  <a:txBody>
                    <a:bodyPr/>
                    <a:lstStyle/>
                    <a:p>
                      <a:pPr algn="l" rtl="0" fontAlgn="b"/>
                      <a:r>
                        <a:rPr lang="en-US" sz="1050" b="0" i="0" u="none" strike="noStrike">
                          <a:solidFill>
                            <a:srgbClr val="000000"/>
                          </a:solidFill>
                          <a:effectLst/>
                          <a:latin typeface="Sylfaen" panose="010A0502050306030303" pitchFamily="18" charset="0"/>
                        </a:rPr>
                        <a:t>15S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Sylfaen" panose="010A0502050306030303" pitchFamily="18"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50" b="0" i="0" u="none" strike="noStrike">
                          <a:solidFill>
                            <a:srgbClr val="000000"/>
                          </a:solidFill>
                          <a:effectLst/>
                          <a:latin typeface="Sylfaen" panose="010A0502050306030303" pitchFamily="18"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Sylfaen" panose="010A0502050306030303" pitchFamily="18"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50" b="0" i="0" u="none" strike="noStrike">
                          <a:solidFill>
                            <a:srgbClr val="000000"/>
                          </a:solidFill>
                          <a:effectLst/>
                          <a:latin typeface="Sylfaen" panose="010A0502050306030303" pitchFamily="18"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Sylfaen" panose="010A0502050306030303" pitchFamily="18"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Sylfaen" panose="010A0502050306030303" pitchFamily="18"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Sylfaen" panose="010A0502050306030303" pitchFamily="18"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Sylfaen" panose="010A0502050306030303" pitchFamily="18" charset="0"/>
                        </a:rPr>
                        <a:t>n/a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Sylfaen" panose="010A0502050306030303" pitchFamily="18"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25180558"/>
                  </a:ext>
                </a:extLst>
              </a:tr>
              <a:tr h="207593">
                <a:tc>
                  <a:txBody>
                    <a:bodyPr/>
                    <a:lstStyle/>
                    <a:p>
                      <a:pPr algn="l" rtl="0" fontAlgn="b"/>
                      <a:r>
                        <a:rPr lang="en-US" sz="1050" b="1" i="0" u="none" strike="noStrike">
                          <a:solidFill>
                            <a:srgbClr val="000000"/>
                          </a:solidFill>
                          <a:effectLst/>
                          <a:latin typeface="Sylfaen" panose="010A0502050306030303" pitchFamily="18" charset="0"/>
                        </a:rPr>
                        <a:t>Total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1" i="0" u="none" strike="noStrike">
                          <a:solidFill>
                            <a:srgbClr val="000000"/>
                          </a:solidFill>
                          <a:effectLst/>
                          <a:latin typeface="Sylfaen" panose="010A0502050306030303" pitchFamily="18" charset="0"/>
                        </a:rPr>
                        <a:t>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50" b="0" i="0" u="none" strike="noStrike">
                          <a:solidFill>
                            <a:srgbClr val="000000"/>
                          </a:solidFill>
                          <a:effectLst/>
                          <a:latin typeface="Sylfaen" panose="010A0502050306030303" pitchFamily="18" charset="0"/>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1" i="0" u="none" strike="noStrike">
                          <a:solidFill>
                            <a:srgbClr val="000000"/>
                          </a:solidFill>
                          <a:effectLst/>
                          <a:latin typeface="Sylfaen" panose="010A0502050306030303" pitchFamily="18" charset="0"/>
                        </a:rPr>
                        <a:t>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50" b="0" i="0" u="none" strike="noStrike">
                          <a:solidFill>
                            <a:srgbClr val="000000"/>
                          </a:solidFill>
                          <a:effectLst/>
                          <a:latin typeface="Sylfaen" panose="010A0502050306030303" pitchFamily="18" charset="0"/>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1" i="0" u="none" strike="noStrike">
                          <a:solidFill>
                            <a:srgbClr val="000000"/>
                          </a:solidFill>
                          <a:effectLst/>
                          <a:latin typeface="Sylfaen" panose="010A0502050306030303" pitchFamily="18" charset="0"/>
                        </a:rPr>
                        <a:t>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Sylfaen" panose="010A0502050306030303" pitchFamily="18" charset="0"/>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1" i="0" u="none" strike="noStrike" dirty="0">
                          <a:solidFill>
                            <a:srgbClr val="000000"/>
                          </a:solidFill>
                          <a:effectLst/>
                          <a:latin typeface="Sylfaen" panose="010A0502050306030303" pitchFamily="18"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Sylfaen" panose="010A0502050306030303" pitchFamily="18" charset="0"/>
                        </a:rPr>
                        <a:t>n/a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50" b="1" i="0" u="none" strike="noStrike" dirty="0">
                          <a:solidFill>
                            <a:srgbClr val="000000"/>
                          </a:solidFill>
                          <a:effectLst/>
                          <a:latin typeface="Sylfaen" panose="010A0502050306030303" pitchFamily="18" charset="0"/>
                        </a:rPr>
                        <a:t>163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566295657"/>
                  </a:ext>
                </a:extLst>
              </a:tr>
            </a:tbl>
          </a:graphicData>
        </a:graphic>
      </p:graphicFrame>
    </p:spTree>
    <p:extLst>
      <p:ext uri="{BB962C8B-B14F-4D97-AF65-F5344CB8AC3E}">
        <p14:creationId xmlns:p14="http://schemas.microsoft.com/office/powerpoint/2010/main" val="33906392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5029200" y="307975"/>
            <a:ext cx="3951288" cy="609600"/>
          </a:xfrm>
        </p:spPr>
        <p:txBody>
          <a:bodyPr/>
          <a:lstStyle/>
          <a:p>
            <a:pPr>
              <a:defRPr/>
            </a:pPr>
            <a:r>
              <a:rPr lang="en-US" sz="1800" b="1" cap="none" dirty="0"/>
              <a:t>CPS Data by Location</a:t>
            </a:r>
          </a:p>
          <a:p>
            <a:pPr>
              <a:defRPr/>
            </a:pPr>
            <a:r>
              <a:rPr lang="en-US" sz="1800" b="1" cap="none" dirty="0"/>
              <a:t> 2019-2022</a:t>
            </a:r>
          </a:p>
          <a:p>
            <a:pPr>
              <a:defRPr/>
            </a:pPr>
            <a:endParaRPr lang="en-US" sz="1800" b="1" cap="none" dirty="0"/>
          </a:p>
          <a:p>
            <a:pPr>
              <a:defRPr/>
            </a:pPr>
            <a:endParaRPr lang="en-US" sz="1800" b="1" dirty="0"/>
          </a:p>
          <a:p>
            <a:pPr>
              <a:defRPr/>
            </a:pPr>
            <a:r>
              <a:rPr lang="en-US" dirty="0"/>
              <a:t> </a:t>
            </a:r>
          </a:p>
        </p:txBody>
      </p:sp>
      <p:sp>
        <p:nvSpPr>
          <p:cNvPr id="4" name="TextBox 3"/>
          <p:cNvSpPr txBox="1"/>
          <p:nvPr/>
        </p:nvSpPr>
        <p:spPr>
          <a:xfrm>
            <a:off x="0" y="6400800"/>
            <a:ext cx="9144000" cy="677108"/>
          </a:xfrm>
          <a:prstGeom prst="rect">
            <a:avLst/>
          </a:prstGeom>
          <a:noFill/>
        </p:spPr>
        <p:txBody>
          <a:bodyPr wrap="square" rtlCol="0">
            <a:spAutoFit/>
          </a:bodyPr>
          <a:lstStyle/>
          <a:p>
            <a:pPr algn="ctr"/>
            <a:r>
              <a:rPr lang="en-US" sz="2000" dirty="0">
                <a:solidFill>
                  <a:schemeClr val="bg1"/>
                </a:solidFill>
              </a:rPr>
              <a:t>Child Abuse, Neglect, and Maltreatment </a:t>
            </a:r>
          </a:p>
          <a:p>
            <a:endParaRPr lang="en-US" dirty="0"/>
          </a:p>
        </p:txBody>
      </p:sp>
      <p:graphicFrame>
        <p:nvGraphicFramePr>
          <p:cNvPr id="7" name="Table 6">
            <a:extLst>
              <a:ext uri="{FF2B5EF4-FFF2-40B4-BE49-F238E27FC236}">
                <a16:creationId xmlns:a16="http://schemas.microsoft.com/office/drawing/2014/main" id="{CB67FE6F-85A8-47B1-9E1F-0DE7E44E7670}"/>
              </a:ext>
            </a:extLst>
          </p:cNvPr>
          <p:cNvGraphicFramePr>
            <a:graphicFrameLocks noGrp="1"/>
          </p:cNvGraphicFramePr>
          <p:nvPr>
            <p:extLst>
              <p:ext uri="{D42A27DB-BD31-4B8C-83A1-F6EECF244321}">
                <p14:modId xmlns:p14="http://schemas.microsoft.com/office/powerpoint/2010/main" val="3534491943"/>
              </p:ext>
            </p:extLst>
          </p:nvPr>
        </p:nvGraphicFramePr>
        <p:xfrm>
          <a:off x="419098" y="1143001"/>
          <a:ext cx="8343900" cy="5076893"/>
        </p:xfrm>
        <a:graphic>
          <a:graphicData uri="http://schemas.openxmlformats.org/drawingml/2006/table">
            <a:tbl>
              <a:tblPr/>
              <a:tblGrid>
                <a:gridCol w="1186520">
                  <a:extLst>
                    <a:ext uri="{9D8B030D-6E8A-4147-A177-3AD203B41FA5}">
                      <a16:colId xmlns:a16="http://schemas.microsoft.com/office/drawing/2014/main" val="4074455625"/>
                    </a:ext>
                  </a:extLst>
                </a:gridCol>
                <a:gridCol w="918594">
                  <a:extLst>
                    <a:ext uri="{9D8B030D-6E8A-4147-A177-3AD203B41FA5}">
                      <a16:colId xmlns:a16="http://schemas.microsoft.com/office/drawing/2014/main" val="2457605129"/>
                    </a:ext>
                  </a:extLst>
                </a:gridCol>
                <a:gridCol w="918594">
                  <a:extLst>
                    <a:ext uri="{9D8B030D-6E8A-4147-A177-3AD203B41FA5}">
                      <a16:colId xmlns:a16="http://schemas.microsoft.com/office/drawing/2014/main" val="3496897888"/>
                    </a:ext>
                  </a:extLst>
                </a:gridCol>
                <a:gridCol w="838714">
                  <a:extLst>
                    <a:ext uri="{9D8B030D-6E8A-4147-A177-3AD203B41FA5}">
                      <a16:colId xmlns:a16="http://schemas.microsoft.com/office/drawing/2014/main" val="4105228879"/>
                    </a:ext>
                  </a:extLst>
                </a:gridCol>
                <a:gridCol w="746913">
                  <a:extLst>
                    <a:ext uri="{9D8B030D-6E8A-4147-A177-3AD203B41FA5}">
                      <a16:colId xmlns:a16="http://schemas.microsoft.com/office/drawing/2014/main" val="653694428"/>
                    </a:ext>
                  </a:extLst>
                </a:gridCol>
                <a:gridCol w="746913">
                  <a:extLst>
                    <a:ext uri="{9D8B030D-6E8A-4147-A177-3AD203B41FA5}">
                      <a16:colId xmlns:a16="http://schemas.microsoft.com/office/drawing/2014/main" val="3743158135"/>
                    </a:ext>
                  </a:extLst>
                </a:gridCol>
                <a:gridCol w="746913">
                  <a:extLst>
                    <a:ext uri="{9D8B030D-6E8A-4147-A177-3AD203B41FA5}">
                      <a16:colId xmlns:a16="http://schemas.microsoft.com/office/drawing/2014/main" val="3262993869"/>
                    </a:ext>
                  </a:extLst>
                </a:gridCol>
                <a:gridCol w="746913">
                  <a:extLst>
                    <a:ext uri="{9D8B030D-6E8A-4147-A177-3AD203B41FA5}">
                      <a16:colId xmlns:a16="http://schemas.microsoft.com/office/drawing/2014/main" val="4193876232"/>
                    </a:ext>
                  </a:extLst>
                </a:gridCol>
                <a:gridCol w="746913">
                  <a:extLst>
                    <a:ext uri="{9D8B030D-6E8A-4147-A177-3AD203B41FA5}">
                      <a16:colId xmlns:a16="http://schemas.microsoft.com/office/drawing/2014/main" val="500950483"/>
                    </a:ext>
                  </a:extLst>
                </a:gridCol>
                <a:gridCol w="746913">
                  <a:extLst>
                    <a:ext uri="{9D8B030D-6E8A-4147-A177-3AD203B41FA5}">
                      <a16:colId xmlns:a16="http://schemas.microsoft.com/office/drawing/2014/main" val="1987732347"/>
                    </a:ext>
                  </a:extLst>
                </a:gridCol>
              </a:tblGrid>
              <a:tr h="210690">
                <a:tc>
                  <a:txBody>
                    <a:bodyPr/>
                    <a:lstStyle/>
                    <a:p>
                      <a:pPr algn="l" rtl="0" fontAlgn="ctr"/>
                      <a:r>
                        <a:rPr lang="en-US" sz="1000" b="1" i="0" u="none" strike="noStrike">
                          <a:solidFill>
                            <a:srgbClr val="F2F2F2"/>
                          </a:solidFill>
                          <a:effectLst/>
                          <a:latin typeface="Sylfaen" panose="010A0502050306030303" pitchFamily="18" charset="0"/>
                        </a:rPr>
                        <a:t>Location</a:t>
                      </a:r>
                    </a:p>
                  </a:txBody>
                  <a:tcPr marL="5190" marR="5190" marT="5190" marB="0" anchor="ctr">
                    <a:lnL w="12700" cap="flat" cmpd="sng" algn="ctr">
                      <a:solidFill>
                        <a:srgbClr val="000000"/>
                      </a:solidFill>
                      <a:prstDash val="solid"/>
                      <a:round/>
                      <a:headEnd type="none" w="med" len="med"/>
                      <a:tailEnd type="none" w="med" len="med"/>
                    </a:lnL>
                    <a:lnR w="6350" cap="flat" cmpd="sng" algn="ctr">
                      <a:solidFill>
                        <a:srgbClr val="DBDBDB"/>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7B7B7B"/>
                    </a:solidFill>
                  </a:tcPr>
                </a:tc>
                <a:tc>
                  <a:txBody>
                    <a:bodyPr/>
                    <a:lstStyle/>
                    <a:p>
                      <a:pPr algn="ctr" rtl="0" fontAlgn="ctr"/>
                      <a:r>
                        <a:rPr lang="en-US" sz="1000" b="1" i="0" u="none" strike="noStrike" dirty="0">
                          <a:solidFill>
                            <a:srgbClr val="F2F2F2"/>
                          </a:solidFill>
                          <a:effectLst/>
                          <a:latin typeface="Sylfaen" panose="010A0502050306030303" pitchFamily="18" charset="0"/>
                        </a:rPr>
                        <a:t>2019</a:t>
                      </a:r>
                    </a:p>
                  </a:txBody>
                  <a:tcPr marL="5190" marR="5190" marT="5190" marB="0"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7B7B7B"/>
                    </a:solidFill>
                  </a:tcPr>
                </a:tc>
                <a:tc>
                  <a:txBody>
                    <a:bodyPr/>
                    <a:lstStyle/>
                    <a:p>
                      <a:pPr algn="ctr" rtl="0" fontAlgn="ctr"/>
                      <a:r>
                        <a:rPr lang="en-US" sz="1000" b="1" i="0" u="none" strike="noStrike">
                          <a:solidFill>
                            <a:srgbClr val="F2F2F2"/>
                          </a:solidFill>
                          <a:effectLst/>
                          <a:latin typeface="Sylfaen" panose="010A0502050306030303" pitchFamily="18" charset="0"/>
                        </a:rPr>
                        <a:t>%</a:t>
                      </a:r>
                    </a:p>
                  </a:txBody>
                  <a:tcPr marL="5190" marR="5190" marT="5190" marB="0"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7B7B7B"/>
                    </a:solidFill>
                  </a:tcPr>
                </a:tc>
                <a:tc>
                  <a:txBody>
                    <a:bodyPr/>
                    <a:lstStyle/>
                    <a:p>
                      <a:pPr algn="ctr" rtl="0" fontAlgn="ctr"/>
                      <a:r>
                        <a:rPr lang="en-US" sz="1000" b="1" i="0" u="none" strike="noStrike">
                          <a:solidFill>
                            <a:srgbClr val="F2F2F2"/>
                          </a:solidFill>
                          <a:effectLst/>
                          <a:latin typeface="Sylfaen" panose="010A0502050306030303" pitchFamily="18" charset="0"/>
                        </a:rPr>
                        <a:t>2020</a:t>
                      </a:r>
                    </a:p>
                  </a:txBody>
                  <a:tcPr marL="5190" marR="5190" marT="5190" marB="0"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7B7B7B"/>
                    </a:solidFill>
                  </a:tcPr>
                </a:tc>
                <a:tc>
                  <a:txBody>
                    <a:bodyPr/>
                    <a:lstStyle/>
                    <a:p>
                      <a:pPr algn="ctr" rtl="0" fontAlgn="ctr"/>
                      <a:r>
                        <a:rPr lang="en-US" sz="1000" b="1" i="0" u="none" strike="noStrike">
                          <a:solidFill>
                            <a:srgbClr val="F2F2F2"/>
                          </a:solidFill>
                          <a:effectLst/>
                          <a:latin typeface="Sylfaen" panose="010A0502050306030303" pitchFamily="18" charset="0"/>
                        </a:rPr>
                        <a:t>%</a:t>
                      </a:r>
                    </a:p>
                  </a:txBody>
                  <a:tcPr marL="5190" marR="5190" marT="5190" marB="0"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7B7B7B"/>
                    </a:solidFill>
                  </a:tcPr>
                </a:tc>
                <a:tc>
                  <a:txBody>
                    <a:bodyPr/>
                    <a:lstStyle/>
                    <a:p>
                      <a:pPr algn="ctr" rtl="0" fontAlgn="ctr"/>
                      <a:r>
                        <a:rPr lang="en-US" sz="1000" b="1" i="0" u="none" strike="noStrike">
                          <a:solidFill>
                            <a:srgbClr val="F2F2F2"/>
                          </a:solidFill>
                          <a:effectLst/>
                          <a:latin typeface="Sylfaen" panose="010A0502050306030303" pitchFamily="18" charset="0"/>
                        </a:rPr>
                        <a:t>2021</a:t>
                      </a:r>
                    </a:p>
                  </a:txBody>
                  <a:tcPr marL="5190" marR="5190" marT="5190" marB="0"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7B7B7B"/>
                    </a:solidFill>
                  </a:tcPr>
                </a:tc>
                <a:tc>
                  <a:txBody>
                    <a:bodyPr/>
                    <a:lstStyle/>
                    <a:p>
                      <a:pPr algn="ctr" rtl="0" fontAlgn="ctr"/>
                      <a:r>
                        <a:rPr lang="en-US" sz="1000" b="1" i="0" u="none" strike="noStrike">
                          <a:solidFill>
                            <a:srgbClr val="F2F2F2"/>
                          </a:solidFill>
                          <a:effectLst/>
                          <a:latin typeface="Sylfaen" panose="010A0502050306030303" pitchFamily="18" charset="0"/>
                        </a:rPr>
                        <a:t>%</a:t>
                      </a:r>
                    </a:p>
                  </a:txBody>
                  <a:tcPr marL="5190" marR="5190" marT="5190" marB="0"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7B7B7B"/>
                    </a:solidFill>
                  </a:tcPr>
                </a:tc>
                <a:tc>
                  <a:txBody>
                    <a:bodyPr/>
                    <a:lstStyle/>
                    <a:p>
                      <a:pPr algn="ctr" rtl="0" fontAlgn="ctr"/>
                      <a:r>
                        <a:rPr lang="en-US" sz="1000" b="1" i="0" u="none" strike="noStrike">
                          <a:solidFill>
                            <a:srgbClr val="F2F2F2"/>
                          </a:solidFill>
                          <a:effectLst/>
                          <a:latin typeface="Sylfaen" panose="010A0502050306030303" pitchFamily="18" charset="0"/>
                        </a:rPr>
                        <a:t>2022</a:t>
                      </a:r>
                    </a:p>
                  </a:txBody>
                  <a:tcPr marL="5190" marR="5190" marT="5190" marB="0"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7B7B7B"/>
                    </a:solidFill>
                  </a:tcPr>
                </a:tc>
                <a:tc>
                  <a:txBody>
                    <a:bodyPr/>
                    <a:lstStyle/>
                    <a:p>
                      <a:pPr algn="ctr" rtl="0" fontAlgn="ctr"/>
                      <a:r>
                        <a:rPr lang="en-US" sz="1000" b="1" i="0" u="none" strike="noStrike">
                          <a:solidFill>
                            <a:srgbClr val="F2F2F2"/>
                          </a:solidFill>
                          <a:effectLst/>
                          <a:latin typeface="Sylfaen" panose="010A0502050306030303" pitchFamily="18" charset="0"/>
                        </a:rPr>
                        <a:t>%</a:t>
                      </a:r>
                    </a:p>
                  </a:txBody>
                  <a:tcPr marL="5190" marR="5190" marT="5190" marB="0"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7B7B7B"/>
                    </a:solidFill>
                  </a:tcPr>
                </a:tc>
                <a:tc>
                  <a:txBody>
                    <a:bodyPr/>
                    <a:lstStyle/>
                    <a:p>
                      <a:pPr algn="ctr" rtl="0" fontAlgn="ctr"/>
                      <a:r>
                        <a:rPr lang="en-US" sz="1000" b="1" i="0" u="none" strike="noStrike">
                          <a:solidFill>
                            <a:srgbClr val="F2F2F2"/>
                          </a:solidFill>
                          <a:effectLst/>
                          <a:latin typeface="Sylfaen" panose="010A0502050306030303" pitchFamily="18" charset="0"/>
                        </a:rPr>
                        <a:t>Total # Cases</a:t>
                      </a:r>
                    </a:p>
                  </a:txBody>
                  <a:tcPr marL="5190" marR="5190" marT="5190" marB="0" anchor="ctr">
                    <a:lnL w="6350" cap="flat" cmpd="sng" algn="ctr">
                      <a:solidFill>
                        <a:srgbClr val="DBDBDB"/>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7B7B7B"/>
                    </a:solidFill>
                  </a:tcPr>
                </a:tc>
                <a:extLst>
                  <a:ext uri="{0D108BD9-81ED-4DB2-BD59-A6C34878D82A}">
                    <a16:rowId xmlns:a16="http://schemas.microsoft.com/office/drawing/2014/main" val="2653796217"/>
                  </a:ext>
                </a:extLst>
              </a:tr>
              <a:tr h="153921">
                <a:tc>
                  <a:txBody>
                    <a:bodyPr/>
                    <a:lstStyle/>
                    <a:p>
                      <a:pPr algn="l" rtl="0" fontAlgn="b"/>
                      <a:r>
                        <a:rPr lang="en-US" sz="1000" b="0" i="0" u="none" strike="noStrike" dirty="0">
                          <a:solidFill>
                            <a:srgbClr val="000000"/>
                          </a:solidFill>
                          <a:effectLst/>
                          <a:latin typeface="Sylfaen" panose="010A0502050306030303" pitchFamily="18" charset="0"/>
                        </a:rPr>
                        <a:t>CPEP </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173</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Sylfaen" panose="010A0502050306030303" pitchFamily="18" charset="0"/>
                        </a:rPr>
                        <a:t>33%</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165</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Sylfaen" panose="010A0502050306030303" pitchFamily="18" charset="0"/>
                        </a:rPr>
                        <a:t>28%</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138</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Sylfaen" panose="010A0502050306030303" pitchFamily="18" charset="0"/>
                        </a:rPr>
                        <a:t>25%</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177</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Sylfaen" panose="010A0502050306030303" pitchFamily="18" charset="0"/>
                        </a:rPr>
                        <a:t>38%</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a:solidFill>
                            <a:srgbClr val="000000"/>
                          </a:solidFill>
                          <a:effectLst/>
                          <a:latin typeface="Sylfaen" panose="010A0502050306030303" pitchFamily="18" charset="0"/>
                        </a:rPr>
                        <a:t>653</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864768270"/>
                  </a:ext>
                </a:extLst>
              </a:tr>
              <a:tr h="153921">
                <a:tc>
                  <a:txBody>
                    <a:bodyPr/>
                    <a:lstStyle/>
                    <a:p>
                      <a:pPr algn="l" rtl="0" fontAlgn="b"/>
                      <a:r>
                        <a:rPr lang="en-US" sz="1000" b="0" i="0" u="none" strike="noStrike">
                          <a:solidFill>
                            <a:srgbClr val="000000"/>
                          </a:solidFill>
                          <a:effectLst/>
                          <a:latin typeface="Sylfaen" panose="010A0502050306030303" pitchFamily="18" charset="0"/>
                        </a:rPr>
                        <a:t>04PD</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101</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Sylfaen" panose="010A0502050306030303" pitchFamily="18" charset="0"/>
                        </a:rPr>
                        <a:t>19%</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152</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Sylfaen" panose="010A0502050306030303" pitchFamily="18" charset="0"/>
                        </a:rPr>
                        <a:t>25%</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181</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Sylfaen" panose="010A0502050306030303" pitchFamily="18" charset="0"/>
                        </a:rPr>
                        <a:t>32%</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81</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Sylfaen" panose="010A0502050306030303" pitchFamily="18" charset="0"/>
                        </a:rPr>
                        <a:t>17%</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a:solidFill>
                            <a:srgbClr val="000000"/>
                          </a:solidFill>
                          <a:effectLst/>
                          <a:latin typeface="Sylfaen" panose="010A0502050306030303" pitchFamily="18" charset="0"/>
                        </a:rPr>
                        <a:t>515</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999119309"/>
                  </a:ext>
                </a:extLst>
              </a:tr>
              <a:tr h="314078">
                <a:tc>
                  <a:txBody>
                    <a:bodyPr/>
                    <a:lstStyle/>
                    <a:p>
                      <a:pPr algn="l" rtl="0" fontAlgn="b"/>
                      <a:r>
                        <a:rPr lang="en-US" sz="1000" b="0" i="0" u="none" strike="noStrike">
                          <a:solidFill>
                            <a:srgbClr val="000000"/>
                          </a:solidFill>
                          <a:effectLst/>
                          <a:latin typeface="Sylfaen" panose="010A0502050306030303" pitchFamily="18" charset="0"/>
                        </a:rPr>
                        <a:t>06EA, 06EN &amp; 06EP </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60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Sylfaen" panose="010A0502050306030303" pitchFamily="18" charset="0"/>
                        </a:rPr>
                        <a:t>11%</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74</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Sylfaen" panose="010A0502050306030303" pitchFamily="18" charset="0"/>
                        </a:rPr>
                        <a:t>12%</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42</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Sylfaen" panose="010A0502050306030303" pitchFamily="18" charset="0"/>
                        </a:rPr>
                        <a:t>8%</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45</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Sylfaen" panose="010A0502050306030303" pitchFamily="18" charset="0"/>
                        </a:rPr>
                        <a:t>10%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a:solidFill>
                            <a:srgbClr val="000000"/>
                          </a:solidFill>
                          <a:effectLst/>
                          <a:latin typeface="Sylfaen" panose="010A0502050306030303" pitchFamily="18" charset="0"/>
                        </a:rPr>
                        <a:t>221</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330314816"/>
                  </a:ext>
                </a:extLst>
              </a:tr>
              <a:tr h="314078">
                <a:tc>
                  <a:txBody>
                    <a:bodyPr/>
                    <a:lstStyle/>
                    <a:p>
                      <a:pPr algn="l" rtl="0" fontAlgn="b"/>
                      <a:r>
                        <a:rPr lang="en-US" sz="1000" b="0" i="0" u="none" strike="noStrike">
                          <a:solidFill>
                            <a:srgbClr val="000000"/>
                          </a:solidFill>
                          <a:effectLst/>
                          <a:latin typeface="Sylfaen" panose="010A0502050306030303" pitchFamily="18" charset="0"/>
                        </a:rPr>
                        <a:t>06W1, 06W2, 06W3</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44</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Sylfaen" panose="010A0502050306030303" pitchFamily="18" charset="0"/>
                        </a:rPr>
                        <a:t>8%</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42</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Sylfaen" panose="010A0502050306030303" pitchFamily="18" charset="0"/>
                        </a:rPr>
                        <a:t>7%</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41</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Sylfaen" panose="010A0502050306030303" pitchFamily="18" charset="0"/>
                        </a:rPr>
                        <a:t>7%</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54</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Sylfaen" panose="010A0502050306030303" pitchFamily="18" charset="0"/>
                        </a:rPr>
                        <a:t>12%</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a:solidFill>
                            <a:srgbClr val="000000"/>
                          </a:solidFill>
                          <a:effectLst/>
                          <a:latin typeface="Sylfaen" panose="010A0502050306030303" pitchFamily="18" charset="0"/>
                        </a:rPr>
                        <a:t>181</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617060558"/>
                  </a:ext>
                </a:extLst>
              </a:tr>
              <a:tr h="153921">
                <a:tc>
                  <a:txBody>
                    <a:bodyPr/>
                    <a:lstStyle/>
                    <a:p>
                      <a:pPr algn="l" rtl="0" fontAlgn="b"/>
                      <a:r>
                        <a:rPr lang="en-US" sz="1000" b="0" i="0" u="none" strike="noStrike">
                          <a:solidFill>
                            <a:srgbClr val="000000"/>
                          </a:solidFill>
                          <a:effectLst/>
                          <a:latin typeface="Sylfaen" panose="010A0502050306030303" pitchFamily="18" charset="0"/>
                        </a:rPr>
                        <a:t>05NN</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50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Sylfaen" panose="010A0502050306030303" pitchFamily="18" charset="0"/>
                        </a:rPr>
                        <a:t>10%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46</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Sylfaen" panose="010A0502050306030303" pitchFamily="18" charset="0"/>
                        </a:rPr>
                        <a:t>8%</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46</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Sylfaen" panose="010A0502050306030303" pitchFamily="18" charset="0"/>
                        </a:rPr>
                        <a:t>8%</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24</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Sylfaen" panose="010A0502050306030303" pitchFamily="18" charset="0"/>
                        </a:rPr>
                        <a:t>5%</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a:solidFill>
                            <a:srgbClr val="000000"/>
                          </a:solidFill>
                          <a:effectLst/>
                          <a:latin typeface="Sylfaen" panose="010A0502050306030303" pitchFamily="18" charset="0"/>
                        </a:rPr>
                        <a:t>166</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17531739"/>
                  </a:ext>
                </a:extLst>
              </a:tr>
              <a:tr h="153921">
                <a:tc>
                  <a:txBody>
                    <a:bodyPr/>
                    <a:lstStyle/>
                    <a:p>
                      <a:pPr algn="l" rtl="0" fontAlgn="b"/>
                      <a:r>
                        <a:rPr lang="en-US" sz="1000" b="0" i="0" u="none" strike="noStrike">
                          <a:solidFill>
                            <a:srgbClr val="000000"/>
                          </a:solidFill>
                          <a:effectLst/>
                          <a:latin typeface="Sylfaen" panose="010A0502050306030303" pitchFamily="18" charset="0"/>
                        </a:rPr>
                        <a:t>04PT</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32</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Sylfaen" panose="010A0502050306030303" pitchFamily="18" charset="0"/>
                        </a:rPr>
                        <a:t>6%</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30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Sylfaen" panose="010A0502050306030303" pitchFamily="18" charset="0"/>
                        </a:rPr>
                        <a:t>5%</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21</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Sylfaen" panose="010A0502050306030303" pitchFamily="18" charset="0"/>
                        </a:rPr>
                        <a:t>4%</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17</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Sylfaen" panose="010A0502050306030303" pitchFamily="18" charset="0"/>
                        </a:rPr>
                        <a:t>4%</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a:solidFill>
                            <a:srgbClr val="000000"/>
                          </a:solidFill>
                          <a:effectLst/>
                          <a:latin typeface="Sylfaen" panose="010A0502050306030303" pitchFamily="18" charset="0"/>
                        </a:rPr>
                        <a:t>100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172588619"/>
                  </a:ext>
                </a:extLst>
              </a:tr>
              <a:tr h="316809">
                <a:tc>
                  <a:txBody>
                    <a:bodyPr/>
                    <a:lstStyle/>
                    <a:p>
                      <a:pPr algn="l" rtl="0" fontAlgn="b"/>
                      <a:r>
                        <a:rPr lang="en-US" sz="1000" b="0" i="0" u="none" strike="noStrike" dirty="0">
                          <a:solidFill>
                            <a:srgbClr val="000000"/>
                          </a:solidFill>
                          <a:effectLst/>
                          <a:latin typeface="Sylfaen" panose="010A0502050306030303" pitchFamily="18" charset="0"/>
                        </a:rPr>
                        <a:t>Outpatient Clinics  &amp; Cancer Center</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17</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Sylfaen" panose="010A0502050306030303" pitchFamily="18" charset="0"/>
                        </a:rPr>
                        <a:t>3%</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21</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Sylfaen" panose="010A0502050306030303" pitchFamily="18" charset="0"/>
                        </a:rPr>
                        <a:t>4%</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16</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Sylfaen" panose="010A0502050306030303" pitchFamily="18" charset="0"/>
                        </a:rPr>
                        <a:t>3%</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15</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Sylfaen" panose="010A0502050306030303" pitchFamily="18" charset="0"/>
                        </a:rPr>
                        <a:t>3%</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a:solidFill>
                            <a:srgbClr val="000000"/>
                          </a:solidFill>
                          <a:effectLst/>
                          <a:latin typeface="Sylfaen" panose="010A0502050306030303" pitchFamily="18" charset="0"/>
                        </a:rPr>
                        <a:t>69</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795252376"/>
                  </a:ext>
                </a:extLst>
              </a:tr>
              <a:tr h="153921">
                <a:tc>
                  <a:txBody>
                    <a:bodyPr/>
                    <a:lstStyle/>
                    <a:p>
                      <a:pPr algn="l" rtl="0" fontAlgn="b"/>
                      <a:r>
                        <a:rPr lang="en-US" sz="1000" b="0" i="0" u="none" strike="noStrike">
                          <a:solidFill>
                            <a:srgbClr val="000000"/>
                          </a:solidFill>
                          <a:effectLst/>
                          <a:latin typeface="Sylfaen" panose="010A0502050306030303" pitchFamily="18" charset="0"/>
                        </a:rPr>
                        <a:t>10N &amp; 12N</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16</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Sylfaen" panose="010A0502050306030303" pitchFamily="18" charset="0"/>
                        </a:rPr>
                        <a:t>3%</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9</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Sylfaen" panose="010A0502050306030303" pitchFamily="18" charset="0"/>
                        </a:rPr>
                        <a:t>2%</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20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Sylfaen" panose="010A0502050306030303" pitchFamily="18" charset="0"/>
                        </a:rPr>
                        <a:t>4%</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10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Sylfaen" panose="010A0502050306030303" pitchFamily="18" charset="0"/>
                        </a:rPr>
                        <a:t>2%</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a:solidFill>
                            <a:srgbClr val="000000"/>
                          </a:solidFill>
                          <a:effectLst/>
                          <a:latin typeface="Sylfaen" panose="010A0502050306030303" pitchFamily="18" charset="0"/>
                        </a:rPr>
                        <a:t>55</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954553813"/>
                  </a:ext>
                </a:extLst>
              </a:tr>
              <a:tr h="417467">
                <a:tc>
                  <a:txBody>
                    <a:bodyPr/>
                    <a:lstStyle/>
                    <a:p>
                      <a:pPr algn="l" rtl="0" fontAlgn="b"/>
                      <a:r>
                        <a:rPr lang="en-US" sz="1000" b="0" i="0" u="none" strike="noStrike" dirty="0">
                          <a:solidFill>
                            <a:srgbClr val="000000"/>
                          </a:solidFill>
                          <a:effectLst/>
                          <a:latin typeface="Sylfaen" panose="010A0502050306030303" pitchFamily="18" charset="0"/>
                        </a:rPr>
                        <a:t>05EP , 05EN, 05EA, 05OB </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10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Sylfaen" panose="010A0502050306030303" pitchFamily="18" charset="0"/>
                        </a:rPr>
                        <a:t>2%</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19</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Sylfaen" panose="010A0502050306030303" pitchFamily="18" charset="0"/>
                        </a:rPr>
                        <a:t>3%</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22</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Sylfaen" panose="010A0502050306030303" pitchFamily="18" charset="0"/>
                        </a:rPr>
                        <a:t>4%</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4</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Sylfaen" panose="010A0502050306030303" pitchFamily="18" charset="0"/>
                        </a:rPr>
                        <a:t>1%</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a:solidFill>
                            <a:srgbClr val="000000"/>
                          </a:solidFill>
                          <a:effectLst/>
                          <a:latin typeface="Sylfaen" panose="010A0502050306030303" pitchFamily="18" charset="0"/>
                        </a:rPr>
                        <a:t>55</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66399462"/>
                  </a:ext>
                </a:extLst>
              </a:tr>
              <a:tr h="153921">
                <a:tc>
                  <a:txBody>
                    <a:bodyPr/>
                    <a:lstStyle/>
                    <a:p>
                      <a:pPr algn="l" rtl="0" fontAlgn="b"/>
                      <a:r>
                        <a:rPr lang="en-US" sz="1000" b="0" i="0" u="none" strike="noStrike">
                          <a:solidFill>
                            <a:srgbClr val="000000"/>
                          </a:solidFill>
                          <a:effectLst/>
                          <a:latin typeface="Sylfaen" panose="010A0502050306030303" pitchFamily="18" charset="0"/>
                        </a:rPr>
                        <a:t>07W3</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Sylfaen" panose="010A0502050306030303" pitchFamily="18" charset="0"/>
                        </a:rPr>
                        <a:t>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8</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Sylfaen" panose="010A0502050306030303" pitchFamily="18" charset="0"/>
                        </a:rPr>
                        <a:t>1%</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9</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Sylfaen" panose="010A0502050306030303" pitchFamily="18" charset="0"/>
                        </a:rPr>
                        <a:t>2%</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16</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Sylfaen" panose="010A0502050306030303" pitchFamily="18" charset="0"/>
                        </a:rPr>
                        <a:t>3%</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a:solidFill>
                            <a:srgbClr val="000000"/>
                          </a:solidFill>
                          <a:effectLst/>
                          <a:latin typeface="Sylfaen" panose="010A0502050306030303" pitchFamily="18" charset="0"/>
                        </a:rPr>
                        <a:t>33</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20418948"/>
                  </a:ext>
                </a:extLst>
              </a:tr>
              <a:tr h="210690">
                <a:tc>
                  <a:txBody>
                    <a:bodyPr/>
                    <a:lstStyle/>
                    <a:p>
                      <a:pPr algn="l" rtl="0" fontAlgn="b"/>
                      <a:r>
                        <a:rPr lang="en-US" sz="1000" b="0" i="0" u="none" strike="noStrike">
                          <a:solidFill>
                            <a:srgbClr val="000000"/>
                          </a:solidFill>
                          <a:effectLst/>
                          <a:latin typeface="Sylfaen" panose="010A0502050306030303" pitchFamily="18" charset="0"/>
                        </a:rPr>
                        <a:t>15 N &amp; 15 S</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1</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Sylfaen" panose="010A0502050306030303" pitchFamily="18" charset="0"/>
                        </a:rPr>
                        <a:t>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10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Sylfaen" panose="010A0502050306030303" pitchFamily="18" charset="0"/>
                        </a:rPr>
                        <a:t>2%</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6</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Sylfaen" panose="010A0502050306030303" pitchFamily="18" charset="0"/>
                        </a:rPr>
                        <a:t>1%</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5</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Sylfaen" panose="010A0502050306030303" pitchFamily="18" charset="0"/>
                        </a:rPr>
                        <a:t>1%</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a:solidFill>
                            <a:srgbClr val="000000"/>
                          </a:solidFill>
                          <a:effectLst/>
                          <a:latin typeface="Sylfaen" panose="010A0502050306030303" pitchFamily="18" charset="0"/>
                        </a:rPr>
                        <a:t>22</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579474632"/>
                  </a:ext>
                </a:extLst>
              </a:tr>
              <a:tr h="153921">
                <a:tc>
                  <a:txBody>
                    <a:bodyPr/>
                    <a:lstStyle/>
                    <a:p>
                      <a:pPr algn="l" rtl="0" fontAlgn="b"/>
                      <a:r>
                        <a:rPr lang="en-US" sz="1000" b="0" i="0" u="none" strike="noStrike">
                          <a:solidFill>
                            <a:srgbClr val="000000"/>
                          </a:solidFill>
                          <a:effectLst/>
                          <a:latin typeface="Sylfaen" panose="010A0502050306030303" pitchFamily="18" charset="0"/>
                        </a:rPr>
                        <a:t>08BN </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5</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Sylfaen" panose="010A0502050306030303" pitchFamily="18" charset="0"/>
                        </a:rPr>
                        <a:t>1%</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3</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Sylfaen" panose="010A0502050306030303" pitchFamily="18" charset="0"/>
                        </a:rPr>
                        <a:t>1%</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4</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Sylfaen" panose="010A0502050306030303" pitchFamily="18" charset="0"/>
                        </a:rPr>
                        <a:t>1%</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4</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Sylfaen" panose="010A0502050306030303" pitchFamily="18" charset="0"/>
                        </a:rPr>
                        <a:t>1%</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a:solidFill>
                            <a:srgbClr val="000000"/>
                          </a:solidFill>
                          <a:effectLst/>
                          <a:latin typeface="Sylfaen" panose="010A0502050306030303" pitchFamily="18" charset="0"/>
                        </a:rPr>
                        <a:t>16</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321649815"/>
                  </a:ext>
                </a:extLst>
              </a:tr>
              <a:tr h="369342">
                <a:tc>
                  <a:txBody>
                    <a:bodyPr/>
                    <a:lstStyle/>
                    <a:p>
                      <a:pPr algn="l" rtl="0" fontAlgn="b"/>
                      <a:r>
                        <a:rPr lang="pt-BR" sz="1000" b="0" i="0" u="none" strike="noStrike" dirty="0">
                          <a:solidFill>
                            <a:srgbClr val="000000"/>
                          </a:solidFill>
                          <a:effectLst/>
                          <a:latin typeface="Sylfaen" panose="010A0502050306030303" pitchFamily="18" charset="0"/>
                        </a:rPr>
                        <a:t>17S, 17N, 18N, 18S, 19N, 19S</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6</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Sylfaen" panose="010A0502050306030303" pitchFamily="18" charset="0"/>
                        </a:rPr>
                        <a:t>1%</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2</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Sylfaen" panose="010A0502050306030303" pitchFamily="18" charset="0"/>
                        </a:rPr>
                        <a:t>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3</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Sylfaen" panose="010A0502050306030303" pitchFamily="18" charset="0"/>
                        </a:rPr>
                        <a:t>1%</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3</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Sylfaen" panose="010A0502050306030303" pitchFamily="18" charset="0"/>
                        </a:rPr>
                        <a:t>1%</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a:solidFill>
                            <a:srgbClr val="000000"/>
                          </a:solidFill>
                          <a:effectLst/>
                          <a:latin typeface="Sylfaen" panose="010A0502050306030303" pitchFamily="18" charset="0"/>
                        </a:rPr>
                        <a:t>14</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130999152"/>
                  </a:ext>
                </a:extLst>
              </a:tr>
              <a:tr h="153921">
                <a:tc>
                  <a:txBody>
                    <a:bodyPr/>
                    <a:lstStyle/>
                    <a:p>
                      <a:pPr algn="l" rtl="0" fontAlgn="b"/>
                      <a:r>
                        <a:rPr lang="en-US" sz="1000" b="0" i="0" u="none" strike="noStrike">
                          <a:solidFill>
                            <a:srgbClr val="000000"/>
                          </a:solidFill>
                          <a:effectLst/>
                          <a:latin typeface="Sylfaen" panose="010A0502050306030303" pitchFamily="18" charset="0"/>
                        </a:rPr>
                        <a:t>12S &amp; 9N</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4</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Sylfaen" panose="010A0502050306030303" pitchFamily="18" charset="0"/>
                        </a:rPr>
                        <a:t>1%</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1</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Sylfaen" panose="010A0502050306030303" pitchFamily="18" charset="0"/>
                        </a:rPr>
                        <a:t>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2</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Sylfaen" panose="010A0502050306030303" pitchFamily="18" charset="0"/>
                        </a:rPr>
                        <a:t>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2</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Sylfaen" panose="010A0502050306030303" pitchFamily="18" charset="0"/>
                        </a:rPr>
                        <a:t>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a:solidFill>
                            <a:srgbClr val="000000"/>
                          </a:solidFill>
                          <a:effectLst/>
                          <a:latin typeface="Sylfaen" panose="010A0502050306030303" pitchFamily="18" charset="0"/>
                        </a:rPr>
                        <a:t>9</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292815734"/>
                  </a:ext>
                </a:extLst>
              </a:tr>
              <a:tr h="153921">
                <a:tc>
                  <a:txBody>
                    <a:bodyPr/>
                    <a:lstStyle/>
                    <a:p>
                      <a:pPr algn="l" rtl="0" fontAlgn="b"/>
                      <a:r>
                        <a:rPr lang="en-US" sz="1000" b="0" i="0" u="none" strike="noStrike">
                          <a:solidFill>
                            <a:srgbClr val="000000"/>
                          </a:solidFill>
                          <a:effectLst/>
                          <a:latin typeface="Sylfaen" panose="010A0502050306030303" pitchFamily="18" charset="0"/>
                        </a:rPr>
                        <a:t>MRN</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1</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Sylfaen" panose="010A0502050306030303" pitchFamily="18" charset="0"/>
                        </a:rPr>
                        <a:t>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3</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Sylfaen" panose="010A0502050306030303" pitchFamily="18" charset="0"/>
                        </a:rPr>
                        <a:t>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2</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Sylfaen" panose="010A0502050306030303" pitchFamily="18" charset="0"/>
                        </a:rPr>
                        <a:t>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3</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Sylfaen" panose="010A0502050306030303" pitchFamily="18" charset="0"/>
                        </a:rPr>
                        <a:t>1%</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a:solidFill>
                            <a:srgbClr val="000000"/>
                          </a:solidFill>
                          <a:effectLst/>
                          <a:latin typeface="Sylfaen" panose="010A0502050306030303" pitchFamily="18" charset="0"/>
                        </a:rPr>
                        <a:t>9</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599041204"/>
                  </a:ext>
                </a:extLst>
              </a:tr>
              <a:tr h="153921">
                <a:tc>
                  <a:txBody>
                    <a:bodyPr/>
                    <a:lstStyle/>
                    <a:p>
                      <a:pPr algn="l" rtl="0" fontAlgn="b"/>
                      <a:r>
                        <a:rPr lang="en-US" sz="1000" b="0" i="0" u="none" strike="noStrike">
                          <a:solidFill>
                            <a:srgbClr val="000000"/>
                          </a:solidFill>
                          <a:effectLst/>
                          <a:latin typeface="Sylfaen" panose="010A0502050306030303" pitchFamily="18" charset="0"/>
                        </a:rPr>
                        <a:t>11N &amp; 11S</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Sylfaen" panose="010A0502050306030303" pitchFamily="18" charset="0"/>
                        </a:rPr>
                        <a:t>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4</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Sylfaen" panose="010A0502050306030303" pitchFamily="18" charset="0"/>
                        </a:rPr>
                        <a:t>1%</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2</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Sylfaen" panose="010A0502050306030303" pitchFamily="18" charset="0"/>
                        </a:rPr>
                        <a:t>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Sylfaen" panose="010A0502050306030303" pitchFamily="18" charset="0"/>
                        </a:rPr>
                        <a:t>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a:solidFill>
                            <a:srgbClr val="000000"/>
                          </a:solidFill>
                          <a:effectLst/>
                          <a:latin typeface="Sylfaen" panose="010A0502050306030303" pitchFamily="18" charset="0"/>
                        </a:rPr>
                        <a:t>6</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659972095"/>
                  </a:ext>
                </a:extLst>
              </a:tr>
              <a:tr h="210690">
                <a:tc>
                  <a:txBody>
                    <a:bodyPr/>
                    <a:lstStyle/>
                    <a:p>
                      <a:pPr algn="l" rtl="0" fontAlgn="b"/>
                      <a:r>
                        <a:rPr lang="en-US" sz="1000" b="0" i="0" u="none" strike="noStrike">
                          <a:solidFill>
                            <a:srgbClr val="000000"/>
                          </a:solidFill>
                          <a:effectLst/>
                          <a:latin typeface="Sylfaen" panose="010A0502050306030303" pitchFamily="18" charset="0"/>
                        </a:rPr>
                        <a:t>16 N &amp; 16 S </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1</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Sylfaen" panose="010A0502050306030303" pitchFamily="18" charset="0"/>
                        </a:rPr>
                        <a:t>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1</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Sylfaen" panose="010A0502050306030303" pitchFamily="18" charset="0"/>
                        </a:rPr>
                        <a:t>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1</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Sylfaen" panose="010A0502050306030303" pitchFamily="18" charset="0"/>
                        </a:rPr>
                        <a:t>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3</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Sylfaen" panose="010A0502050306030303" pitchFamily="18" charset="0"/>
                        </a:rPr>
                        <a:t>1%</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a:solidFill>
                            <a:srgbClr val="000000"/>
                          </a:solidFill>
                          <a:effectLst/>
                          <a:latin typeface="Sylfaen" panose="010A0502050306030303" pitchFamily="18" charset="0"/>
                        </a:rPr>
                        <a:t>6</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229997069"/>
                  </a:ext>
                </a:extLst>
              </a:tr>
              <a:tr h="153921">
                <a:tc>
                  <a:txBody>
                    <a:bodyPr/>
                    <a:lstStyle/>
                    <a:p>
                      <a:pPr algn="l" rtl="0" fontAlgn="b"/>
                      <a:r>
                        <a:rPr lang="en-US" sz="1000" b="0" i="0" u="none" strike="noStrike">
                          <a:solidFill>
                            <a:srgbClr val="000000"/>
                          </a:solidFill>
                          <a:effectLst/>
                          <a:latin typeface="Sylfaen" panose="010A0502050306030303" pitchFamily="18" charset="0"/>
                        </a:rPr>
                        <a:t>14S</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2</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Sylfaen" panose="010A0502050306030303" pitchFamily="18" charset="0"/>
                        </a:rPr>
                        <a:t>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1</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Sylfaen" panose="010A0502050306030303" pitchFamily="18" charset="0"/>
                        </a:rPr>
                        <a:t>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1</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Sylfaen" panose="010A0502050306030303" pitchFamily="18" charset="0"/>
                        </a:rPr>
                        <a:t>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Sylfaen" panose="010A0502050306030303" pitchFamily="18" charset="0"/>
                        </a:rPr>
                        <a:t>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a:solidFill>
                            <a:srgbClr val="000000"/>
                          </a:solidFill>
                          <a:effectLst/>
                          <a:latin typeface="Sylfaen" panose="010A0502050306030303" pitchFamily="18" charset="0"/>
                        </a:rPr>
                        <a:t>4</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079816405"/>
                  </a:ext>
                </a:extLst>
              </a:tr>
              <a:tr h="210690">
                <a:tc>
                  <a:txBody>
                    <a:bodyPr/>
                    <a:lstStyle/>
                    <a:p>
                      <a:pPr algn="l" rtl="0" fontAlgn="b"/>
                      <a:r>
                        <a:rPr lang="en-US" sz="1000" b="0" i="0" u="none" strike="noStrike">
                          <a:solidFill>
                            <a:srgbClr val="000000"/>
                          </a:solidFill>
                          <a:effectLst/>
                          <a:latin typeface="Sylfaen" panose="010A0502050306030303" pitchFamily="18" charset="0"/>
                        </a:rPr>
                        <a:t>05SD &amp; 05CC</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1</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Sylfaen" panose="010A0502050306030303" pitchFamily="18" charset="0"/>
                        </a:rPr>
                        <a:t>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2</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Sylfaen" panose="010A0502050306030303" pitchFamily="18" charset="0"/>
                        </a:rPr>
                        <a:t>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Sylfaen" panose="010A0502050306030303" pitchFamily="18" charset="0"/>
                        </a:rPr>
                        <a:t>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Sylfaen" panose="010A0502050306030303" pitchFamily="18" charset="0"/>
                        </a:rPr>
                        <a:t>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a:solidFill>
                            <a:srgbClr val="000000"/>
                          </a:solidFill>
                          <a:effectLst/>
                          <a:latin typeface="Sylfaen" panose="010A0502050306030303" pitchFamily="18" charset="0"/>
                        </a:rPr>
                        <a:t>3</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43382560"/>
                  </a:ext>
                </a:extLst>
              </a:tr>
              <a:tr h="153921">
                <a:tc>
                  <a:txBody>
                    <a:bodyPr/>
                    <a:lstStyle/>
                    <a:p>
                      <a:pPr algn="l" rtl="0" fontAlgn="b"/>
                      <a:r>
                        <a:rPr lang="en-US" sz="1000" b="0" i="0" u="none" strike="noStrike">
                          <a:solidFill>
                            <a:srgbClr val="000000"/>
                          </a:solidFill>
                          <a:effectLst/>
                          <a:latin typeface="Sylfaen" panose="010A0502050306030303" pitchFamily="18" charset="0"/>
                        </a:rPr>
                        <a:t>09W2</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Sylfaen" panose="010A0502050306030303" pitchFamily="18" charset="0"/>
                        </a:rPr>
                        <a:t>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2</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Sylfaen" panose="010A0502050306030303" pitchFamily="18" charset="0"/>
                        </a:rPr>
                        <a:t>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Sylfaen" panose="010A0502050306030303" pitchFamily="18" charset="0"/>
                        </a:rPr>
                        <a:t>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1</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Sylfaen" panose="010A0502050306030303" pitchFamily="18" charset="0"/>
                        </a:rPr>
                        <a:t>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a:solidFill>
                            <a:srgbClr val="000000"/>
                          </a:solidFill>
                          <a:effectLst/>
                          <a:latin typeface="Sylfaen" panose="010A0502050306030303" pitchFamily="18" charset="0"/>
                        </a:rPr>
                        <a:t>3</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223325222"/>
                  </a:ext>
                </a:extLst>
              </a:tr>
              <a:tr h="210690">
                <a:tc>
                  <a:txBody>
                    <a:bodyPr/>
                    <a:lstStyle/>
                    <a:p>
                      <a:pPr algn="l" rtl="0" fontAlgn="b"/>
                      <a:r>
                        <a:rPr lang="en-US" sz="1000" b="0" i="0" u="none" strike="noStrike">
                          <a:solidFill>
                            <a:srgbClr val="000000"/>
                          </a:solidFill>
                          <a:effectLst/>
                          <a:latin typeface="Sylfaen" panose="010A0502050306030303" pitchFamily="18" charset="0"/>
                        </a:rPr>
                        <a:t>08W1 &amp; 8W3</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Sylfaen" panose="010A0502050306030303" pitchFamily="18" charset="0"/>
                        </a:rPr>
                        <a:t>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2</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Sylfaen" panose="010A0502050306030303" pitchFamily="18" charset="0"/>
                        </a:rPr>
                        <a:t>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Sylfaen" panose="010A0502050306030303" pitchFamily="18" charset="0"/>
                        </a:rPr>
                        <a:t>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Sylfaen" panose="010A0502050306030303" pitchFamily="18" charset="0"/>
                        </a:rPr>
                        <a:t>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a:solidFill>
                            <a:srgbClr val="000000"/>
                          </a:solidFill>
                          <a:effectLst/>
                          <a:latin typeface="Sylfaen" panose="010A0502050306030303" pitchFamily="18" charset="0"/>
                        </a:rPr>
                        <a:t>2</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565268398"/>
                  </a:ext>
                </a:extLst>
              </a:tr>
              <a:tr h="153921">
                <a:tc>
                  <a:txBody>
                    <a:bodyPr/>
                    <a:lstStyle/>
                    <a:p>
                      <a:pPr algn="l" rtl="0" fontAlgn="b"/>
                      <a:r>
                        <a:rPr lang="en-US" sz="1000" b="0" i="0" u="none" strike="noStrike" dirty="0">
                          <a:solidFill>
                            <a:srgbClr val="000000"/>
                          </a:solidFill>
                          <a:effectLst/>
                          <a:latin typeface="Sylfaen" panose="010A0502050306030303" pitchFamily="18" charset="0"/>
                        </a:rPr>
                        <a:t>9S</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Sylfaen" panose="010A0502050306030303" pitchFamily="18" charset="0"/>
                        </a:rPr>
                        <a:t>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Sylfaen" panose="010A0502050306030303" pitchFamily="18" charset="0"/>
                        </a:rPr>
                        <a:t>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Sylfaen" panose="010A0502050306030303" pitchFamily="18" charset="0"/>
                        </a:rPr>
                        <a:t>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a:solidFill>
                            <a:srgbClr val="000000"/>
                          </a:solidFill>
                          <a:effectLst/>
                          <a:latin typeface="Sylfaen" panose="010A0502050306030303" pitchFamily="18" charset="0"/>
                        </a:rPr>
                        <a:t>1</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Sylfaen" panose="010A0502050306030303" pitchFamily="18" charset="0"/>
                        </a:rPr>
                        <a:t>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a:solidFill>
                            <a:srgbClr val="000000"/>
                          </a:solidFill>
                          <a:effectLst/>
                          <a:latin typeface="Sylfaen" panose="010A0502050306030303" pitchFamily="18" charset="0"/>
                        </a:rPr>
                        <a:t>1</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090633556"/>
                  </a:ext>
                </a:extLst>
              </a:tr>
              <a:tr h="242999">
                <a:tc>
                  <a:txBody>
                    <a:bodyPr/>
                    <a:lstStyle/>
                    <a:p>
                      <a:pPr algn="l" rtl="0" fontAlgn="b"/>
                      <a:r>
                        <a:rPr lang="en-US" sz="1000" b="1" i="0" u="none" strike="noStrike" dirty="0">
                          <a:solidFill>
                            <a:srgbClr val="000000"/>
                          </a:solidFill>
                          <a:effectLst/>
                          <a:latin typeface="Sylfaen" panose="010A0502050306030303" pitchFamily="18" charset="0"/>
                        </a:rPr>
                        <a:t>Total </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a:solidFill>
                            <a:srgbClr val="000000"/>
                          </a:solidFill>
                          <a:effectLst/>
                          <a:latin typeface="Sylfaen" panose="010A0502050306030303" pitchFamily="18" charset="0"/>
                        </a:rPr>
                        <a:t>524</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Sylfaen" panose="010A0502050306030303" pitchFamily="18" charset="0"/>
                        </a:rPr>
                        <a:t>100%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a:solidFill>
                            <a:srgbClr val="000000"/>
                          </a:solidFill>
                          <a:effectLst/>
                          <a:latin typeface="Sylfaen" panose="010A0502050306030303" pitchFamily="18" charset="0"/>
                        </a:rPr>
                        <a:t>597</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Sylfaen" panose="010A0502050306030303" pitchFamily="18" charset="0"/>
                        </a:rPr>
                        <a:t>100%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a:solidFill>
                            <a:srgbClr val="000000"/>
                          </a:solidFill>
                          <a:effectLst/>
                          <a:latin typeface="Sylfaen" panose="010A0502050306030303" pitchFamily="18" charset="0"/>
                        </a:rPr>
                        <a:t>557</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Sylfaen" panose="010A0502050306030303" pitchFamily="18" charset="0"/>
                        </a:rPr>
                        <a:t>100%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a:solidFill>
                            <a:srgbClr val="000000"/>
                          </a:solidFill>
                          <a:effectLst/>
                          <a:latin typeface="Sylfaen" panose="010A0502050306030303" pitchFamily="18" charset="0"/>
                        </a:rPr>
                        <a:t>465</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1000" b="0" i="0" u="none" strike="noStrike">
                          <a:solidFill>
                            <a:srgbClr val="000000"/>
                          </a:solidFill>
                          <a:effectLst/>
                          <a:latin typeface="Sylfaen" panose="010A0502050306030303" pitchFamily="18" charset="0"/>
                        </a:rPr>
                        <a:t>100%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dirty="0">
                          <a:solidFill>
                            <a:srgbClr val="000000"/>
                          </a:solidFill>
                          <a:effectLst/>
                          <a:latin typeface="Sylfaen" panose="010A0502050306030303" pitchFamily="18" charset="0"/>
                        </a:rPr>
                        <a:t>2143</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339855926"/>
                  </a:ext>
                </a:extLst>
              </a:tr>
            </a:tbl>
          </a:graphicData>
        </a:graphic>
      </p:graphicFrame>
    </p:spTree>
    <p:extLst>
      <p:ext uri="{BB962C8B-B14F-4D97-AF65-F5344CB8AC3E}">
        <p14:creationId xmlns:p14="http://schemas.microsoft.com/office/powerpoint/2010/main" val="5493701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bwMode="auto">
          <a:xfrm>
            <a:off x="436880" y="1219200"/>
            <a:ext cx="8229600" cy="338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altLang="en-US" sz="2400" dirty="0">
                <a:solidFill>
                  <a:schemeClr val="accent2"/>
                </a:solidFill>
                <a:latin typeface="Helvetica" panose="020B0604020202020204" pitchFamily="34" charset="0"/>
                <a:ea typeface="ＭＳ Ｐゴシック" panose="020B0600070205080204" pitchFamily="34" charset="-128"/>
                <a:cs typeface="Helvetica" panose="020B0604020202020204" pitchFamily="34" charset="0"/>
              </a:rPr>
              <a:t>Who is a  Mandated Reporter?</a:t>
            </a:r>
          </a:p>
        </p:txBody>
      </p:sp>
      <p:sp>
        <p:nvSpPr>
          <p:cNvPr id="103427" name="Content Placeholder 2"/>
          <p:cNvSpPr>
            <a:spLocks noGrp="1"/>
          </p:cNvSpPr>
          <p:nvPr>
            <p:ph idx="1"/>
          </p:nvPr>
        </p:nvSpPr>
        <p:spPr>
          <a:xfrm>
            <a:off x="381000" y="1557338"/>
            <a:ext cx="8077200" cy="2687284"/>
          </a:xfrm>
          <a:ln>
            <a:solidFill>
              <a:schemeClr val="accent2">
                <a:lumMod val="60000"/>
                <a:lumOff val="40000"/>
              </a:schemeClr>
            </a:solidFill>
          </a:ln>
        </p:spPr>
        <p:txBody>
          <a:bodyPr/>
          <a:lstStyle/>
          <a:p>
            <a:pPr>
              <a:buFont typeface="Arial" panose="020B0604020202020204" pitchFamily="34" charset="0"/>
              <a:buNone/>
              <a:defRPr/>
            </a:pPr>
            <a:r>
              <a:rPr lang="en-US" altLang="en-US" sz="2400" dirty="0">
                <a:latin typeface="Helvetica" panose="020B0604020202020204" pitchFamily="34" charset="0"/>
                <a:ea typeface="ＭＳ Ｐゴシック" panose="020B0600070205080204" pitchFamily="34" charset="-128"/>
                <a:cs typeface="Helvetica" panose="020B0604020202020204" pitchFamily="34" charset="0"/>
              </a:rPr>
              <a:t>  </a:t>
            </a:r>
            <a:r>
              <a:rPr lang="en-US" altLang="en-US" sz="1600" b="1" dirty="0">
                <a:latin typeface="Helvetica" panose="020B0604020202020204" pitchFamily="34" charset="0"/>
                <a:ea typeface="ＭＳ Ｐゴシック" panose="020B0600070205080204" pitchFamily="34" charset="-128"/>
                <a:cs typeface="Helvetica" panose="020B0604020202020204" pitchFamily="34" charset="0"/>
              </a:rPr>
              <a:t>All hospital personnel engaged in the admission, examination, care or treatment of patients including but not limited to:  </a:t>
            </a:r>
            <a:endParaRPr lang="en-US" altLang="en-US" sz="1600" dirty="0">
              <a:latin typeface="Helvetica" panose="020B0604020202020204" pitchFamily="34" charset="0"/>
              <a:ea typeface="ＭＳ Ｐゴシック" panose="020B0600070205080204" pitchFamily="34" charset="-128"/>
              <a:cs typeface="Helvetica" panose="020B0604020202020204" pitchFamily="34" charset="0"/>
            </a:endParaRPr>
          </a:p>
          <a:p>
            <a:pPr>
              <a:buFont typeface="Arial" panose="020B0604020202020204" pitchFamily="34" charset="0"/>
              <a:buNone/>
              <a:defRPr/>
            </a:pPr>
            <a:r>
              <a:rPr lang="en-US" altLang="en-US" sz="1600" dirty="0">
                <a:latin typeface="Helvetica" panose="020B0604020202020204" pitchFamily="34" charset="0"/>
                <a:ea typeface="ＭＳ Ｐゴシック" panose="020B0600070205080204" pitchFamily="34" charset="-128"/>
                <a:cs typeface="Helvetica" panose="020B0604020202020204" pitchFamily="34" charset="0"/>
              </a:rPr>
              <a:t>		Physician/PA</a:t>
            </a:r>
          </a:p>
          <a:p>
            <a:pPr>
              <a:buFont typeface="Arial" panose="020B0604020202020204" pitchFamily="34" charset="0"/>
              <a:buNone/>
              <a:defRPr/>
            </a:pPr>
            <a:r>
              <a:rPr lang="en-US" altLang="en-US" sz="1600" dirty="0">
                <a:latin typeface="Helvetica" panose="020B0604020202020204" pitchFamily="34" charset="0"/>
                <a:ea typeface="ＭＳ Ｐゴシック" panose="020B0600070205080204" pitchFamily="34" charset="-128"/>
                <a:cs typeface="Helvetica" panose="020B0604020202020204" pitchFamily="34" charset="0"/>
              </a:rPr>
              <a:t>		Nurse/NP</a:t>
            </a:r>
          </a:p>
          <a:p>
            <a:pPr>
              <a:buFont typeface="Arial" panose="020B0604020202020204" pitchFamily="34" charset="0"/>
              <a:buNone/>
              <a:defRPr/>
            </a:pPr>
            <a:r>
              <a:rPr lang="en-US" altLang="en-US" sz="1600" dirty="0">
                <a:latin typeface="Helvetica" panose="020B0604020202020204" pitchFamily="34" charset="0"/>
                <a:ea typeface="ＭＳ Ｐゴシック" panose="020B0600070205080204" pitchFamily="34" charset="-128"/>
                <a:cs typeface="Helvetica" panose="020B0604020202020204" pitchFamily="34" charset="0"/>
              </a:rPr>
              <a:t>		Social Worker</a:t>
            </a:r>
          </a:p>
          <a:p>
            <a:pPr>
              <a:buFont typeface="Arial" panose="020B0604020202020204" pitchFamily="34" charset="0"/>
              <a:buNone/>
              <a:defRPr/>
            </a:pPr>
            <a:r>
              <a:rPr lang="en-US" altLang="en-US" sz="1600" dirty="0">
                <a:latin typeface="Helvetica" panose="020B0604020202020204" pitchFamily="34" charset="0"/>
                <a:ea typeface="ＭＳ Ｐゴシック" panose="020B0600070205080204" pitchFamily="34" charset="-128"/>
                <a:cs typeface="Helvetica" panose="020B0604020202020204" pitchFamily="34" charset="0"/>
              </a:rPr>
              <a:t>		Therapist</a:t>
            </a:r>
          </a:p>
          <a:p>
            <a:pPr>
              <a:buFont typeface="Arial" panose="020B0604020202020204" pitchFamily="34" charset="0"/>
              <a:buNone/>
              <a:defRPr/>
            </a:pPr>
            <a:r>
              <a:rPr lang="en-US" altLang="en-US" sz="1600" dirty="0">
                <a:latin typeface="Helvetica" panose="020B0604020202020204" pitchFamily="34" charset="0"/>
                <a:ea typeface="ＭＳ Ｐゴシック" panose="020B0600070205080204" pitchFamily="34" charset="-128"/>
                <a:cs typeface="Helvetica" panose="020B0604020202020204" pitchFamily="34" charset="0"/>
              </a:rPr>
              <a:t>		Dentist</a:t>
            </a:r>
          </a:p>
          <a:p>
            <a:pPr>
              <a:buFont typeface="Arial" panose="020B0604020202020204" pitchFamily="34" charset="0"/>
              <a:buNone/>
              <a:defRPr/>
            </a:pPr>
            <a:r>
              <a:rPr lang="en-US" altLang="en-US" sz="1600" dirty="0">
                <a:latin typeface="Helvetica" panose="020B0604020202020204" pitchFamily="34" charset="0"/>
                <a:ea typeface="ＭＳ Ｐゴシック" panose="020B0600070205080204" pitchFamily="34" charset="-128"/>
                <a:cs typeface="Helvetica" panose="020B0604020202020204" pitchFamily="34" charset="0"/>
              </a:rPr>
              <a:t>		X-Ray/LabTech</a:t>
            </a:r>
          </a:p>
          <a:p>
            <a:pPr>
              <a:buFont typeface="Arial" panose="020B0604020202020204" pitchFamily="34" charset="0"/>
              <a:buNone/>
              <a:defRPr/>
            </a:pPr>
            <a:r>
              <a:rPr lang="en-US" altLang="en-US" sz="1600" dirty="0">
                <a:latin typeface="Helvetica" panose="020B0604020202020204" pitchFamily="34" charset="0"/>
                <a:ea typeface="ＭＳ Ｐゴシック" panose="020B0600070205080204" pitchFamily="34" charset="-128"/>
                <a:cs typeface="Helvetica" panose="020B0604020202020204" pitchFamily="34" charset="0"/>
              </a:rPr>
              <a:t>		EMT</a:t>
            </a:r>
          </a:p>
          <a:p>
            <a:pPr>
              <a:buFont typeface="Arial" panose="020B0604020202020204" pitchFamily="34" charset="0"/>
              <a:buNone/>
              <a:defRPr/>
            </a:pPr>
            <a:endParaRPr lang="en-US" altLang="en-US" sz="1600" dirty="0">
              <a:latin typeface="Helvetica" panose="020B0604020202020204" pitchFamily="34" charset="0"/>
              <a:ea typeface="ＭＳ Ｐゴシック" panose="020B0600070205080204" pitchFamily="34" charset="-128"/>
              <a:cs typeface="Helvetica" panose="020B0604020202020204" pitchFamily="34" charset="0"/>
            </a:endParaRPr>
          </a:p>
        </p:txBody>
      </p:sp>
      <p:pic>
        <p:nvPicPr>
          <p:cNvPr id="94212" name="Picture 2" descr="C:\Documents and Settings\smccar\My Documents\My Pictures\medical tea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2286000"/>
            <a:ext cx="3810000" cy="1958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3" name="Text Placeholder 1"/>
          <p:cNvSpPr txBox="1">
            <a:spLocks/>
          </p:cNvSpPr>
          <p:nvPr/>
        </p:nvSpPr>
        <p:spPr bwMode="auto">
          <a:xfrm>
            <a:off x="0" y="6362700"/>
            <a:ext cx="91440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defTabSz="457200">
              <a:spcBef>
                <a:spcPct val="20000"/>
              </a:spcBef>
              <a:buFont typeface="Lucida Grande"/>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marL="0" marR="0" lvl="0" indent="0" algn="ctr"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0" lang="en-US" altLang="en-US" sz="2000" b="0" i="0" u="none" strike="noStrike" kern="1200" cap="none" spc="0" normalizeH="0" baseline="0" noProof="0" dirty="0">
              <a:ln>
                <a:noFill/>
              </a:ln>
              <a:solidFill>
                <a:prstClr val="white"/>
              </a:solidFill>
              <a:effectLst/>
              <a:uLnTx/>
              <a:uFillTx/>
              <a:latin typeface="Helvetica" panose="020B0604020202020204" pitchFamily="34" charset="0"/>
              <a:ea typeface="ＭＳ Ｐゴシック" panose="020B0600070205080204" pitchFamily="34" charset="-128"/>
              <a:cs typeface="Helvetica" panose="020B0604020202020204" pitchFamily="34" charset="0"/>
            </a:endParaRPr>
          </a:p>
        </p:txBody>
      </p:sp>
      <p:sp>
        <p:nvSpPr>
          <p:cNvPr id="94214" name="Text Placeholder 3"/>
          <p:cNvSpPr txBox="1">
            <a:spLocks/>
          </p:cNvSpPr>
          <p:nvPr/>
        </p:nvSpPr>
        <p:spPr bwMode="auto">
          <a:xfrm>
            <a:off x="6248400" y="583836"/>
            <a:ext cx="2579687" cy="415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Font typeface="Lucida Grande"/>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prstClr val="black"/>
                </a:solidFill>
                <a:effectLst/>
                <a:uLnTx/>
                <a:uFillTx/>
                <a:latin typeface="Helvetica" panose="020B0604020202020204" pitchFamily="34" charset="0"/>
                <a:ea typeface="ＭＳ Ｐゴシック" panose="020B0600070205080204" pitchFamily="34" charset="-128"/>
                <a:cs typeface="Helvetica" panose="020B0604020202020204" pitchFamily="34" charset="0"/>
              </a:rPr>
              <a:t>Mandated Reporters</a:t>
            </a:r>
          </a:p>
        </p:txBody>
      </p:sp>
      <p:sp>
        <p:nvSpPr>
          <p:cNvPr id="2" name="TextBox 1"/>
          <p:cNvSpPr txBox="1"/>
          <p:nvPr/>
        </p:nvSpPr>
        <p:spPr>
          <a:xfrm>
            <a:off x="381000" y="4575710"/>
            <a:ext cx="8229600" cy="1569660"/>
          </a:xfrm>
          <a:prstGeom prst="rect">
            <a:avLst/>
          </a:prstGeom>
          <a:noFill/>
        </p:spPr>
        <p:txBody>
          <a:bodyPr wrap="square" rtlCol="0">
            <a:spAutoFit/>
          </a:bodyPr>
          <a:lstStyle/>
          <a:p>
            <a:pPr>
              <a:buFont typeface="Arial" panose="020B0604020202020204" pitchFamily="34" charset="0"/>
              <a:buNone/>
            </a:pPr>
            <a:r>
              <a:rPr lang="en-US" altLang="en-US" sz="1600" dirty="0">
                <a:latin typeface="Helvetica" panose="020B0604020202020204" pitchFamily="34" charset="0"/>
                <a:ea typeface="ＭＳ Ｐゴシック" panose="020B0600070205080204" pitchFamily="34" charset="-128"/>
                <a:cs typeface="Helvetica" panose="020B0604020202020204" pitchFamily="34" charset="0"/>
              </a:rPr>
              <a:t>Mandated reporters are those individuals who </a:t>
            </a:r>
            <a:r>
              <a:rPr lang="en-US" altLang="en-US" sz="1600" i="1" u="sng" dirty="0">
                <a:latin typeface="Helvetica" panose="020B0604020202020204" pitchFamily="34" charset="0"/>
                <a:ea typeface="ＭＳ Ｐゴシック" panose="020B0600070205080204" pitchFamily="34" charset="-128"/>
                <a:cs typeface="Helvetica" panose="020B0604020202020204" pitchFamily="34" charset="0"/>
              </a:rPr>
              <a:t>must</a:t>
            </a:r>
            <a:r>
              <a:rPr lang="en-US" altLang="en-US" sz="1600" dirty="0">
                <a:latin typeface="Helvetica" panose="020B0604020202020204" pitchFamily="34" charset="0"/>
                <a:ea typeface="ＭＳ Ｐゴシック" panose="020B0600070205080204" pitchFamily="34" charset="-128"/>
                <a:cs typeface="Helvetica" panose="020B0604020202020204" pitchFamily="34" charset="0"/>
              </a:rPr>
              <a:t> report suspected child abuse or maltreatment.</a:t>
            </a:r>
          </a:p>
          <a:p>
            <a:pPr>
              <a:buFont typeface="Arial" panose="020B0604020202020204" pitchFamily="34" charset="0"/>
              <a:buNone/>
            </a:pPr>
            <a:endParaRPr lang="en-US" altLang="en-US" sz="1600" dirty="0">
              <a:latin typeface="Helvetica" panose="020B0604020202020204" pitchFamily="34" charset="0"/>
              <a:ea typeface="ＭＳ Ｐゴシック" panose="020B0600070205080204" pitchFamily="34" charset="-128"/>
              <a:cs typeface="Helvetica" panose="020B0604020202020204" pitchFamily="34" charset="0"/>
            </a:endParaRPr>
          </a:p>
          <a:p>
            <a:pPr>
              <a:buFont typeface="Arial" panose="020B0604020202020204" pitchFamily="34" charset="0"/>
              <a:buNone/>
            </a:pPr>
            <a:r>
              <a:rPr lang="en-US" altLang="en-US" sz="1600" dirty="0">
                <a:latin typeface="Helvetica" panose="020B0604020202020204" pitchFamily="34" charset="0"/>
                <a:ea typeface="ＭＳ Ｐゴシック" panose="020B0600070205080204" pitchFamily="34" charset="-128"/>
                <a:cs typeface="Helvetica" panose="020B0604020202020204" pitchFamily="34" charset="0"/>
              </a:rPr>
              <a:t>Mandated reporters are only mandated to make a report, or cause a report to be made, when they have </a:t>
            </a:r>
            <a:r>
              <a:rPr lang="en-US" altLang="en-US" sz="1600" u="sng" dirty="0">
                <a:latin typeface="Helvetica" panose="020B0604020202020204" pitchFamily="34" charset="0"/>
                <a:ea typeface="ＭＳ Ｐゴシック" panose="020B0600070205080204" pitchFamily="34" charset="-128"/>
                <a:cs typeface="Helvetica" panose="020B0604020202020204" pitchFamily="34" charset="0"/>
              </a:rPr>
              <a:t>reasonable</a:t>
            </a:r>
            <a:r>
              <a:rPr lang="en-US" altLang="en-US" sz="1600" dirty="0">
                <a:latin typeface="Helvetica" panose="020B0604020202020204" pitchFamily="34" charset="0"/>
                <a:ea typeface="ＭＳ Ｐゴシック" panose="020B0600070205080204" pitchFamily="34" charset="-128"/>
                <a:cs typeface="Helvetica" panose="020B0604020202020204" pitchFamily="34" charset="0"/>
              </a:rPr>
              <a:t> </a:t>
            </a:r>
            <a:r>
              <a:rPr lang="en-US" altLang="en-US" sz="1600" u="sng" dirty="0">
                <a:latin typeface="Helvetica" panose="020B0604020202020204" pitchFamily="34" charset="0"/>
                <a:ea typeface="ＭＳ Ｐゴシック" panose="020B0600070205080204" pitchFamily="34" charset="-128"/>
                <a:cs typeface="Helvetica" panose="020B0604020202020204" pitchFamily="34" charset="0"/>
              </a:rPr>
              <a:t>cause </a:t>
            </a:r>
            <a:r>
              <a:rPr lang="en-US" altLang="en-US" sz="1600" dirty="0">
                <a:latin typeface="Helvetica" panose="020B0604020202020204" pitchFamily="34" charset="0"/>
                <a:ea typeface="ＭＳ Ｐゴシック" panose="020B0600070205080204" pitchFamily="34" charset="-128"/>
                <a:cs typeface="Helvetica" panose="020B0604020202020204" pitchFamily="34" charset="0"/>
              </a:rPr>
              <a:t>to suspect that a child coming before them in their </a:t>
            </a:r>
            <a:r>
              <a:rPr lang="en-US" altLang="en-US" sz="1600" u="sng" dirty="0">
                <a:latin typeface="Helvetica" panose="020B0604020202020204" pitchFamily="34" charset="0"/>
                <a:ea typeface="ＭＳ Ｐゴシック" panose="020B0600070205080204" pitchFamily="34" charset="-128"/>
                <a:cs typeface="Helvetica" panose="020B0604020202020204" pitchFamily="34" charset="0"/>
              </a:rPr>
              <a:t>professional or official capacity</a:t>
            </a:r>
            <a:r>
              <a:rPr lang="en-US" altLang="en-US" sz="1600" dirty="0">
                <a:latin typeface="Helvetica" panose="020B0604020202020204" pitchFamily="34" charset="0"/>
                <a:ea typeface="ＭＳ Ｐゴシック" panose="020B0600070205080204" pitchFamily="34" charset="-128"/>
                <a:cs typeface="Helvetica" panose="020B0604020202020204" pitchFamily="34" charset="0"/>
              </a:rPr>
              <a:t> is abused or maltreated.</a:t>
            </a:r>
          </a:p>
        </p:txBody>
      </p:sp>
      <p:sp>
        <p:nvSpPr>
          <p:cNvPr id="8" name="TextBox 7"/>
          <p:cNvSpPr txBox="1"/>
          <p:nvPr/>
        </p:nvSpPr>
        <p:spPr>
          <a:xfrm>
            <a:off x="0" y="6400800"/>
            <a:ext cx="9144000" cy="677108"/>
          </a:xfrm>
          <a:prstGeom prst="rect">
            <a:avLst/>
          </a:prstGeom>
          <a:noFill/>
        </p:spPr>
        <p:txBody>
          <a:bodyPr wrap="square" rtlCol="0">
            <a:spAutoFit/>
          </a:bodyPr>
          <a:lstStyle/>
          <a:p>
            <a:pPr algn="ctr"/>
            <a:r>
              <a:rPr lang="en-US" sz="2000" dirty="0">
                <a:solidFill>
                  <a:schemeClr val="bg1"/>
                </a:solidFill>
              </a:rPr>
              <a:t>Child Abuse, Neglect, and Maltreatment </a:t>
            </a:r>
          </a:p>
          <a:p>
            <a:endParaRPr lang="en-US" dirty="0"/>
          </a:p>
        </p:txBody>
      </p:sp>
    </p:spTree>
    <p:extLst>
      <p:ext uri="{BB962C8B-B14F-4D97-AF65-F5344CB8AC3E}">
        <p14:creationId xmlns:p14="http://schemas.microsoft.com/office/powerpoint/2010/main" val="4154387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bwMode="auto">
          <a:xfrm>
            <a:off x="1066800" y="1143000"/>
            <a:ext cx="70104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altLang="en-US" dirty="0">
                <a:latin typeface="Helvetica" panose="020B0604020202020204" pitchFamily="34" charset="0"/>
                <a:ea typeface="ＭＳ Ｐゴシック" panose="020B0600070205080204" pitchFamily="34" charset="-128"/>
                <a:cs typeface="Helvetica" panose="020B0604020202020204" pitchFamily="34" charset="0"/>
              </a:rPr>
              <a:t>    </a:t>
            </a:r>
            <a:r>
              <a:rPr lang="en-US" altLang="en-US" sz="2400" dirty="0">
                <a:solidFill>
                  <a:schemeClr val="accent2"/>
                </a:solidFill>
                <a:latin typeface="Helvetica" panose="020B0604020202020204" pitchFamily="34" charset="0"/>
                <a:ea typeface="ＭＳ Ｐゴシック" panose="020B0600070205080204" pitchFamily="34" charset="-128"/>
                <a:cs typeface="Helvetica" panose="020B0604020202020204" pitchFamily="34" charset="0"/>
              </a:rPr>
              <a:t>What Is a Professional Role or Capacity?</a:t>
            </a:r>
          </a:p>
        </p:txBody>
      </p:sp>
      <p:sp>
        <p:nvSpPr>
          <p:cNvPr id="101379" name="Content Placeholder 2"/>
          <p:cNvSpPr>
            <a:spLocks noGrp="1"/>
          </p:cNvSpPr>
          <p:nvPr>
            <p:ph idx="1"/>
          </p:nvPr>
        </p:nvSpPr>
        <p:spPr>
          <a:xfrm>
            <a:off x="152400" y="1752600"/>
            <a:ext cx="8686800" cy="4343400"/>
          </a:xfrm>
        </p:spPr>
        <p:txBody>
          <a:bodyPr/>
          <a:lstStyle/>
          <a:p>
            <a:pPr marL="0" indent="0">
              <a:buNone/>
            </a:pPr>
            <a:r>
              <a:rPr lang="en-US" altLang="en-US" sz="1600" dirty="0">
                <a:latin typeface="Helvetica" panose="020B0604020202020204" pitchFamily="34" charset="0"/>
                <a:ea typeface="ＭＳ Ｐゴシック" panose="020B0600070205080204" pitchFamily="34" charset="-128"/>
                <a:cs typeface="Helvetica" panose="020B0604020202020204" pitchFamily="34" charset="0"/>
              </a:rPr>
              <a:t>A nurse admitting a child in her practice who has a reasonable suspicion of abuse must report her concern.</a:t>
            </a:r>
          </a:p>
          <a:p>
            <a:pPr marL="0" indent="0">
              <a:buNone/>
            </a:pPr>
            <a:endParaRPr lang="en-US" altLang="en-US" sz="1600" dirty="0">
              <a:latin typeface="Helvetica" panose="020B0604020202020204" pitchFamily="34" charset="0"/>
              <a:ea typeface="ＭＳ Ｐゴシック" panose="020B0600070205080204" pitchFamily="34" charset="-128"/>
              <a:cs typeface="Helvetica" panose="020B0604020202020204" pitchFamily="34" charset="0"/>
            </a:endParaRPr>
          </a:p>
          <a:p>
            <a:pPr marL="0" indent="0">
              <a:buNone/>
            </a:pPr>
            <a:r>
              <a:rPr lang="en-US" altLang="en-US" sz="1600" dirty="0">
                <a:latin typeface="Helvetica" panose="020B0604020202020204" pitchFamily="34" charset="0"/>
                <a:ea typeface="ＭＳ Ｐゴシック" panose="020B0600070205080204" pitchFamily="34" charset="-128"/>
                <a:cs typeface="Helvetica" panose="020B0604020202020204" pitchFamily="34" charset="0"/>
              </a:rPr>
              <a:t>In contrast, the nurse who witnesses child abuse when riding her bike while off-duty is not mandated to report that abuse. </a:t>
            </a:r>
          </a:p>
          <a:p>
            <a:endParaRPr lang="en-US" altLang="en-US" sz="1600" dirty="0">
              <a:latin typeface="Helvetica" panose="020B0604020202020204" pitchFamily="34" charset="0"/>
              <a:ea typeface="ＭＳ Ｐゴシック" panose="020B0600070205080204" pitchFamily="34" charset="-128"/>
              <a:cs typeface="Helvetica" panose="020B0604020202020204" pitchFamily="34" charset="0"/>
            </a:endParaRPr>
          </a:p>
          <a:p>
            <a:pPr marL="0" indent="0">
              <a:buNone/>
            </a:pPr>
            <a:r>
              <a:rPr lang="en-US" altLang="en-US" sz="1600" u="sng" dirty="0">
                <a:latin typeface="Helvetica" panose="020B0604020202020204" pitchFamily="34" charset="0"/>
                <a:ea typeface="ＭＳ Ｐゴシック" panose="020B0600070205080204" pitchFamily="34" charset="-128"/>
                <a:cs typeface="Helvetica" panose="020B0604020202020204" pitchFamily="34" charset="0"/>
              </a:rPr>
              <a:t>Anyone may report any suspected abuse at any time and is encouraged to do so.</a:t>
            </a:r>
          </a:p>
          <a:p>
            <a:pPr marL="0" indent="0">
              <a:buNone/>
            </a:pPr>
            <a:endParaRPr lang="en-US" altLang="en-US" sz="1600" dirty="0">
              <a:latin typeface="Helvetica" panose="020B0604020202020204" pitchFamily="34" charset="0"/>
              <a:ea typeface="ＭＳ Ｐゴシック" panose="020B0600070205080204" pitchFamily="34" charset="-128"/>
              <a:cs typeface="Helvetica" panose="020B0604020202020204" pitchFamily="34" charset="0"/>
            </a:endParaRPr>
          </a:p>
          <a:p>
            <a:pPr marL="0" indent="0">
              <a:buNone/>
            </a:pPr>
            <a:r>
              <a:rPr lang="en-US" altLang="en-US" sz="1600" dirty="0">
                <a:latin typeface="Helvetica" panose="020B0604020202020204" pitchFamily="34" charset="0"/>
                <a:ea typeface="ＭＳ Ｐゴシック" panose="020B0600070205080204" pitchFamily="34" charset="-128"/>
                <a:cs typeface="Helvetica" panose="020B0604020202020204" pitchFamily="34" charset="0"/>
              </a:rPr>
              <a:t>Mandated reporters who are social services workers have expanded reporting requirements. </a:t>
            </a:r>
          </a:p>
          <a:p>
            <a:endParaRPr lang="en-US" altLang="en-US" sz="1600" dirty="0">
              <a:latin typeface="Helvetica" panose="020B0604020202020204" pitchFamily="34" charset="0"/>
              <a:ea typeface="ＭＳ Ｐゴシック" panose="020B0600070205080204" pitchFamily="34" charset="-128"/>
              <a:cs typeface="Helvetica" panose="020B0604020202020204" pitchFamily="34" charset="0"/>
            </a:endParaRPr>
          </a:p>
          <a:p>
            <a:pPr marL="0" indent="0">
              <a:buNone/>
            </a:pPr>
            <a:r>
              <a:rPr lang="en-US" altLang="en-US" sz="1600" dirty="0">
                <a:latin typeface="Helvetica" panose="020B0604020202020204" pitchFamily="34" charset="0"/>
                <a:ea typeface="ＭＳ Ｐゴシック" panose="020B0600070205080204" pitchFamily="34" charset="-128"/>
                <a:cs typeface="Helvetica" panose="020B0604020202020204" pitchFamily="34" charset="0"/>
              </a:rPr>
              <a:t>Social services workers are required to report when, in their official or professional role, they are presented a case by any person (mandated reporter or non-mandated reporter) which appears to be a suspected case of child abuse based on reasonable cause.  </a:t>
            </a:r>
            <a:endParaRPr lang="en-US" altLang="en-US" sz="1600" i="1" dirty="0">
              <a:latin typeface="Helvetica" panose="020B0604020202020204" pitchFamily="34" charset="0"/>
              <a:ea typeface="ＭＳ Ｐゴシック" panose="020B0600070205080204" pitchFamily="34" charset="-128"/>
              <a:cs typeface="Helvetica" panose="020B0604020202020204" pitchFamily="34" charset="0"/>
            </a:endParaRPr>
          </a:p>
          <a:p>
            <a:pPr marL="0" indent="0">
              <a:buNone/>
            </a:pPr>
            <a:endParaRPr lang="en-US" altLang="en-US" dirty="0">
              <a:latin typeface="Helvetica" panose="020B0604020202020204" pitchFamily="34" charset="0"/>
              <a:ea typeface="ＭＳ Ｐゴシック" panose="020B0600070205080204" pitchFamily="34" charset="-128"/>
              <a:cs typeface="Helvetica" panose="020B0604020202020204" pitchFamily="34" charset="0"/>
            </a:endParaRPr>
          </a:p>
        </p:txBody>
      </p:sp>
      <p:sp>
        <p:nvSpPr>
          <p:cNvPr id="101380" name="Text Placeholder 1"/>
          <p:cNvSpPr txBox="1">
            <a:spLocks/>
          </p:cNvSpPr>
          <p:nvPr/>
        </p:nvSpPr>
        <p:spPr bwMode="auto">
          <a:xfrm>
            <a:off x="0" y="6362700"/>
            <a:ext cx="91440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defTabSz="457200">
              <a:spcBef>
                <a:spcPct val="20000"/>
              </a:spcBef>
              <a:buFont typeface="Lucida Grande"/>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marL="0" marR="0" lvl="0" indent="0" algn="ctr"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0" lang="en-US" altLang="en-US" sz="2000" b="0" i="0" u="none" strike="noStrike" kern="1200" cap="none" spc="0" normalizeH="0" baseline="0" noProof="0" dirty="0">
              <a:ln>
                <a:noFill/>
              </a:ln>
              <a:solidFill>
                <a:prstClr val="white"/>
              </a:solidFill>
              <a:effectLst/>
              <a:uLnTx/>
              <a:uFillTx/>
              <a:latin typeface="Helvetica" panose="020B0604020202020204" pitchFamily="34" charset="0"/>
              <a:ea typeface="ＭＳ Ｐゴシック" panose="020B0600070205080204" pitchFamily="34" charset="-128"/>
              <a:cs typeface="Helvetica" panose="020B0604020202020204" pitchFamily="34" charset="0"/>
            </a:endParaRPr>
          </a:p>
        </p:txBody>
      </p:sp>
      <p:pic>
        <p:nvPicPr>
          <p:cNvPr id="10138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515938"/>
            <a:ext cx="4090988"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0" y="6400800"/>
            <a:ext cx="9144000" cy="677108"/>
          </a:xfrm>
          <a:prstGeom prst="rect">
            <a:avLst/>
          </a:prstGeom>
          <a:noFill/>
        </p:spPr>
        <p:txBody>
          <a:bodyPr wrap="square" rtlCol="0">
            <a:spAutoFit/>
          </a:bodyPr>
          <a:lstStyle/>
          <a:p>
            <a:pPr algn="ctr"/>
            <a:r>
              <a:rPr lang="en-US" sz="2000" dirty="0">
                <a:solidFill>
                  <a:schemeClr val="bg1"/>
                </a:solidFill>
              </a:rPr>
              <a:t>Child Abuse, Neglect, and Maltreatment </a:t>
            </a:r>
          </a:p>
          <a:p>
            <a:endParaRPr lang="en-US" dirty="0"/>
          </a:p>
        </p:txBody>
      </p:sp>
    </p:spTree>
    <p:extLst>
      <p:ext uri="{BB962C8B-B14F-4D97-AF65-F5344CB8AC3E}">
        <p14:creationId xmlns:p14="http://schemas.microsoft.com/office/powerpoint/2010/main" val="18769878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bwMode="auto">
          <a:xfrm>
            <a:off x="457200" y="1143000"/>
            <a:ext cx="8229600"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altLang="en-US" sz="2400" dirty="0">
                <a:solidFill>
                  <a:schemeClr val="accent2"/>
                </a:solidFill>
                <a:latin typeface="Helvetica" panose="020B0604020202020204" pitchFamily="34" charset="0"/>
                <a:ea typeface="ＭＳ Ｐゴシック" panose="020B0600070205080204" pitchFamily="34" charset="-128"/>
                <a:cs typeface="Helvetica" panose="020B0604020202020204" pitchFamily="34" charset="0"/>
              </a:rPr>
              <a:t>When Do I Report? </a:t>
            </a:r>
          </a:p>
        </p:txBody>
      </p:sp>
      <p:sp>
        <p:nvSpPr>
          <p:cNvPr id="105475" name="Content Placeholder 2"/>
          <p:cNvSpPr>
            <a:spLocks noGrp="1"/>
          </p:cNvSpPr>
          <p:nvPr>
            <p:ph idx="1"/>
          </p:nvPr>
        </p:nvSpPr>
        <p:spPr>
          <a:xfrm>
            <a:off x="76200" y="1447800"/>
            <a:ext cx="8839200" cy="4800600"/>
          </a:xfrm>
        </p:spPr>
        <p:txBody>
          <a:bodyPr/>
          <a:lstStyle/>
          <a:p>
            <a:pPr>
              <a:buFont typeface="Arial" panose="020B0604020202020204" pitchFamily="34" charset="0"/>
              <a:buNone/>
            </a:pPr>
            <a:r>
              <a:rPr lang="en-US" altLang="en-US" sz="1600" dirty="0">
                <a:latin typeface="Helvetica" panose="020B0604020202020204" pitchFamily="34" charset="0"/>
                <a:ea typeface="ＭＳ Ｐゴシック" panose="020B0600070205080204" pitchFamily="34" charset="-128"/>
                <a:cs typeface="Helvetica" panose="020B0604020202020204" pitchFamily="34" charset="0"/>
              </a:rPr>
              <a:t>     Under current law, if a mandated reporter has reasonable cause to suspect that a child coming before him or her </a:t>
            </a:r>
            <a:r>
              <a:rPr lang="en-US" altLang="en-US" sz="1600" u="sng" dirty="0">
                <a:latin typeface="Helvetica" panose="020B0604020202020204" pitchFamily="34" charset="0"/>
                <a:ea typeface="ＭＳ Ｐゴシック" panose="020B0600070205080204" pitchFamily="34" charset="-128"/>
                <a:cs typeface="Helvetica" panose="020B0604020202020204" pitchFamily="34" charset="0"/>
              </a:rPr>
              <a:t>in his or her professional/official capacity </a:t>
            </a:r>
            <a:r>
              <a:rPr lang="en-US" altLang="en-US" sz="1600" dirty="0">
                <a:latin typeface="Helvetica" panose="020B0604020202020204" pitchFamily="34" charset="0"/>
                <a:ea typeface="ＭＳ Ｐゴシック" panose="020B0600070205080204" pitchFamily="34" charset="-128"/>
                <a:cs typeface="Helvetica" panose="020B0604020202020204" pitchFamily="34" charset="0"/>
              </a:rPr>
              <a:t>is an abused or maltreated child, he or she must immediately report such suspicion to the Statewide Central Register of Child Abuse and Maltreatment. (SSL §§413, 415)</a:t>
            </a:r>
          </a:p>
          <a:p>
            <a:pPr marL="0" indent="0">
              <a:buNone/>
            </a:pPr>
            <a:endParaRPr lang="en-US" altLang="en-US" sz="1800" dirty="0">
              <a:latin typeface="Helvetica" panose="020B0604020202020204" pitchFamily="34" charset="0"/>
              <a:ea typeface="ＭＳ Ｐゴシック" panose="020B0600070205080204" pitchFamily="34" charset="-128"/>
              <a:cs typeface="Helvetica" panose="020B0604020202020204" pitchFamily="34" charset="0"/>
            </a:endParaRPr>
          </a:p>
          <a:p>
            <a:pPr marL="0" indent="0">
              <a:buNone/>
            </a:pPr>
            <a:endParaRPr lang="en-US" altLang="en-US" sz="1800" dirty="0">
              <a:latin typeface="Helvetica" panose="020B0604020202020204" pitchFamily="34" charset="0"/>
              <a:ea typeface="ＭＳ Ｐゴシック" panose="020B0600070205080204" pitchFamily="34" charset="-128"/>
              <a:cs typeface="Helvetica" panose="020B0604020202020204" pitchFamily="34" charset="0"/>
            </a:endParaRPr>
          </a:p>
          <a:p>
            <a:pPr>
              <a:buNone/>
            </a:pPr>
            <a:r>
              <a:rPr lang="en-US" altLang="en-US" sz="1600" dirty="0">
                <a:latin typeface="Helvetica" panose="020B0604020202020204" pitchFamily="34" charset="0"/>
                <a:ea typeface="ＭＳ Ｐゴシック" panose="020B0600070205080204" pitchFamily="34" charset="-128"/>
                <a:cs typeface="Helvetica" panose="020B0604020202020204" pitchFamily="34" charset="0"/>
              </a:rPr>
              <a:t>     Based on your rational observations, professional training, and experience, you have a </a:t>
            </a:r>
            <a:r>
              <a:rPr lang="en-US" altLang="en-US" sz="1600" i="1" u="sng" dirty="0">
                <a:latin typeface="Helvetica" panose="020B0604020202020204" pitchFamily="34" charset="0"/>
                <a:ea typeface="ＭＳ Ｐゴシック" panose="020B0600070205080204" pitchFamily="34" charset="-128"/>
                <a:cs typeface="Helvetica" panose="020B0604020202020204" pitchFamily="34" charset="0"/>
              </a:rPr>
              <a:t>suspicion</a:t>
            </a:r>
            <a:r>
              <a:rPr lang="en-US" altLang="en-US" sz="1600" i="1" dirty="0">
                <a:latin typeface="Helvetica" panose="020B0604020202020204" pitchFamily="34" charset="0"/>
                <a:ea typeface="ＭＳ Ｐゴシック" panose="020B0600070205080204" pitchFamily="34" charset="-128"/>
                <a:cs typeface="Helvetica" panose="020B0604020202020204" pitchFamily="34" charset="0"/>
              </a:rPr>
              <a:t> </a:t>
            </a:r>
            <a:r>
              <a:rPr lang="en-US" altLang="en-US" sz="1600" dirty="0">
                <a:latin typeface="Helvetica" panose="020B0604020202020204" pitchFamily="34" charset="0"/>
                <a:ea typeface="ＭＳ Ｐゴシック" panose="020B0600070205080204" pitchFamily="34" charset="-128"/>
                <a:cs typeface="Helvetica" panose="020B0604020202020204" pitchFamily="34" charset="0"/>
              </a:rPr>
              <a:t>that the parent or other person legally responsible for a child is responsible for harming that child or placing that child in imminent danger of harm.</a:t>
            </a:r>
          </a:p>
          <a:p>
            <a:pPr>
              <a:buNone/>
            </a:pPr>
            <a:r>
              <a:rPr lang="en-US" altLang="en-US" sz="1600" dirty="0">
                <a:latin typeface="Helvetica" panose="020B0604020202020204" pitchFamily="34" charset="0"/>
                <a:ea typeface="ＭＳ Ｐゴシック" panose="020B0600070205080204" pitchFamily="34" charset="-128"/>
                <a:cs typeface="Helvetica" panose="020B0604020202020204" pitchFamily="34" charset="0"/>
              </a:rPr>
              <a:t>      </a:t>
            </a:r>
            <a:r>
              <a:rPr lang="en-US" altLang="en-US" sz="1600" u="sng" dirty="0">
                <a:latin typeface="Helvetica" panose="020B0604020202020204" pitchFamily="34" charset="0"/>
                <a:ea typeface="ＭＳ Ｐゴシック" panose="020B0600070205080204" pitchFamily="34" charset="-128"/>
                <a:cs typeface="Helvetica" panose="020B0604020202020204" pitchFamily="34" charset="0"/>
              </a:rPr>
              <a:t>Your suspicion can be as simple as distrusting an explanation for an injury or a story suddenly changing.</a:t>
            </a:r>
          </a:p>
          <a:p>
            <a:pPr>
              <a:buNone/>
            </a:pPr>
            <a:endParaRPr lang="en-US" altLang="en-US" sz="1600" dirty="0">
              <a:latin typeface="Helvetica" panose="020B0604020202020204" pitchFamily="34" charset="0"/>
              <a:ea typeface="ＭＳ Ｐゴシック" panose="020B0600070205080204" pitchFamily="34" charset="-128"/>
              <a:cs typeface="Helvetica" panose="020B0604020202020204" pitchFamily="34" charset="0"/>
            </a:endParaRPr>
          </a:p>
          <a:p>
            <a:pPr marL="0" indent="0">
              <a:buNone/>
            </a:pPr>
            <a:r>
              <a:rPr lang="en-US" altLang="en-US" sz="1600" dirty="0">
                <a:solidFill>
                  <a:srgbClr val="C00000"/>
                </a:solidFill>
                <a:latin typeface="Helvetica" panose="020B0604020202020204" pitchFamily="34" charset="0"/>
                <a:ea typeface="ＭＳ Ｐゴシック" panose="020B0600070205080204" pitchFamily="34" charset="-128"/>
                <a:cs typeface="Helvetica" panose="020B0604020202020204" pitchFamily="34" charset="0"/>
              </a:rPr>
              <a:t>							      Legal Considerations</a:t>
            </a:r>
          </a:p>
          <a:p>
            <a:r>
              <a:rPr lang="en-US" altLang="en-US" sz="1600" dirty="0">
                <a:latin typeface="Helvetica" panose="020B0604020202020204" pitchFamily="34" charset="0"/>
                <a:ea typeface="ＭＳ Ｐゴシック" panose="020B0600070205080204" pitchFamily="34" charset="-128"/>
                <a:cs typeface="Helvetica" panose="020B0604020202020204" pitchFamily="34" charset="0"/>
              </a:rPr>
              <a:t>New York State Social Services Law provides confidentiality for mandated reporters.</a:t>
            </a:r>
          </a:p>
          <a:p>
            <a:r>
              <a:rPr lang="en-US" altLang="en-US" sz="1600" dirty="0">
                <a:latin typeface="Helvetica" panose="020B0604020202020204" pitchFamily="34" charset="0"/>
                <a:ea typeface="ＭＳ Ｐゴシック" panose="020B0600070205080204" pitchFamily="34" charset="-128"/>
                <a:cs typeface="Helvetica" panose="020B0604020202020204" pitchFamily="34" charset="0"/>
              </a:rPr>
              <a:t>Reporters who have reasonable cause to suspect and </a:t>
            </a:r>
            <a:r>
              <a:rPr lang="en-US" altLang="en-US" sz="1600" u="sng" dirty="0">
                <a:latin typeface="Helvetica" panose="020B0604020202020204" pitchFamily="34" charset="0"/>
                <a:ea typeface="ＭＳ Ｐゴシック" panose="020B0600070205080204" pitchFamily="34" charset="-128"/>
                <a:cs typeface="Helvetica" panose="020B0604020202020204" pitchFamily="34" charset="0"/>
              </a:rPr>
              <a:t>make a report in good faith </a:t>
            </a:r>
            <a:r>
              <a:rPr lang="en-US" altLang="en-US" sz="1600" dirty="0">
                <a:latin typeface="Helvetica" panose="020B0604020202020204" pitchFamily="34" charset="0"/>
                <a:ea typeface="ＭＳ Ｐゴシック" panose="020B0600070205080204" pitchFamily="34" charset="-128"/>
                <a:cs typeface="Helvetica" panose="020B0604020202020204" pitchFamily="34" charset="0"/>
              </a:rPr>
              <a:t>are 	immune from criminal and civil liability that may result from the report.</a:t>
            </a:r>
            <a:endParaRPr lang="en-US" altLang="en-US" sz="1600" u="sng" dirty="0">
              <a:latin typeface="Helvetica" panose="020B0604020202020204" pitchFamily="34" charset="0"/>
              <a:ea typeface="ＭＳ Ｐゴシック" panose="020B0600070205080204" pitchFamily="34" charset="-128"/>
              <a:cs typeface="Helvetica" panose="020B0604020202020204" pitchFamily="34" charset="0"/>
            </a:endParaRPr>
          </a:p>
          <a:p>
            <a:r>
              <a:rPr lang="en-US" altLang="en-US" sz="1600" u="sng" dirty="0">
                <a:latin typeface="Helvetica" panose="020B0604020202020204" pitchFamily="34" charset="0"/>
                <a:ea typeface="ＭＳ Ｐゴシック" panose="020B0600070205080204" pitchFamily="34" charset="-128"/>
                <a:cs typeface="Helvetica" panose="020B0604020202020204" pitchFamily="34" charset="0"/>
              </a:rPr>
              <a:t>Willful failure </a:t>
            </a:r>
            <a:r>
              <a:rPr lang="en-US" altLang="en-US" sz="1600" dirty="0">
                <a:latin typeface="Helvetica" panose="020B0604020202020204" pitchFamily="34" charset="0"/>
                <a:ea typeface="ＭＳ Ｐゴシック" panose="020B0600070205080204" pitchFamily="34" charset="-128"/>
                <a:cs typeface="Helvetica" panose="020B0604020202020204" pitchFamily="34" charset="0"/>
              </a:rPr>
              <a:t>to report may result in Class A Misdemeanor charges and civil liability.</a:t>
            </a:r>
          </a:p>
          <a:p>
            <a:pPr marL="0" indent="0">
              <a:buNone/>
            </a:pPr>
            <a:endParaRPr lang="en-US" altLang="en-US" sz="1600" dirty="0">
              <a:latin typeface="Helvetica" panose="020B0604020202020204" pitchFamily="34" charset="0"/>
              <a:ea typeface="ＭＳ Ｐゴシック" panose="020B0600070205080204" pitchFamily="34" charset="-128"/>
              <a:cs typeface="Helvetica" panose="020B0604020202020204" pitchFamily="34" charset="0"/>
            </a:endParaRPr>
          </a:p>
        </p:txBody>
      </p:sp>
      <p:sp>
        <p:nvSpPr>
          <p:cNvPr id="105476" name="Text Placeholder 1"/>
          <p:cNvSpPr txBox="1">
            <a:spLocks/>
          </p:cNvSpPr>
          <p:nvPr/>
        </p:nvSpPr>
        <p:spPr bwMode="auto">
          <a:xfrm>
            <a:off x="0" y="6362700"/>
            <a:ext cx="91440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defTabSz="457200">
              <a:spcBef>
                <a:spcPct val="20000"/>
              </a:spcBef>
              <a:buFont typeface="Lucida Grande"/>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marL="0" marR="0" lvl="0" indent="0" algn="ctr"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0" lang="en-US" altLang="en-US" sz="2000" b="0" i="0" u="none" strike="noStrike" kern="1200" cap="none" spc="0" normalizeH="0" baseline="0" noProof="0" dirty="0">
              <a:ln>
                <a:noFill/>
              </a:ln>
              <a:solidFill>
                <a:prstClr val="white"/>
              </a:solidFill>
              <a:effectLst/>
              <a:uLnTx/>
              <a:uFillTx/>
              <a:latin typeface="Helvetica" panose="020B0604020202020204" pitchFamily="34" charset="0"/>
              <a:ea typeface="ＭＳ Ｐゴシック" panose="020B0600070205080204" pitchFamily="34" charset="-128"/>
              <a:cs typeface="Helvetica" panose="020B0604020202020204" pitchFamily="34" charset="0"/>
            </a:endParaRPr>
          </a:p>
        </p:txBody>
      </p:sp>
      <p:sp>
        <p:nvSpPr>
          <p:cNvPr id="105477" name="Text Placeholder 3"/>
          <p:cNvSpPr txBox="1">
            <a:spLocks/>
          </p:cNvSpPr>
          <p:nvPr/>
        </p:nvSpPr>
        <p:spPr bwMode="auto">
          <a:xfrm>
            <a:off x="4495800" y="530225"/>
            <a:ext cx="425608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Font typeface="Lucida Grande"/>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prstClr val="black"/>
                </a:solidFill>
                <a:effectLst/>
                <a:uLnTx/>
                <a:uFillTx/>
                <a:latin typeface="Helvetica" panose="020B0604020202020204" pitchFamily="34" charset="0"/>
                <a:ea typeface="ＭＳ Ｐゴシック" panose="020B0600070205080204" pitchFamily="34" charset="-128"/>
                <a:cs typeface="Helvetica" panose="020B0604020202020204" pitchFamily="34" charset="0"/>
              </a:rPr>
              <a:t>Reporting</a:t>
            </a:r>
          </a:p>
        </p:txBody>
      </p:sp>
      <p:sp>
        <p:nvSpPr>
          <p:cNvPr id="2" name="TextBox 1"/>
          <p:cNvSpPr txBox="1"/>
          <p:nvPr/>
        </p:nvSpPr>
        <p:spPr>
          <a:xfrm>
            <a:off x="3276600" y="2836873"/>
            <a:ext cx="2781531" cy="338554"/>
          </a:xfrm>
          <a:prstGeom prst="rect">
            <a:avLst/>
          </a:prstGeom>
          <a:noFill/>
        </p:spPr>
        <p:txBody>
          <a:bodyPr wrap="none" rtlCol="0">
            <a:spAutoFit/>
          </a:bodyPr>
          <a:lstStyle/>
          <a:p>
            <a:r>
              <a:rPr lang="en-US" altLang="en-US" sz="1600" dirty="0">
                <a:solidFill>
                  <a:schemeClr val="accent2"/>
                </a:solidFill>
                <a:latin typeface="Helvetica" panose="020B0604020202020204" pitchFamily="34" charset="0"/>
                <a:ea typeface="ＭＳ Ｐゴシック" panose="020B0600070205080204" pitchFamily="34" charset="-128"/>
                <a:cs typeface="Helvetica" panose="020B0604020202020204" pitchFamily="34" charset="0"/>
              </a:rPr>
              <a:t>What is Reasonable Cause?</a:t>
            </a:r>
            <a:endParaRPr lang="en-US" sz="1600" dirty="0"/>
          </a:p>
        </p:txBody>
      </p:sp>
      <p:sp>
        <p:nvSpPr>
          <p:cNvPr id="7" name="TextBox 6"/>
          <p:cNvSpPr txBox="1"/>
          <p:nvPr/>
        </p:nvSpPr>
        <p:spPr>
          <a:xfrm>
            <a:off x="0" y="6400800"/>
            <a:ext cx="9144000" cy="677108"/>
          </a:xfrm>
          <a:prstGeom prst="rect">
            <a:avLst/>
          </a:prstGeom>
          <a:noFill/>
        </p:spPr>
        <p:txBody>
          <a:bodyPr wrap="square" rtlCol="0">
            <a:spAutoFit/>
          </a:bodyPr>
          <a:lstStyle/>
          <a:p>
            <a:pPr algn="ctr"/>
            <a:r>
              <a:rPr lang="en-US" sz="2000" dirty="0">
                <a:solidFill>
                  <a:schemeClr val="bg1"/>
                </a:solidFill>
              </a:rPr>
              <a:t>Child Abuse, Neglect, and Maltreatment </a:t>
            </a:r>
          </a:p>
          <a:p>
            <a:endParaRPr lang="en-US" dirty="0"/>
          </a:p>
        </p:txBody>
      </p:sp>
    </p:spTree>
    <p:extLst>
      <p:ext uri="{BB962C8B-B14F-4D97-AF65-F5344CB8AC3E}">
        <p14:creationId xmlns:p14="http://schemas.microsoft.com/office/powerpoint/2010/main" val="41694063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457200" y="1295400"/>
            <a:ext cx="8229600" cy="3962400"/>
          </a:xfrm>
        </p:spPr>
        <p:txBody>
          <a:bodyPr/>
          <a:lstStyle/>
          <a:p>
            <a:pPr>
              <a:defRPr/>
            </a:pPr>
            <a:r>
              <a:rPr lang="en-US" sz="1600" dirty="0">
                <a:solidFill>
                  <a:schemeClr val="tx1"/>
                </a:solidFill>
              </a:rPr>
              <a:t>Many Cases are Not Clear; recent cases:</a:t>
            </a:r>
          </a:p>
          <a:p>
            <a:pPr marL="457200" indent="-457200">
              <a:buFont typeface="Arial" panose="020B0604020202020204" pitchFamily="34" charset="0"/>
              <a:buChar char="•"/>
              <a:defRPr/>
            </a:pPr>
            <a:r>
              <a:rPr lang="en-US" sz="1600" dirty="0">
                <a:solidFill>
                  <a:schemeClr val="tx1"/>
                </a:solidFill>
              </a:rPr>
              <a:t>Baby fell out of mother’s arms while she was feeding him in the hospital. The baby fractured his skull.</a:t>
            </a:r>
          </a:p>
          <a:p>
            <a:pPr marL="457200" indent="-457200">
              <a:buFont typeface="Arial" panose="020B0604020202020204" pitchFamily="34" charset="0"/>
              <a:buChar char="•"/>
              <a:defRPr/>
            </a:pPr>
            <a:r>
              <a:rPr lang="en-US" sz="1600" dirty="0">
                <a:solidFill>
                  <a:schemeClr val="tx1"/>
                </a:solidFill>
              </a:rPr>
              <a:t>Thirteen year old left alone started fire and was badly burned when cooking macaroni and cheese.</a:t>
            </a:r>
          </a:p>
          <a:p>
            <a:pPr marL="457200" indent="-457200">
              <a:buFont typeface="Arial" panose="020B0604020202020204" pitchFamily="34" charset="0"/>
              <a:buChar char="•"/>
              <a:defRPr/>
            </a:pPr>
            <a:r>
              <a:rPr lang="en-US" sz="1600" dirty="0">
                <a:solidFill>
                  <a:schemeClr val="tx1"/>
                </a:solidFill>
              </a:rPr>
              <a:t>Older Child with ongoing behavioral issues tried to hurt younger sibling by smothering him with a pillow. Mother appropriately concerned and brought older child to hospital for evaluation.</a:t>
            </a:r>
          </a:p>
          <a:p>
            <a:pPr marL="457200" indent="-457200">
              <a:buFont typeface="Arial" panose="020B0604020202020204" pitchFamily="34" charset="0"/>
              <a:buChar char="•"/>
              <a:defRPr/>
            </a:pPr>
            <a:r>
              <a:rPr lang="en-US" sz="1600" dirty="0">
                <a:solidFill>
                  <a:schemeClr val="tx1"/>
                </a:solidFill>
              </a:rPr>
              <a:t>Child lives with mother who is an admitted drug addict and a father who does not drink or use drugs. </a:t>
            </a:r>
          </a:p>
          <a:p>
            <a:pPr marL="457200" indent="-457200">
              <a:buFont typeface="Arial" panose="020B0604020202020204" pitchFamily="34" charset="0"/>
              <a:buChar char="•"/>
              <a:defRPr/>
            </a:pPr>
            <a:r>
              <a:rPr lang="en-US" sz="1600" dirty="0">
                <a:solidFill>
                  <a:schemeClr val="tx1"/>
                </a:solidFill>
              </a:rPr>
              <a:t>Fifteen year old child delivers child. Grandparents unaware of pregnancy. </a:t>
            </a:r>
          </a:p>
          <a:p>
            <a:pPr marL="457200" indent="-457200">
              <a:buFont typeface="Arial" panose="020B0604020202020204" pitchFamily="34" charset="0"/>
              <a:buChar char="•"/>
              <a:defRPr/>
            </a:pPr>
            <a:r>
              <a:rPr lang="en-US" sz="1600" dirty="0">
                <a:solidFill>
                  <a:schemeClr val="tx1"/>
                </a:solidFill>
              </a:rPr>
              <a:t>Mother is on methadone maintenance and baby was born withdrawing.</a:t>
            </a:r>
          </a:p>
          <a:p>
            <a:pPr marL="457200" indent="-457200">
              <a:buFont typeface="Arial" panose="020B0604020202020204" pitchFamily="34" charset="0"/>
              <a:buChar char="•"/>
              <a:defRPr/>
            </a:pPr>
            <a:r>
              <a:rPr lang="en-US" sz="1600" dirty="0">
                <a:solidFill>
                  <a:schemeClr val="tx1"/>
                </a:solidFill>
              </a:rPr>
              <a:t>Parents opposed to recommended medical intervention.</a:t>
            </a:r>
          </a:p>
          <a:p>
            <a:pPr marL="457200" indent="-457200">
              <a:buFont typeface="Arial" panose="020B0604020202020204" pitchFamily="34" charset="0"/>
              <a:buChar char="•"/>
              <a:defRPr/>
            </a:pPr>
            <a:r>
              <a:rPr lang="en-US" sz="1600" dirty="0">
                <a:solidFill>
                  <a:schemeClr val="tx1"/>
                </a:solidFill>
              </a:rPr>
              <a:t>Fractured skull 2 years old after falling off couch which was witnessed .</a:t>
            </a:r>
          </a:p>
          <a:p>
            <a:pPr marL="457200" indent="-457200">
              <a:buFont typeface="Arial" panose="020B0604020202020204" pitchFamily="34" charset="0"/>
              <a:buChar char="•"/>
              <a:defRPr/>
            </a:pPr>
            <a:endParaRPr lang="en-US" sz="1600" dirty="0">
              <a:solidFill>
                <a:schemeClr val="tx1"/>
              </a:solidFill>
            </a:endParaRPr>
          </a:p>
          <a:p>
            <a:pPr marL="0" indent="0">
              <a:defRPr/>
            </a:pPr>
            <a:r>
              <a:rPr lang="en-US" sz="1600" b="1" dirty="0">
                <a:solidFill>
                  <a:srgbClr val="FF0000"/>
                </a:solidFill>
              </a:rPr>
              <a:t>NONE of these were accepted by NYS Central Registry </a:t>
            </a:r>
          </a:p>
          <a:p>
            <a:pPr marL="457200" indent="-457200">
              <a:buFont typeface="Arial" panose="020B0604020202020204" pitchFamily="34" charset="0"/>
              <a:buChar char="•"/>
              <a:defRPr/>
            </a:pPr>
            <a:endParaRPr lang="en-US" sz="1600" dirty="0">
              <a:solidFill>
                <a:schemeClr val="tx1"/>
              </a:solidFill>
            </a:endParaRPr>
          </a:p>
          <a:p>
            <a:pPr marL="0" indent="0">
              <a:defRPr/>
            </a:pPr>
            <a:endParaRPr lang="en-US" sz="1600" dirty="0">
              <a:solidFill>
                <a:schemeClr val="tx1"/>
              </a:solidFill>
            </a:endParaRPr>
          </a:p>
          <a:p>
            <a:pPr marL="0" indent="0">
              <a:defRPr/>
            </a:pPr>
            <a:endParaRPr lang="en-US" sz="1600" dirty="0">
              <a:solidFill>
                <a:schemeClr val="tx1"/>
              </a:solidFill>
            </a:endParaRPr>
          </a:p>
          <a:p>
            <a:pPr marL="457200" indent="-457200">
              <a:buFont typeface="Arial" panose="020B0604020202020204" pitchFamily="34" charset="0"/>
              <a:buChar char="•"/>
              <a:defRPr/>
            </a:pPr>
            <a:endParaRPr lang="en-US" sz="1600" dirty="0">
              <a:solidFill>
                <a:schemeClr val="tx1"/>
              </a:solidFill>
            </a:endParaRPr>
          </a:p>
        </p:txBody>
      </p:sp>
      <p:sp>
        <p:nvSpPr>
          <p:cNvPr id="113667" name="Text Placeholder 3"/>
          <p:cNvSpPr>
            <a:spLocks noGrp="1"/>
          </p:cNvSpPr>
          <p:nvPr>
            <p:ph type="body" sz="quarter" idx="12"/>
          </p:nvPr>
        </p:nvSpPr>
        <p:spPr>
          <a:xfrm>
            <a:off x="4735513" y="465138"/>
            <a:ext cx="3189287" cy="381000"/>
          </a:xfrm>
        </p:spPr>
        <p:txBody>
          <a:bodyPr/>
          <a:lstStyle/>
          <a:p>
            <a:r>
              <a:rPr lang="en-US" altLang="en-US" sz="1800" b="1" cap="none" dirty="0">
                <a:latin typeface="Helvetica" panose="020B0604020202020204" pitchFamily="34" charset="0"/>
                <a:ea typeface="ＭＳ Ｐゴシック" panose="020B0600070205080204" pitchFamily="34" charset="-128"/>
                <a:cs typeface="Helvetica" panose="020B0604020202020204" pitchFamily="34" charset="0"/>
              </a:rPr>
              <a:t>How Can I Be Sure?</a:t>
            </a:r>
          </a:p>
        </p:txBody>
      </p:sp>
      <p:sp>
        <p:nvSpPr>
          <p:cNvPr id="113668" name="Text Placeholder 1"/>
          <p:cNvSpPr txBox="1">
            <a:spLocks/>
          </p:cNvSpPr>
          <p:nvPr/>
        </p:nvSpPr>
        <p:spPr bwMode="auto">
          <a:xfrm>
            <a:off x="0" y="6362700"/>
            <a:ext cx="91440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defTabSz="457200">
              <a:spcBef>
                <a:spcPct val="20000"/>
              </a:spcBef>
              <a:buFont typeface="Lucida Grande"/>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marL="0" marR="0" lvl="0" indent="0" algn="ctr"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0" lang="en-US" altLang="en-US" sz="2000" b="0" i="0" u="none" strike="noStrike" kern="1200" cap="none" spc="0" normalizeH="0" baseline="0" noProof="0" dirty="0">
              <a:ln>
                <a:noFill/>
              </a:ln>
              <a:solidFill>
                <a:prstClr val="white"/>
              </a:solidFill>
              <a:effectLst/>
              <a:uLnTx/>
              <a:uFillTx/>
              <a:latin typeface="Helvetica" panose="020B0604020202020204" pitchFamily="34" charset="0"/>
              <a:ea typeface="ＭＳ Ｐゴシック" panose="020B0600070205080204" pitchFamily="34" charset="-128"/>
              <a:cs typeface="Helvetica" panose="020B0604020202020204" pitchFamily="34" charset="0"/>
            </a:endParaRPr>
          </a:p>
        </p:txBody>
      </p:sp>
      <p:sp>
        <p:nvSpPr>
          <p:cNvPr id="5" name="TextBox 4"/>
          <p:cNvSpPr txBox="1"/>
          <p:nvPr/>
        </p:nvSpPr>
        <p:spPr>
          <a:xfrm>
            <a:off x="0" y="6400800"/>
            <a:ext cx="9144000" cy="677108"/>
          </a:xfrm>
          <a:prstGeom prst="rect">
            <a:avLst/>
          </a:prstGeom>
          <a:noFill/>
        </p:spPr>
        <p:txBody>
          <a:bodyPr wrap="square" rtlCol="0">
            <a:spAutoFit/>
          </a:bodyPr>
          <a:lstStyle/>
          <a:p>
            <a:pPr algn="ctr"/>
            <a:r>
              <a:rPr lang="en-US" sz="2000" dirty="0">
                <a:solidFill>
                  <a:schemeClr val="bg1"/>
                </a:solidFill>
              </a:rPr>
              <a:t>Child Abuse, Neglect, and Maltreatment </a:t>
            </a:r>
          </a:p>
          <a:p>
            <a:endParaRPr lang="en-US" dirty="0"/>
          </a:p>
        </p:txBody>
      </p:sp>
    </p:spTree>
    <p:extLst>
      <p:ext uri="{BB962C8B-B14F-4D97-AF65-F5344CB8AC3E}">
        <p14:creationId xmlns:p14="http://schemas.microsoft.com/office/powerpoint/2010/main" val="20781204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ext Placeholder 2"/>
          <p:cNvSpPr>
            <a:spLocks noGrp="1"/>
          </p:cNvSpPr>
          <p:nvPr>
            <p:ph type="body" sz="quarter" idx="15"/>
          </p:nvPr>
        </p:nvSpPr>
        <p:spPr>
          <a:xfrm>
            <a:off x="228600" y="1600200"/>
            <a:ext cx="6019800" cy="2133600"/>
          </a:xfrm>
        </p:spPr>
        <p:txBody>
          <a:bodyPr/>
          <a:lstStyle/>
          <a:p>
            <a:r>
              <a:rPr lang="en-US" altLang="en-US" sz="1600" b="1" u="sng" dirty="0">
                <a:solidFill>
                  <a:srgbClr val="FF0000"/>
                </a:solidFill>
                <a:latin typeface="Helvetica" panose="020B0604020202020204" pitchFamily="34" charset="0"/>
                <a:ea typeface="ＭＳ Ｐゴシック" panose="020B0600070205080204" pitchFamily="34" charset="-128"/>
                <a:cs typeface="Helvetica" panose="020B0604020202020204" pitchFamily="34" charset="0"/>
              </a:rPr>
              <a:t>It is safer to make the call. </a:t>
            </a:r>
          </a:p>
          <a:p>
            <a:endParaRPr lang="en-US" altLang="en-US" sz="1600" u="sng" dirty="0">
              <a:solidFill>
                <a:schemeClr val="tx1"/>
              </a:solidFill>
              <a:latin typeface="Helvetica" panose="020B0604020202020204" pitchFamily="34" charset="0"/>
              <a:ea typeface="ＭＳ Ｐゴシック" panose="020B0600070205080204" pitchFamily="34" charset="-128"/>
              <a:cs typeface="Helvetica" panose="020B0604020202020204" pitchFamily="34" charset="0"/>
            </a:endParaRPr>
          </a:p>
          <a:p>
            <a:r>
              <a:rPr lang="en-US" altLang="en-US" sz="1600" u="sng" dirty="0">
                <a:solidFill>
                  <a:schemeClr val="tx1"/>
                </a:solidFill>
                <a:latin typeface="Helvetica" panose="020B0604020202020204" pitchFamily="34" charset="0"/>
                <a:ea typeface="ＭＳ Ｐゴシック" panose="020B0600070205080204" pitchFamily="34" charset="-128"/>
                <a:cs typeface="Helvetica" panose="020B0604020202020204" pitchFamily="34" charset="0"/>
              </a:rPr>
              <a:t>Section 420. Penalties for Failure to Report.</a:t>
            </a:r>
            <a:endParaRPr lang="en-US" altLang="en-US" sz="1600" dirty="0">
              <a:solidFill>
                <a:schemeClr val="tx1"/>
              </a:solidFill>
              <a:latin typeface="Helvetica" panose="020B0604020202020204" pitchFamily="34" charset="0"/>
              <a:ea typeface="ＭＳ Ｐゴシック" panose="020B0600070205080204" pitchFamily="34" charset="-128"/>
              <a:cs typeface="Helvetica" panose="020B0604020202020204" pitchFamily="34" charset="0"/>
            </a:endParaRPr>
          </a:p>
          <a:p>
            <a:r>
              <a:rPr lang="en-US" altLang="en-US" sz="1600" dirty="0">
                <a:solidFill>
                  <a:schemeClr val="tx1"/>
                </a:solidFill>
                <a:latin typeface="Helvetica" panose="020B0604020202020204" pitchFamily="34" charset="0"/>
                <a:ea typeface="ＭＳ Ｐゴシック" panose="020B0600070205080204" pitchFamily="34" charset="-128"/>
                <a:cs typeface="Helvetica" panose="020B0604020202020204" pitchFamily="34" charset="0"/>
              </a:rPr>
              <a:t>	Any person, official, or institution required by this title to report a case of suspected child abuse or maltreatment who willfully fails to do so shall be guilty of a class A misdemeanor</a:t>
            </a:r>
            <a:r>
              <a:rPr lang="en-US" altLang="en-US" sz="1600" dirty="0">
                <a:latin typeface="Helvetica" panose="020B0604020202020204" pitchFamily="34" charset="0"/>
                <a:ea typeface="ＭＳ Ｐゴシック" panose="020B0600070205080204" pitchFamily="34" charset="-128"/>
                <a:cs typeface="Helvetica" panose="020B0604020202020204" pitchFamily="34" charset="0"/>
              </a:rPr>
              <a:t>.</a:t>
            </a:r>
          </a:p>
          <a:p>
            <a:endParaRPr lang="en-US" altLang="en-US" sz="1600" dirty="0">
              <a:latin typeface="Helvetica" panose="020B0604020202020204" pitchFamily="34" charset="0"/>
              <a:ea typeface="ＭＳ Ｐゴシック" panose="020B0600070205080204" pitchFamily="34" charset="-128"/>
              <a:cs typeface="Helvetica" panose="020B0604020202020204" pitchFamily="34" charset="0"/>
            </a:endParaRPr>
          </a:p>
        </p:txBody>
      </p:sp>
      <p:sp>
        <p:nvSpPr>
          <p:cNvPr id="4" name="Text Placeholder 3"/>
          <p:cNvSpPr>
            <a:spLocks noGrp="1"/>
          </p:cNvSpPr>
          <p:nvPr>
            <p:ph type="body" sz="quarter" idx="12"/>
          </p:nvPr>
        </p:nvSpPr>
        <p:spPr>
          <a:xfrm>
            <a:off x="4735513" y="465138"/>
            <a:ext cx="3951287" cy="381000"/>
          </a:xfrm>
        </p:spPr>
        <p:txBody>
          <a:bodyPr/>
          <a:lstStyle/>
          <a:p>
            <a:pPr>
              <a:defRPr/>
            </a:pPr>
            <a:r>
              <a:rPr lang="en-US" dirty="0"/>
              <a:t> </a:t>
            </a:r>
          </a:p>
        </p:txBody>
      </p:sp>
      <p:sp>
        <p:nvSpPr>
          <p:cNvPr id="114693" name="Text Placeholder 1"/>
          <p:cNvSpPr txBox="1">
            <a:spLocks/>
          </p:cNvSpPr>
          <p:nvPr/>
        </p:nvSpPr>
        <p:spPr bwMode="auto">
          <a:xfrm>
            <a:off x="0" y="6362700"/>
            <a:ext cx="91440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defTabSz="457200">
              <a:spcBef>
                <a:spcPct val="20000"/>
              </a:spcBef>
              <a:buFont typeface="Lucida Grande"/>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marL="0" marR="0" lvl="0" indent="0" algn="ctr"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0" lang="en-US" altLang="en-US" sz="2000" b="0" i="0" u="none" strike="noStrike" kern="1200" cap="none" spc="0" normalizeH="0" baseline="0" noProof="0" dirty="0">
              <a:ln>
                <a:noFill/>
              </a:ln>
              <a:solidFill>
                <a:prstClr val="white"/>
              </a:solidFill>
              <a:effectLst/>
              <a:uLnTx/>
              <a:uFillTx/>
              <a:latin typeface="Helvetica" panose="020B0604020202020204" pitchFamily="34" charset="0"/>
              <a:ea typeface="ＭＳ Ｐゴシック" panose="020B0600070205080204" pitchFamily="34" charset="-128"/>
              <a:cs typeface="Helvetica" panose="020B0604020202020204" pitchFamily="34" charset="0"/>
            </a:endParaRPr>
          </a:p>
        </p:txBody>
      </p:sp>
      <p:sp>
        <p:nvSpPr>
          <p:cNvPr id="114694" name="Text Placeholder 3"/>
          <p:cNvSpPr txBox="1">
            <a:spLocks/>
          </p:cNvSpPr>
          <p:nvPr/>
        </p:nvSpPr>
        <p:spPr bwMode="auto">
          <a:xfrm>
            <a:off x="4495800" y="530225"/>
            <a:ext cx="425608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Font typeface="Lucida Grande"/>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prstClr val="black"/>
                </a:solidFill>
                <a:effectLst/>
                <a:uLnTx/>
                <a:uFillTx/>
                <a:latin typeface="Helvetica" panose="020B0604020202020204" pitchFamily="34" charset="0"/>
                <a:ea typeface="ＭＳ Ｐゴシック" panose="020B0600070205080204" pitchFamily="34" charset="-128"/>
                <a:cs typeface="Helvetica" panose="020B0604020202020204" pitchFamily="34" charset="0"/>
              </a:rPr>
              <a:t>Mandated Reporter Obligation</a:t>
            </a:r>
          </a:p>
        </p:txBody>
      </p:sp>
      <p:sp>
        <p:nvSpPr>
          <p:cNvPr id="2" name="Rectangle 1"/>
          <p:cNvSpPr/>
          <p:nvPr/>
        </p:nvSpPr>
        <p:spPr>
          <a:xfrm>
            <a:off x="1447800" y="3387725"/>
            <a:ext cx="6797992" cy="3108543"/>
          </a:xfrm>
          <a:prstGeom prst="rect">
            <a:avLst/>
          </a:prstGeom>
        </p:spPr>
        <p:txBody>
          <a:bodyPr wrap="square">
            <a:spAutoFit/>
          </a:bodyPr>
          <a:lstStyle/>
          <a:p>
            <a:pPr>
              <a:buFont typeface="Arial" panose="020B0604020202020204" pitchFamily="34" charset="0"/>
              <a:buNone/>
            </a:pPr>
            <a:r>
              <a:rPr lang="en-US" altLang="en-US" sz="1600" dirty="0">
                <a:latin typeface="Helvetica" panose="020B0604020202020204" pitchFamily="34" charset="0"/>
                <a:ea typeface="ＭＳ Ｐゴシック" panose="020B0600070205080204" pitchFamily="34" charset="-128"/>
                <a:cs typeface="Helvetica" panose="020B0604020202020204" pitchFamily="34" charset="0"/>
              </a:rPr>
              <a:t>Calls are made to the New York State Central Registry (SCR</a:t>
            </a:r>
            <a:r>
              <a:rPr lang="en-US" altLang="en-US" sz="1600" b="1" dirty="0">
                <a:latin typeface="Helvetica" panose="020B0604020202020204" pitchFamily="34" charset="0"/>
                <a:ea typeface="ＭＳ Ｐゴシック" panose="020B0600070205080204" pitchFamily="34" charset="-128"/>
                <a:cs typeface="Helvetica" panose="020B0604020202020204" pitchFamily="34" charset="0"/>
              </a:rPr>
              <a:t>)      </a:t>
            </a:r>
          </a:p>
          <a:p>
            <a:pPr>
              <a:buFont typeface="Arial" panose="020B0604020202020204" pitchFamily="34" charset="0"/>
              <a:buNone/>
            </a:pPr>
            <a:r>
              <a:rPr lang="en-US" altLang="en-US" sz="1600" b="1" dirty="0">
                <a:latin typeface="Helvetica" panose="020B0604020202020204" pitchFamily="34" charset="0"/>
                <a:ea typeface="ＭＳ Ｐゴシック" panose="020B0600070205080204" pitchFamily="34" charset="-128"/>
                <a:cs typeface="Helvetica" panose="020B0604020202020204" pitchFamily="34" charset="0"/>
              </a:rPr>
              <a:t>                            </a:t>
            </a:r>
          </a:p>
          <a:p>
            <a:pPr>
              <a:buFont typeface="Arial" panose="020B0604020202020204" pitchFamily="34" charset="0"/>
              <a:buNone/>
            </a:pPr>
            <a:r>
              <a:rPr lang="en-US" altLang="en-US" sz="1600" b="1" dirty="0">
                <a:latin typeface="Helvetica" panose="020B0604020202020204" pitchFamily="34" charset="0"/>
                <a:ea typeface="ＭＳ Ｐゴシック" panose="020B0600070205080204" pitchFamily="34" charset="-128"/>
                <a:cs typeface="Helvetica" panose="020B0604020202020204" pitchFamily="34" charset="0"/>
              </a:rPr>
              <a:t>  </a:t>
            </a:r>
            <a:r>
              <a:rPr lang="en-US" altLang="en-US" b="1" dirty="0">
                <a:latin typeface="Helvetica" panose="020B0604020202020204" pitchFamily="34" charset="0"/>
                <a:ea typeface="ＭＳ Ｐゴシック" panose="020B0600070205080204" pitchFamily="34" charset="-128"/>
                <a:cs typeface="Helvetica" panose="020B0604020202020204" pitchFamily="34" charset="0"/>
              </a:rPr>
              <a:t>Mandated:	1-800-635-1522</a:t>
            </a:r>
          </a:p>
          <a:p>
            <a:pPr>
              <a:buFont typeface="Arial" panose="020B0604020202020204" pitchFamily="34" charset="0"/>
              <a:buNone/>
            </a:pPr>
            <a:r>
              <a:rPr lang="en-US" altLang="en-US" dirty="0">
                <a:latin typeface="Helvetica" panose="020B0604020202020204" pitchFamily="34" charset="0"/>
                <a:ea typeface="ＭＳ Ｐゴシック" panose="020B0600070205080204" pitchFamily="34" charset="-128"/>
                <a:cs typeface="Helvetica" panose="020B0604020202020204" pitchFamily="34" charset="0"/>
              </a:rPr>
              <a:t>  </a:t>
            </a:r>
            <a:r>
              <a:rPr lang="en-US" altLang="en-US" b="1" dirty="0">
                <a:latin typeface="Helvetica" panose="020B0604020202020204" pitchFamily="34" charset="0"/>
                <a:ea typeface="ＭＳ Ｐゴシック" panose="020B0600070205080204" pitchFamily="34" charset="-128"/>
                <a:cs typeface="Helvetica" panose="020B0604020202020204" pitchFamily="34" charset="0"/>
              </a:rPr>
              <a:t>Non-Mandated:	1-800-342-3720</a:t>
            </a:r>
          </a:p>
          <a:p>
            <a:pPr>
              <a:buFont typeface="Arial" panose="020B0604020202020204" pitchFamily="34" charset="0"/>
              <a:buNone/>
            </a:pPr>
            <a:endParaRPr lang="en-US" altLang="en-US" sz="1600" dirty="0">
              <a:latin typeface="Helvetica" panose="020B0604020202020204" pitchFamily="34" charset="0"/>
              <a:ea typeface="ＭＳ Ｐゴシック" panose="020B0600070205080204" pitchFamily="34" charset="-128"/>
              <a:cs typeface="Helvetica" panose="020B0604020202020204" pitchFamily="34" charset="0"/>
            </a:endParaRPr>
          </a:p>
          <a:p>
            <a:pPr>
              <a:buFont typeface="Arial" panose="020B0604020202020204" pitchFamily="34" charset="0"/>
              <a:buNone/>
            </a:pPr>
            <a:r>
              <a:rPr lang="en-US" altLang="en-US" sz="1600" dirty="0">
                <a:latin typeface="Helvetica" panose="020B0604020202020204" pitchFamily="34" charset="0"/>
                <a:ea typeface="ＭＳ Ｐゴシック" panose="020B0600070205080204" pitchFamily="34" charset="-128"/>
                <a:cs typeface="Helvetica" panose="020B0604020202020204" pitchFamily="34" charset="0"/>
              </a:rPr>
              <a:t>The SCR Hotline Number is open 24-hours a day, seven days a week.  </a:t>
            </a:r>
          </a:p>
          <a:p>
            <a:pPr>
              <a:buFont typeface="Arial" panose="020B0604020202020204" pitchFamily="34" charset="0"/>
              <a:buNone/>
            </a:pPr>
            <a:r>
              <a:rPr lang="en-US" altLang="en-US" sz="1600" dirty="0">
                <a:latin typeface="Helvetica" panose="020B0604020202020204" pitchFamily="34" charset="0"/>
                <a:ea typeface="ＭＳ Ｐゴシック" panose="020B0600070205080204" pitchFamily="34" charset="-128"/>
                <a:cs typeface="Helvetica" panose="020B0604020202020204" pitchFamily="34" charset="0"/>
              </a:rPr>
              <a:t>Calls should be made </a:t>
            </a:r>
            <a:r>
              <a:rPr lang="en-US" altLang="en-US" sz="1600" u="sng" dirty="0">
                <a:latin typeface="Helvetica" panose="020B0604020202020204" pitchFamily="34" charset="0"/>
                <a:ea typeface="ＭＳ Ｐゴシック" panose="020B0600070205080204" pitchFamily="34" charset="-128"/>
                <a:cs typeface="Helvetica" panose="020B0604020202020204" pitchFamily="34" charset="0"/>
              </a:rPr>
              <a:t>AS SOON AS </a:t>
            </a:r>
            <a:r>
              <a:rPr lang="en-US" altLang="en-US" sz="1600" dirty="0">
                <a:latin typeface="Helvetica" panose="020B0604020202020204" pitchFamily="34" charset="0"/>
                <a:ea typeface="ＭＳ Ｐゴシック" panose="020B0600070205080204" pitchFamily="34" charset="-128"/>
                <a:cs typeface="Helvetica" panose="020B0604020202020204" pitchFamily="34" charset="0"/>
              </a:rPr>
              <a:t>you suspect a child has been a victim of child abuse, maltreatment or neglect.</a:t>
            </a:r>
          </a:p>
          <a:p>
            <a:pPr>
              <a:buFont typeface="Arial" panose="020B0604020202020204" pitchFamily="34" charset="0"/>
              <a:buNone/>
            </a:pPr>
            <a:endParaRPr lang="en-US" altLang="en-US" sz="1600" dirty="0">
              <a:latin typeface="Helvetica" panose="020B0604020202020204" pitchFamily="34" charset="0"/>
              <a:ea typeface="ＭＳ Ｐゴシック" panose="020B0600070205080204" pitchFamily="34" charset="-128"/>
              <a:cs typeface="Helvetica" panose="020B0604020202020204" pitchFamily="34" charset="0"/>
            </a:endParaRPr>
          </a:p>
          <a:p>
            <a:pPr>
              <a:buFont typeface="Arial" panose="020B0604020202020204" pitchFamily="34" charset="0"/>
              <a:buNone/>
            </a:pPr>
            <a:r>
              <a:rPr lang="en-US" altLang="en-US" sz="1600" dirty="0">
                <a:latin typeface="Helvetica" panose="020B0604020202020204" pitchFamily="34" charset="0"/>
                <a:ea typeface="ＭＳ Ｐゴシック" panose="020B0600070205080204" pitchFamily="34" charset="-128"/>
                <a:cs typeface="Helvetica" panose="020B0604020202020204" pitchFamily="34" charset="0"/>
              </a:rPr>
              <a:t>https://www.suffolkcountyny.gov/Departments/Social-Services/Child-Support-Enforcement-Bureau/Reporting-Child-Abuse</a:t>
            </a:r>
          </a:p>
          <a:p>
            <a:pPr>
              <a:buFont typeface="Arial" panose="020B0604020202020204" pitchFamily="34" charset="0"/>
              <a:buNone/>
            </a:pPr>
            <a:endParaRPr lang="en-US" altLang="en-US" sz="1600" dirty="0">
              <a:latin typeface="Helvetica" panose="020B0604020202020204" pitchFamily="34" charset="0"/>
              <a:ea typeface="ＭＳ Ｐゴシック" panose="020B0600070205080204" pitchFamily="34" charset="-128"/>
              <a:cs typeface="Helvetica" panose="020B0604020202020204" pitchFamily="34" charset="0"/>
            </a:endParaRPr>
          </a:p>
        </p:txBody>
      </p:sp>
      <p:sp>
        <p:nvSpPr>
          <p:cNvPr id="7" name="TextBox 6"/>
          <p:cNvSpPr txBox="1"/>
          <p:nvPr/>
        </p:nvSpPr>
        <p:spPr>
          <a:xfrm>
            <a:off x="0" y="6400800"/>
            <a:ext cx="9144000" cy="677108"/>
          </a:xfrm>
          <a:prstGeom prst="rect">
            <a:avLst/>
          </a:prstGeom>
          <a:noFill/>
        </p:spPr>
        <p:txBody>
          <a:bodyPr wrap="square" rtlCol="0">
            <a:spAutoFit/>
          </a:bodyPr>
          <a:lstStyle/>
          <a:p>
            <a:pPr algn="ctr"/>
            <a:r>
              <a:rPr lang="en-US" sz="2000" dirty="0">
                <a:solidFill>
                  <a:schemeClr val="bg1"/>
                </a:solidFill>
              </a:rPr>
              <a:t>Child Abuse, Neglect, and Maltreatment </a:t>
            </a:r>
          </a:p>
          <a:p>
            <a:endParaRPr lang="en-US" dirty="0"/>
          </a:p>
        </p:txBody>
      </p:sp>
    </p:spTree>
    <p:extLst>
      <p:ext uri="{BB962C8B-B14F-4D97-AF65-F5344CB8AC3E}">
        <p14:creationId xmlns:p14="http://schemas.microsoft.com/office/powerpoint/2010/main" val="2305150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1800" y="1387733"/>
            <a:ext cx="8534400" cy="4419600"/>
          </a:xfrm>
        </p:spPr>
        <p:txBody>
          <a:bodyPr/>
          <a:lstStyle/>
          <a:p>
            <a:pPr>
              <a:buFont typeface="Arial" panose="020B0604020202020204" pitchFamily="34" charset="0"/>
              <a:buNone/>
              <a:defRPr/>
            </a:pPr>
            <a:r>
              <a:rPr lang="en-US" sz="1600" dirty="0"/>
              <a:t>The following information </a:t>
            </a:r>
            <a:r>
              <a:rPr lang="en-US" sz="1600" u="sng" dirty="0"/>
              <a:t>must be provided to </a:t>
            </a:r>
            <a:r>
              <a:rPr lang="en-US" sz="1600" dirty="0"/>
              <a:t>the child abuse specialist when making the telephone report to the NYSCR (New York State Central Registry):</a:t>
            </a:r>
          </a:p>
          <a:p>
            <a:pPr lvl="1">
              <a:buFont typeface="Arial" panose="020B0604020202020204" pitchFamily="34" charset="0"/>
              <a:buChar char="•"/>
              <a:defRPr/>
            </a:pPr>
            <a:r>
              <a:rPr lang="en-US" sz="1600" dirty="0"/>
              <a:t>Name, title of caller, and name of institution</a:t>
            </a:r>
          </a:p>
          <a:p>
            <a:pPr lvl="1">
              <a:buFont typeface="Arial" panose="020B0604020202020204" pitchFamily="34" charset="0"/>
              <a:buChar char="•"/>
              <a:defRPr/>
            </a:pPr>
            <a:r>
              <a:rPr lang="en-US" sz="1600" dirty="0"/>
              <a:t>Reporters concerns about all suspected abuse or maltreatment of the child(ren)</a:t>
            </a:r>
          </a:p>
          <a:p>
            <a:pPr lvl="1">
              <a:buFont typeface="Arial" panose="020B0604020202020204" pitchFamily="34" charset="0"/>
              <a:buChar char="•"/>
              <a:defRPr/>
            </a:pPr>
            <a:r>
              <a:rPr lang="en-US" sz="1600" dirty="0"/>
              <a:t>Child and caregiver’s demographic information</a:t>
            </a:r>
          </a:p>
          <a:p>
            <a:pPr lvl="1">
              <a:buFont typeface="Arial" panose="020B0604020202020204" pitchFamily="34" charset="0"/>
              <a:buChar char="•"/>
              <a:defRPr/>
            </a:pPr>
            <a:r>
              <a:rPr lang="en-US" sz="1600" dirty="0"/>
              <a:t>Hospital plan of care and probable disposition of the child</a:t>
            </a:r>
          </a:p>
          <a:p>
            <a:pPr marL="0" indent="0">
              <a:buNone/>
            </a:pPr>
            <a:endParaRPr lang="en-US" altLang="en-US" sz="1600" dirty="0">
              <a:latin typeface="Helvetica" panose="020B0604020202020204" pitchFamily="34" charset="0"/>
              <a:ea typeface="ＭＳ Ｐゴシック" panose="020B0600070205080204" pitchFamily="34" charset="-128"/>
              <a:cs typeface="Helvetica" panose="020B0604020202020204" pitchFamily="34" charset="0"/>
            </a:endParaRPr>
          </a:p>
          <a:p>
            <a:pPr marL="0" indent="0">
              <a:buNone/>
            </a:pPr>
            <a:r>
              <a:rPr lang="en-US" altLang="en-US" sz="1600" dirty="0">
                <a:latin typeface="Helvetica" panose="020B0604020202020204" pitchFamily="34" charset="0"/>
                <a:ea typeface="ＭＳ Ｐゴシック" panose="020B0600070205080204" pitchFamily="34" charset="-128"/>
                <a:cs typeface="Helvetica" panose="020B0604020202020204" pitchFamily="34" charset="0"/>
              </a:rPr>
              <a:t>The following information </a:t>
            </a:r>
            <a:r>
              <a:rPr lang="en-US" altLang="en-US" sz="1600" u="sng" dirty="0">
                <a:latin typeface="Helvetica" panose="020B0604020202020204" pitchFamily="34" charset="0"/>
                <a:ea typeface="ＭＳ Ｐゴシック" panose="020B0600070205080204" pitchFamily="34" charset="-128"/>
                <a:cs typeface="Helvetica" panose="020B0604020202020204" pitchFamily="34" charset="0"/>
              </a:rPr>
              <a:t>must be obtained from </a:t>
            </a:r>
            <a:r>
              <a:rPr lang="en-US" altLang="en-US" sz="1600" dirty="0">
                <a:latin typeface="Helvetica" panose="020B0604020202020204" pitchFamily="34" charset="0"/>
                <a:ea typeface="ＭＳ Ｐゴシック" panose="020B0600070205080204" pitchFamily="34" charset="-128"/>
                <a:cs typeface="Helvetica" panose="020B0604020202020204" pitchFamily="34" charset="0"/>
              </a:rPr>
              <a:t>the Registry when the report is accepted by the SCR and documented in the patient’s chart:</a:t>
            </a:r>
          </a:p>
          <a:p>
            <a:pPr lvl="1">
              <a:buFont typeface="Arial" panose="020B0604020202020204" pitchFamily="34" charset="0"/>
              <a:buChar char="•"/>
            </a:pPr>
            <a:r>
              <a:rPr lang="en-US" altLang="en-US" sz="1600" dirty="0">
                <a:latin typeface="Helvetica" panose="020B0604020202020204" pitchFamily="34" charset="0"/>
                <a:ea typeface="ＭＳ Ｐゴシック" panose="020B0600070205080204" pitchFamily="34" charset="-128"/>
                <a:cs typeface="Helvetica" panose="020B0604020202020204" pitchFamily="34" charset="0"/>
              </a:rPr>
              <a:t>Name of the person to whom the report was made</a:t>
            </a:r>
          </a:p>
          <a:p>
            <a:pPr lvl="1">
              <a:buFont typeface="Arial" panose="020B0604020202020204" pitchFamily="34" charset="0"/>
              <a:buChar char="•"/>
            </a:pPr>
            <a:r>
              <a:rPr lang="en-US" altLang="en-US" sz="1600" dirty="0">
                <a:latin typeface="Helvetica" panose="020B0604020202020204" pitchFamily="34" charset="0"/>
                <a:ea typeface="ＭＳ Ｐゴシック" panose="020B0600070205080204" pitchFamily="34" charset="-128"/>
                <a:cs typeface="Helvetica" panose="020B0604020202020204" pitchFamily="34" charset="0"/>
              </a:rPr>
              <a:t>Registry Call ID Number assigned to the case</a:t>
            </a:r>
          </a:p>
          <a:p>
            <a:pPr lvl="1">
              <a:buFont typeface="Arial" panose="020B0604020202020204" pitchFamily="34" charset="0"/>
              <a:buChar char="•"/>
            </a:pPr>
            <a:r>
              <a:rPr lang="en-US" altLang="en-US" sz="1600" dirty="0">
                <a:latin typeface="Helvetica" panose="020B0604020202020204" pitchFamily="34" charset="0"/>
                <a:ea typeface="ＭＳ Ｐゴシック" panose="020B0600070205080204" pitchFamily="34" charset="-128"/>
                <a:cs typeface="Helvetica" panose="020B0604020202020204" pitchFamily="34" charset="0"/>
              </a:rPr>
              <a:t>Official call time provided by the Registry</a:t>
            </a:r>
          </a:p>
          <a:p>
            <a:pPr marL="0" indent="0">
              <a:buNone/>
            </a:pPr>
            <a:endParaRPr lang="en-US" altLang="en-US" sz="1600" u="sng" dirty="0">
              <a:latin typeface="Helvetica" panose="020B0604020202020204" pitchFamily="34" charset="0"/>
              <a:ea typeface="ＭＳ Ｐゴシック" panose="020B0600070205080204" pitchFamily="34" charset="-128"/>
              <a:cs typeface="Helvetica" panose="020B0604020202020204" pitchFamily="34" charset="0"/>
            </a:endParaRPr>
          </a:p>
          <a:p>
            <a:pPr marL="0" indent="0">
              <a:buNone/>
            </a:pPr>
            <a:r>
              <a:rPr lang="en-US" altLang="en-US" sz="1600" u="sng" dirty="0">
                <a:latin typeface="Helvetica" panose="020B0604020202020204" pitchFamily="34" charset="0"/>
                <a:ea typeface="ＭＳ Ｐゴシック" panose="020B0600070205080204" pitchFamily="34" charset="-128"/>
                <a:cs typeface="Helvetica" panose="020B0604020202020204" pitchFamily="34" charset="0"/>
              </a:rPr>
              <a:t>This information will be put in the patients chart and on the New York State Child Abuse Form.</a:t>
            </a:r>
          </a:p>
          <a:p>
            <a:pPr marL="0" indent="0">
              <a:buNone/>
              <a:defRPr/>
            </a:pPr>
            <a:endParaRPr lang="en-US" sz="2400" dirty="0"/>
          </a:p>
        </p:txBody>
      </p:sp>
      <p:sp>
        <p:nvSpPr>
          <p:cNvPr id="123907" name="Rectangle 4"/>
          <p:cNvSpPr>
            <a:spLocks noChangeArrowheads="1"/>
          </p:cNvSpPr>
          <p:nvPr/>
        </p:nvSpPr>
        <p:spPr bwMode="auto">
          <a:xfrm>
            <a:off x="5410200" y="463034"/>
            <a:ext cx="34163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Font typeface="Lucida Grande"/>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prstClr val="black"/>
                </a:solidFill>
                <a:effectLst/>
                <a:uLnTx/>
                <a:uFillTx/>
                <a:latin typeface="Helvetica" panose="020B0604020202020204" pitchFamily="34" charset="0"/>
                <a:ea typeface="ＭＳ Ｐゴシック" panose="020B0600070205080204" pitchFamily="34" charset="-128"/>
                <a:cs typeface="Helvetica" panose="020B0604020202020204" pitchFamily="34" charset="0"/>
              </a:rPr>
              <a:t>Making The Report</a:t>
            </a:r>
            <a:r>
              <a:rPr kumimoji="0" lang="en-US" altLang="en-US" sz="1800" b="1" i="0" u="none" strike="noStrike" kern="1200" cap="none" spc="0" normalizeH="0" noProof="0" dirty="0">
                <a:ln>
                  <a:noFill/>
                </a:ln>
                <a:solidFill>
                  <a:prstClr val="black"/>
                </a:solidFill>
                <a:effectLst/>
                <a:uLnTx/>
                <a:uFillTx/>
                <a:latin typeface="Helvetica" panose="020B0604020202020204" pitchFamily="34" charset="0"/>
                <a:ea typeface="ＭＳ Ｐゴシック" panose="020B0600070205080204" pitchFamily="34" charset="-128"/>
                <a:cs typeface="Helvetica" panose="020B0604020202020204" pitchFamily="34" charset="0"/>
              </a:rPr>
              <a:t> </a:t>
            </a:r>
            <a:r>
              <a:rPr kumimoji="0" lang="en-US" altLang="en-US" sz="1800" b="1" i="0" u="none" strike="noStrike" kern="1200" cap="none" spc="0" normalizeH="0" baseline="0" noProof="0" dirty="0">
                <a:ln>
                  <a:noFill/>
                </a:ln>
                <a:solidFill>
                  <a:prstClr val="black"/>
                </a:solidFill>
                <a:effectLst/>
                <a:uLnTx/>
                <a:uFillTx/>
                <a:latin typeface="Helvetica" panose="020B0604020202020204" pitchFamily="34" charset="0"/>
                <a:ea typeface="ＭＳ Ｐゴシック" panose="020B0600070205080204" pitchFamily="34" charset="-128"/>
                <a:cs typeface="Helvetica" panose="020B0604020202020204" pitchFamily="34" charset="0"/>
              </a:rPr>
              <a:t>to NYS</a:t>
            </a:r>
            <a:r>
              <a:rPr lang="en-US" altLang="en-US" sz="1800" b="1" dirty="0">
                <a:solidFill>
                  <a:prstClr val="black"/>
                </a:solidFill>
              </a:rPr>
              <a:t>CR</a:t>
            </a:r>
            <a:endParaRPr kumimoji="0" lang="en-US" altLang="en-US" sz="1800" b="1" i="0" u="none" strike="noStrike" kern="1200" cap="none" spc="0" normalizeH="0" baseline="0" noProof="0" dirty="0">
              <a:ln>
                <a:noFill/>
              </a:ln>
              <a:solidFill>
                <a:prstClr val="black"/>
              </a:solidFill>
              <a:effectLst/>
              <a:uLnTx/>
              <a:uFillTx/>
              <a:latin typeface="Helvetica" panose="020B0604020202020204" pitchFamily="34" charset="0"/>
              <a:ea typeface="ＭＳ Ｐゴシック" panose="020B0600070205080204" pitchFamily="34" charset="-128"/>
              <a:cs typeface="Helvetica" panose="020B0604020202020204" pitchFamily="34" charset="0"/>
            </a:endParaRPr>
          </a:p>
        </p:txBody>
      </p:sp>
      <p:sp>
        <p:nvSpPr>
          <p:cNvPr id="123908" name="Text Placeholder 1"/>
          <p:cNvSpPr txBox="1">
            <a:spLocks/>
          </p:cNvSpPr>
          <p:nvPr/>
        </p:nvSpPr>
        <p:spPr bwMode="auto">
          <a:xfrm>
            <a:off x="0" y="6362700"/>
            <a:ext cx="91440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defTabSz="457200">
              <a:spcBef>
                <a:spcPct val="20000"/>
              </a:spcBef>
              <a:buFont typeface="Lucida Grande"/>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marL="0" marR="0" lvl="0" indent="0" algn="ctr"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0" lang="en-US" altLang="en-US" sz="2000" b="0" i="0" u="none" strike="noStrike" kern="1200" cap="none" spc="0" normalizeH="0" baseline="0" noProof="0" dirty="0">
              <a:ln>
                <a:noFill/>
              </a:ln>
              <a:solidFill>
                <a:prstClr val="white"/>
              </a:solidFill>
              <a:effectLst/>
              <a:uLnTx/>
              <a:uFillTx/>
              <a:latin typeface="Helvetica" panose="020B0604020202020204" pitchFamily="34" charset="0"/>
              <a:ea typeface="ＭＳ Ｐゴシック" panose="020B0600070205080204" pitchFamily="34" charset="-128"/>
              <a:cs typeface="Helvetica" panose="020B0604020202020204" pitchFamily="34" charset="0"/>
            </a:endParaRPr>
          </a:p>
        </p:txBody>
      </p:sp>
      <p:sp>
        <p:nvSpPr>
          <p:cNvPr id="5" name="TextBox 4"/>
          <p:cNvSpPr txBox="1"/>
          <p:nvPr/>
        </p:nvSpPr>
        <p:spPr>
          <a:xfrm>
            <a:off x="0" y="6400800"/>
            <a:ext cx="9144000" cy="677108"/>
          </a:xfrm>
          <a:prstGeom prst="rect">
            <a:avLst/>
          </a:prstGeom>
          <a:noFill/>
        </p:spPr>
        <p:txBody>
          <a:bodyPr wrap="square" rtlCol="0">
            <a:spAutoFit/>
          </a:bodyPr>
          <a:lstStyle/>
          <a:p>
            <a:pPr algn="ctr"/>
            <a:r>
              <a:rPr lang="en-US" sz="2000" dirty="0">
                <a:solidFill>
                  <a:schemeClr val="bg1"/>
                </a:solidFill>
              </a:rPr>
              <a:t>Child Abuse, Neglect, and Maltreatment </a:t>
            </a:r>
          </a:p>
          <a:p>
            <a:endParaRPr lang="en-US" dirty="0"/>
          </a:p>
        </p:txBody>
      </p:sp>
    </p:spTree>
    <p:extLst>
      <p:ext uri="{BB962C8B-B14F-4D97-AF65-F5344CB8AC3E}">
        <p14:creationId xmlns:p14="http://schemas.microsoft.com/office/powerpoint/2010/main" val="1581863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Content Placeholder 2"/>
          <p:cNvSpPr>
            <a:spLocks noGrp="1"/>
          </p:cNvSpPr>
          <p:nvPr>
            <p:ph idx="1"/>
          </p:nvPr>
        </p:nvSpPr>
        <p:spPr>
          <a:xfrm>
            <a:off x="381000" y="1471612"/>
            <a:ext cx="7391400" cy="3252788"/>
          </a:xfrm>
        </p:spPr>
        <p:txBody>
          <a:bodyPr/>
          <a:lstStyle/>
          <a:p>
            <a:pPr>
              <a:buFont typeface="Arial" panose="020B0604020202020204" pitchFamily="34" charset="0"/>
              <a:buNone/>
            </a:pPr>
            <a:r>
              <a:rPr lang="en-US" altLang="en-US" sz="2000" dirty="0">
                <a:latin typeface="Helvetica" panose="020B0604020202020204" pitchFamily="34" charset="0"/>
                <a:ea typeface="ＭＳ Ｐゴシック" panose="020B0600070205080204" pitchFamily="34" charset="-128"/>
                <a:cs typeface="Helvetica" panose="020B0604020202020204" pitchFamily="34" charset="0"/>
              </a:rPr>
              <a:t>Family Violence Includes:</a:t>
            </a:r>
          </a:p>
          <a:p>
            <a:pPr marL="0" indent="0">
              <a:buNone/>
            </a:pPr>
            <a:endParaRPr lang="en-US" altLang="en-US" sz="2000" dirty="0">
              <a:latin typeface="Helvetica" panose="020B0604020202020204" pitchFamily="34" charset="0"/>
              <a:ea typeface="ＭＳ Ｐゴシック" panose="020B0600070205080204" pitchFamily="34" charset="-128"/>
              <a:cs typeface="Helvetica" panose="020B0604020202020204" pitchFamily="34" charset="0"/>
            </a:endParaRPr>
          </a:p>
          <a:p>
            <a:r>
              <a:rPr lang="en-US" altLang="en-US" sz="2000" dirty="0">
                <a:latin typeface="Helvetica" panose="020B0604020202020204" pitchFamily="34" charset="0"/>
                <a:ea typeface="ＭＳ Ｐゴシック" panose="020B0600070205080204" pitchFamily="34" charset="-128"/>
                <a:cs typeface="Helvetica" panose="020B0604020202020204" pitchFamily="34" charset="0"/>
              </a:rPr>
              <a:t>Child Abuse, Neglect and Maltreatment </a:t>
            </a:r>
          </a:p>
          <a:p>
            <a:endParaRPr lang="en-US" altLang="en-US" sz="2000" dirty="0">
              <a:latin typeface="Helvetica" panose="020B0604020202020204" pitchFamily="34" charset="0"/>
              <a:ea typeface="ＭＳ Ｐゴシック" panose="020B0600070205080204" pitchFamily="34" charset="-128"/>
              <a:cs typeface="Helvetica" panose="020B0604020202020204" pitchFamily="34" charset="0"/>
            </a:endParaRPr>
          </a:p>
          <a:p>
            <a:r>
              <a:rPr lang="en-US" altLang="en-US" sz="2000" dirty="0">
                <a:latin typeface="Helvetica" panose="020B0604020202020204" pitchFamily="34" charset="0"/>
                <a:ea typeface="ＭＳ Ｐゴシック" panose="020B0600070205080204" pitchFamily="34" charset="-128"/>
                <a:cs typeface="Helvetica" panose="020B0604020202020204" pitchFamily="34" charset="0"/>
              </a:rPr>
              <a:t>Domestic Violence/Intimate Partner Violence </a:t>
            </a:r>
          </a:p>
          <a:p>
            <a:endParaRPr lang="en-US" altLang="en-US" sz="2000" dirty="0">
              <a:latin typeface="Helvetica" panose="020B0604020202020204" pitchFamily="34" charset="0"/>
              <a:ea typeface="ＭＳ Ｐゴシック" panose="020B0600070205080204" pitchFamily="34" charset="-128"/>
              <a:cs typeface="Helvetica" panose="020B0604020202020204" pitchFamily="34" charset="0"/>
            </a:endParaRPr>
          </a:p>
          <a:p>
            <a:r>
              <a:rPr lang="en-US" altLang="en-US" sz="2000" dirty="0">
                <a:latin typeface="Helvetica" panose="020B0604020202020204" pitchFamily="34" charset="0"/>
                <a:ea typeface="ＭＳ Ｐゴシック" panose="020B0600070205080204" pitchFamily="34" charset="-128"/>
                <a:cs typeface="Helvetica" panose="020B0604020202020204" pitchFamily="34" charset="0"/>
              </a:rPr>
              <a:t>Elder Abuse </a:t>
            </a:r>
          </a:p>
        </p:txBody>
      </p:sp>
      <p:pic>
        <p:nvPicPr>
          <p:cNvPr id="55301" name="Picture 6" descr="teddy bear with bandag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1356518"/>
            <a:ext cx="1752600" cy="1539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3" name="Text Placeholder 3"/>
          <p:cNvSpPr txBox="1">
            <a:spLocks/>
          </p:cNvSpPr>
          <p:nvPr/>
        </p:nvSpPr>
        <p:spPr bwMode="auto">
          <a:xfrm>
            <a:off x="6096000" y="442912"/>
            <a:ext cx="19478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Font typeface="Lucida Grande"/>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u="none" strike="noStrike" kern="1200" cap="none" spc="0" normalizeH="0" baseline="0" noProof="0" dirty="0">
                <a:ln>
                  <a:noFill/>
                </a:ln>
                <a:solidFill>
                  <a:prstClr val="black"/>
                </a:solidFill>
                <a:effectLst/>
                <a:uLnTx/>
                <a:uFillTx/>
                <a:latin typeface="Helvetica" panose="020B0604020202020204" pitchFamily="34" charset="0"/>
                <a:ea typeface="ＭＳ Ｐゴシック" panose="020B0600070205080204" pitchFamily="34" charset="-128"/>
                <a:cs typeface="Helvetica" panose="020B0604020202020204" pitchFamily="34" charset="0"/>
              </a:rPr>
              <a:t>Family Violence </a:t>
            </a:r>
          </a:p>
        </p:txBody>
      </p:sp>
      <p:pic>
        <p:nvPicPr>
          <p:cNvPr id="2" name="Picture 1"/>
          <p:cNvPicPr>
            <a:picLocks noChangeAspect="1"/>
          </p:cNvPicPr>
          <p:nvPr/>
        </p:nvPicPr>
        <p:blipFill>
          <a:blip r:embed="rId4"/>
          <a:stretch>
            <a:fillRect/>
          </a:stretch>
        </p:blipFill>
        <p:spPr>
          <a:xfrm>
            <a:off x="838200" y="4267200"/>
            <a:ext cx="2828925" cy="1619250"/>
          </a:xfrm>
          <a:prstGeom prst="rect">
            <a:avLst/>
          </a:prstGeom>
        </p:spPr>
      </p:pic>
      <p:pic>
        <p:nvPicPr>
          <p:cNvPr id="3" name="Picture 2"/>
          <p:cNvPicPr>
            <a:picLocks noChangeAspect="1"/>
          </p:cNvPicPr>
          <p:nvPr/>
        </p:nvPicPr>
        <p:blipFill>
          <a:blip r:embed="rId5"/>
          <a:stretch>
            <a:fillRect/>
          </a:stretch>
        </p:blipFill>
        <p:spPr>
          <a:xfrm>
            <a:off x="5791200" y="3767931"/>
            <a:ext cx="2143125" cy="2143125"/>
          </a:xfrm>
          <a:prstGeom prst="rect">
            <a:avLst/>
          </a:prstGeom>
        </p:spPr>
      </p:pic>
      <p:sp>
        <p:nvSpPr>
          <p:cNvPr id="8" name="Text Placeholder 1"/>
          <p:cNvSpPr txBox="1">
            <a:spLocks/>
          </p:cNvSpPr>
          <p:nvPr/>
        </p:nvSpPr>
        <p:spPr bwMode="auto">
          <a:xfrm>
            <a:off x="-152399" y="6363485"/>
            <a:ext cx="91440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defTabSz="457200">
              <a:spcBef>
                <a:spcPct val="20000"/>
              </a:spcBef>
              <a:buFont typeface="Lucida Grande"/>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marL="0" marR="0" lvl="0" indent="0" algn="ctr"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altLang="en-US" sz="1800" b="0" i="0" u="none" strike="noStrike" kern="1200" cap="none" spc="0" normalizeH="0" baseline="0" noProof="0" dirty="0">
                <a:ln>
                  <a:noFill/>
                </a:ln>
                <a:solidFill>
                  <a:prstClr val="white"/>
                </a:solidFill>
                <a:effectLst/>
                <a:uLnTx/>
                <a:uFillTx/>
                <a:latin typeface="Helvetica" panose="020B0604020202020204" pitchFamily="34" charset="0"/>
                <a:ea typeface="ＭＳ Ｐゴシック" panose="020B0600070205080204" pitchFamily="34" charset="-128"/>
                <a:cs typeface="Helvetica" panose="020B0604020202020204" pitchFamily="34" charset="0"/>
              </a:rPr>
              <a:t>Family Violence</a:t>
            </a:r>
          </a:p>
        </p:txBody>
      </p:sp>
    </p:spTree>
    <p:extLst>
      <p:ext uri="{BB962C8B-B14F-4D97-AF65-F5344CB8AC3E}">
        <p14:creationId xmlns:p14="http://schemas.microsoft.com/office/powerpoint/2010/main" val="19245615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Content Placeholder 2"/>
          <p:cNvSpPr>
            <a:spLocks noGrp="1"/>
          </p:cNvSpPr>
          <p:nvPr>
            <p:ph idx="1"/>
          </p:nvPr>
        </p:nvSpPr>
        <p:spPr>
          <a:xfrm>
            <a:off x="533400" y="1600200"/>
            <a:ext cx="4302125" cy="3886199"/>
          </a:xfrm>
        </p:spPr>
        <p:txBody>
          <a:bodyPr/>
          <a:lstStyle/>
          <a:p>
            <a:pPr marL="0" indent="0">
              <a:buNone/>
            </a:pPr>
            <a:r>
              <a:rPr lang="en-US" altLang="en-US" sz="1600" dirty="0">
                <a:latin typeface="Helvetica" panose="020B0604020202020204" pitchFamily="34" charset="0"/>
                <a:ea typeface="ＭＳ Ｐゴシック" panose="020B0600070205080204" pitchFamily="34" charset="-128"/>
                <a:cs typeface="Helvetica" panose="020B0604020202020204" pitchFamily="34" charset="0"/>
              </a:rPr>
              <a:t>911 should be called if a child is deemed to be in imminent danger. </a:t>
            </a:r>
          </a:p>
          <a:p>
            <a:endParaRPr lang="en-US" altLang="en-US" sz="1600" dirty="0">
              <a:latin typeface="Helvetica" panose="020B0604020202020204" pitchFamily="34" charset="0"/>
              <a:ea typeface="ＭＳ Ｐゴシック" panose="020B0600070205080204" pitchFamily="34" charset="-128"/>
              <a:cs typeface="Helvetica" panose="020B0604020202020204" pitchFamily="34" charset="0"/>
            </a:endParaRPr>
          </a:p>
          <a:p>
            <a:pPr marL="0" indent="0">
              <a:buNone/>
            </a:pPr>
            <a:r>
              <a:rPr lang="en-US" altLang="en-US" sz="1600" dirty="0">
                <a:latin typeface="Helvetica" panose="020B0604020202020204" pitchFamily="34" charset="0"/>
                <a:ea typeface="ＭＳ Ｐゴシック" panose="020B0600070205080204" pitchFamily="34" charset="-128"/>
                <a:cs typeface="Helvetica" panose="020B0604020202020204" pitchFamily="34" charset="0"/>
              </a:rPr>
              <a:t>A hospital administrator, or Attending Physician can take all measures necessary to protect the child including, where appropriate, retaining custody of a child.</a:t>
            </a:r>
          </a:p>
          <a:p>
            <a:endParaRPr lang="en-US" altLang="en-US" sz="1600" dirty="0">
              <a:latin typeface="Helvetica" panose="020B0604020202020204" pitchFamily="34" charset="0"/>
              <a:ea typeface="ＭＳ Ｐゴシック" panose="020B0600070205080204" pitchFamily="34" charset="-128"/>
              <a:cs typeface="Helvetica" panose="020B0604020202020204" pitchFamily="34" charset="0"/>
            </a:endParaRPr>
          </a:p>
          <a:p>
            <a:pPr marL="0" indent="0">
              <a:buNone/>
            </a:pPr>
            <a:r>
              <a:rPr lang="en-US" altLang="en-US" sz="1600" dirty="0">
                <a:latin typeface="Helvetica" panose="020B0604020202020204" pitchFamily="34" charset="0"/>
                <a:ea typeface="ＭＳ Ｐゴシック" panose="020B0600070205080204" pitchFamily="34" charset="-128"/>
                <a:cs typeface="Helvetica" panose="020B0604020202020204" pitchFamily="34" charset="0"/>
              </a:rPr>
              <a:t>A call to SCR should be made concurrently with administrative decisions regarding the child’s welfare. </a:t>
            </a:r>
          </a:p>
          <a:p>
            <a:endParaRPr lang="en-US" altLang="en-US" dirty="0">
              <a:latin typeface="Helvetica" panose="020B0604020202020204" pitchFamily="34" charset="0"/>
              <a:ea typeface="ＭＳ Ｐゴシック" panose="020B0600070205080204" pitchFamily="34" charset="-128"/>
              <a:cs typeface="Helvetica" panose="020B0604020202020204" pitchFamily="34" charset="0"/>
            </a:endParaRPr>
          </a:p>
        </p:txBody>
      </p:sp>
      <p:pic>
        <p:nvPicPr>
          <p:cNvPr id="118787" name="Picture 2" descr="http://www.1clipart.com/clipart/law/police/12-13031749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2286000"/>
            <a:ext cx="3048000" cy="1257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88" name="Rectangle 5"/>
          <p:cNvSpPr>
            <a:spLocks noChangeArrowheads="1"/>
          </p:cNvSpPr>
          <p:nvPr/>
        </p:nvSpPr>
        <p:spPr bwMode="auto">
          <a:xfrm>
            <a:off x="4530725" y="533400"/>
            <a:ext cx="44243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Font typeface="Lucida Grande"/>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prstClr val="black"/>
                </a:solidFill>
                <a:effectLst/>
                <a:uLnTx/>
                <a:uFillTx/>
                <a:latin typeface="Helvetica" panose="020B0604020202020204" pitchFamily="34" charset="0"/>
                <a:ea typeface="ＭＳ Ｐゴシック" panose="020B0600070205080204" pitchFamily="34" charset="-128"/>
                <a:cs typeface="Helvetica" panose="020B0604020202020204" pitchFamily="34" charset="0"/>
              </a:rPr>
              <a:t>What If A Child Is In Imminent Danger?</a:t>
            </a:r>
          </a:p>
        </p:txBody>
      </p:sp>
      <p:sp>
        <p:nvSpPr>
          <p:cNvPr id="118789" name="Text Placeholder 1"/>
          <p:cNvSpPr txBox="1">
            <a:spLocks/>
          </p:cNvSpPr>
          <p:nvPr/>
        </p:nvSpPr>
        <p:spPr bwMode="auto">
          <a:xfrm>
            <a:off x="0" y="6362700"/>
            <a:ext cx="91440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defTabSz="457200">
              <a:spcBef>
                <a:spcPct val="20000"/>
              </a:spcBef>
              <a:buFont typeface="Lucida Grande"/>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marL="0" marR="0" lvl="0" indent="0" algn="ctr"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0" lang="en-US" altLang="en-US" sz="2000" b="0" i="0" u="none" strike="noStrike" kern="1200" cap="none" spc="0" normalizeH="0" baseline="0" noProof="0" dirty="0">
              <a:ln>
                <a:noFill/>
              </a:ln>
              <a:solidFill>
                <a:prstClr val="white"/>
              </a:solidFill>
              <a:effectLst/>
              <a:uLnTx/>
              <a:uFillTx/>
              <a:latin typeface="Helvetica" panose="020B0604020202020204" pitchFamily="34" charset="0"/>
              <a:ea typeface="ＭＳ Ｐゴシック" panose="020B0600070205080204" pitchFamily="34" charset="-128"/>
              <a:cs typeface="Helvetica" panose="020B0604020202020204" pitchFamily="34" charset="0"/>
            </a:endParaRPr>
          </a:p>
        </p:txBody>
      </p:sp>
      <p:sp>
        <p:nvSpPr>
          <p:cNvPr id="6" name="TextBox 5"/>
          <p:cNvSpPr txBox="1"/>
          <p:nvPr/>
        </p:nvSpPr>
        <p:spPr>
          <a:xfrm>
            <a:off x="0" y="6400800"/>
            <a:ext cx="9144000" cy="677108"/>
          </a:xfrm>
          <a:prstGeom prst="rect">
            <a:avLst/>
          </a:prstGeom>
          <a:noFill/>
        </p:spPr>
        <p:txBody>
          <a:bodyPr wrap="square" rtlCol="0">
            <a:spAutoFit/>
          </a:bodyPr>
          <a:lstStyle/>
          <a:p>
            <a:pPr algn="ctr"/>
            <a:r>
              <a:rPr lang="en-US" sz="2000" dirty="0">
                <a:solidFill>
                  <a:schemeClr val="bg1"/>
                </a:solidFill>
                <a:latin typeface="Helvetica" panose="020B0604020202020204" pitchFamily="34" charset="0"/>
                <a:cs typeface="Helvetica" panose="020B0604020202020204" pitchFamily="34" charset="0"/>
              </a:rPr>
              <a:t>Child Abuse, Neglect, and Maltreatment </a:t>
            </a:r>
          </a:p>
          <a:p>
            <a:endParaRPr lang="en-US" dirty="0"/>
          </a:p>
        </p:txBody>
      </p:sp>
    </p:spTree>
    <p:extLst>
      <p:ext uri="{BB962C8B-B14F-4D97-AF65-F5344CB8AC3E}">
        <p14:creationId xmlns:p14="http://schemas.microsoft.com/office/powerpoint/2010/main" val="13589487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Content Placeholder 2"/>
          <p:cNvSpPr>
            <a:spLocks noGrp="1"/>
          </p:cNvSpPr>
          <p:nvPr>
            <p:ph idx="1"/>
          </p:nvPr>
        </p:nvSpPr>
        <p:spPr>
          <a:xfrm>
            <a:off x="304800" y="1268254"/>
            <a:ext cx="8686800" cy="4800600"/>
          </a:xfrm>
        </p:spPr>
        <p:txBody>
          <a:bodyPr/>
          <a:lstStyle/>
          <a:p>
            <a:pPr marL="0" indent="0">
              <a:buNone/>
            </a:pPr>
            <a:r>
              <a:rPr lang="en-US" altLang="en-US" sz="1600" dirty="0">
                <a:latin typeface="Helvetica" panose="020B0604020202020204" pitchFamily="34" charset="0"/>
                <a:ea typeface="ＭＳ Ｐゴシック" panose="020B0600070205080204" pitchFamily="34" charset="-128"/>
                <a:cs typeface="Helvetica" panose="020B0604020202020204" pitchFamily="34" charset="0"/>
              </a:rPr>
              <a:t>When it is reasonably believed that a child is being abused or maltreated, a Social Worker should be called immediately to assist with patient/family and assess. </a:t>
            </a:r>
          </a:p>
          <a:p>
            <a:endParaRPr lang="en-US" altLang="en-US" sz="1600" dirty="0">
              <a:latin typeface="Helvetica" panose="020B0604020202020204" pitchFamily="34" charset="0"/>
              <a:ea typeface="ＭＳ Ｐゴシック" panose="020B0600070205080204" pitchFamily="34" charset="-128"/>
              <a:cs typeface="Helvetica" panose="020B0604020202020204" pitchFamily="34" charset="0"/>
            </a:endParaRPr>
          </a:p>
          <a:p>
            <a:pPr marL="0" indent="0">
              <a:buNone/>
            </a:pPr>
            <a:r>
              <a:rPr lang="en-US" altLang="en-US" sz="1600" dirty="0">
                <a:latin typeface="Helvetica" panose="020B0604020202020204" pitchFamily="34" charset="0"/>
                <a:ea typeface="ＭＳ Ｐゴシック" panose="020B0600070205080204" pitchFamily="34" charset="-128"/>
                <a:cs typeface="Helvetica" panose="020B0604020202020204" pitchFamily="34" charset="0"/>
              </a:rPr>
              <a:t>Call Social Work Services (4-2552) during normal work hours.  After normal working hours page the On-Call Social Worker through the hospital operator. </a:t>
            </a:r>
          </a:p>
          <a:p>
            <a:endParaRPr lang="en-US" altLang="en-US" sz="1600" dirty="0">
              <a:latin typeface="Helvetica" panose="020B0604020202020204" pitchFamily="34" charset="0"/>
              <a:ea typeface="ＭＳ Ｐゴシック" panose="020B0600070205080204" pitchFamily="34" charset="-128"/>
              <a:cs typeface="Helvetica" panose="020B0604020202020204" pitchFamily="34" charset="0"/>
            </a:endParaRPr>
          </a:p>
          <a:p>
            <a:pPr marL="0" indent="0">
              <a:buNone/>
            </a:pPr>
            <a:r>
              <a:rPr lang="en-US" altLang="en-US" sz="1600" dirty="0">
                <a:latin typeface="Helvetica" panose="020B0604020202020204" pitchFamily="34" charset="0"/>
                <a:ea typeface="ＭＳ Ｐゴシック" panose="020B0600070205080204" pitchFamily="34" charset="-128"/>
                <a:cs typeface="Helvetica" panose="020B0604020202020204" pitchFamily="34" charset="0"/>
              </a:rPr>
              <a:t>Social Workers cover the ED from 8 AM to 12 midnight on weekdays and from 10 AM to 8 PM on weekends. On-Call Social Work available 24/7. </a:t>
            </a:r>
          </a:p>
          <a:p>
            <a:endParaRPr lang="en-US" altLang="en-US" sz="1600" dirty="0">
              <a:latin typeface="Helvetica" panose="020B0604020202020204" pitchFamily="34" charset="0"/>
              <a:ea typeface="ＭＳ Ｐゴシック" panose="020B0600070205080204" pitchFamily="34" charset="-128"/>
              <a:cs typeface="Helvetica" panose="020B0604020202020204" pitchFamily="34" charset="0"/>
            </a:endParaRPr>
          </a:p>
          <a:p>
            <a:pPr marL="0" indent="0">
              <a:buNone/>
            </a:pPr>
            <a:r>
              <a:rPr lang="en-US" altLang="en-US" sz="1600" dirty="0">
                <a:latin typeface="Helvetica" panose="020B0604020202020204" pitchFamily="34" charset="0"/>
                <a:ea typeface="ＭＳ Ｐゴシック" panose="020B0600070205080204" pitchFamily="34" charset="-128"/>
                <a:cs typeface="Helvetica" panose="020B0604020202020204" pitchFamily="34" charset="0"/>
              </a:rPr>
              <a:t>The Social Worker will assist you in fulfilling your responsibilities as a mandated reporter. </a:t>
            </a:r>
          </a:p>
          <a:p>
            <a:endParaRPr lang="en-US" altLang="en-US" sz="1600" dirty="0">
              <a:latin typeface="Helvetica" panose="020B0604020202020204" pitchFamily="34" charset="0"/>
              <a:ea typeface="ＭＳ Ｐゴシック" panose="020B0600070205080204" pitchFamily="34" charset="-128"/>
              <a:cs typeface="Helvetica" panose="020B0604020202020204" pitchFamily="34" charset="0"/>
            </a:endParaRPr>
          </a:p>
          <a:p>
            <a:pPr marL="0" indent="0">
              <a:buNone/>
            </a:pPr>
            <a:r>
              <a:rPr lang="en-US" altLang="en-US" sz="1600" u="sng" dirty="0">
                <a:latin typeface="Helvetica" panose="020B0604020202020204" pitchFamily="34" charset="0"/>
                <a:ea typeface="ＭＳ Ｐゴシック" panose="020B0600070205080204" pitchFamily="34" charset="-128"/>
                <a:cs typeface="Helvetica" panose="020B0604020202020204" pitchFamily="34" charset="0"/>
              </a:rPr>
              <a:t>Inability to reach a Social Worker should not impact your obligation to fulfill your duties as a mandated reporter.</a:t>
            </a:r>
          </a:p>
        </p:txBody>
      </p:sp>
      <p:sp>
        <p:nvSpPr>
          <p:cNvPr id="120835" name="Rectangle 4"/>
          <p:cNvSpPr>
            <a:spLocks noChangeArrowheads="1"/>
          </p:cNvSpPr>
          <p:nvPr/>
        </p:nvSpPr>
        <p:spPr bwMode="auto">
          <a:xfrm>
            <a:off x="5864225" y="533400"/>
            <a:ext cx="2822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Font typeface="Lucida Grande"/>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prstClr val="black"/>
                </a:solidFill>
                <a:effectLst/>
                <a:uLnTx/>
                <a:uFillTx/>
                <a:latin typeface="Helvetica" panose="020B0604020202020204" pitchFamily="34" charset="0"/>
                <a:ea typeface="ＭＳ Ｐゴシック" panose="020B0600070205080204" pitchFamily="34" charset="-128"/>
                <a:cs typeface="Helvetica" panose="020B0604020202020204" pitchFamily="34" charset="0"/>
              </a:rPr>
              <a:t>The Role of Social Work</a:t>
            </a:r>
          </a:p>
        </p:txBody>
      </p:sp>
      <p:sp>
        <p:nvSpPr>
          <p:cNvPr id="120836" name="Text Placeholder 1"/>
          <p:cNvSpPr txBox="1">
            <a:spLocks/>
          </p:cNvSpPr>
          <p:nvPr/>
        </p:nvSpPr>
        <p:spPr bwMode="auto">
          <a:xfrm>
            <a:off x="0" y="6362700"/>
            <a:ext cx="91440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defTabSz="457200">
              <a:spcBef>
                <a:spcPct val="20000"/>
              </a:spcBef>
              <a:buFont typeface="Lucida Grande"/>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marL="0" marR="0" lvl="0" indent="0" algn="ctr"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0" lang="en-US" altLang="en-US" sz="2000" b="0" i="0" u="none" strike="noStrike" kern="1200" cap="none" spc="0" normalizeH="0" baseline="0" noProof="0" dirty="0">
              <a:ln>
                <a:noFill/>
              </a:ln>
              <a:solidFill>
                <a:prstClr val="white"/>
              </a:solidFill>
              <a:effectLst/>
              <a:uLnTx/>
              <a:uFillTx/>
              <a:latin typeface="Helvetica" panose="020B0604020202020204" pitchFamily="34" charset="0"/>
              <a:ea typeface="ＭＳ Ｐゴシック" panose="020B0600070205080204" pitchFamily="34" charset="-128"/>
              <a:cs typeface="Helvetica" panose="020B0604020202020204" pitchFamily="34" charset="0"/>
            </a:endParaRPr>
          </a:p>
        </p:txBody>
      </p:sp>
      <p:sp>
        <p:nvSpPr>
          <p:cNvPr id="5" name="TextBox 4"/>
          <p:cNvSpPr txBox="1"/>
          <p:nvPr/>
        </p:nvSpPr>
        <p:spPr>
          <a:xfrm>
            <a:off x="0" y="6400800"/>
            <a:ext cx="9144000" cy="677108"/>
          </a:xfrm>
          <a:prstGeom prst="rect">
            <a:avLst/>
          </a:prstGeom>
          <a:noFill/>
        </p:spPr>
        <p:txBody>
          <a:bodyPr wrap="square" rtlCol="0">
            <a:spAutoFit/>
          </a:bodyPr>
          <a:lstStyle/>
          <a:p>
            <a:pPr algn="ctr"/>
            <a:r>
              <a:rPr lang="en-US" sz="2000" dirty="0">
                <a:solidFill>
                  <a:schemeClr val="bg1"/>
                </a:solidFill>
              </a:rPr>
              <a:t>Child Abuse, Neglect, and Maltreatment </a:t>
            </a:r>
          </a:p>
          <a:p>
            <a:endParaRPr lang="en-US" dirty="0"/>
          </a:p>
        </p:txBody>
      </p:sp>
    </p:spTree>
    <p:extLst>
      <p:ext uri="{BB962C8B-B14F-4D97-AF65-F5344CB8AC3E}">
        <p14:creationId xmlns:p14="http://schemas.microsoft.com/office/powerpoint/2010/main" val="31856289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Content Placeholder 2"/>
          <p:cNvSpPr>
            <a:spLocks noGrp="1"/>
          </p:cNvSpPr>
          <p:nvPr>
            <p:ph idx="1"/>
          </p:nvPr>
        </p:nvSpPr>
        <p:spPr>
          <a:xfrm>
            <a:off x="323850" y="1905000"/>
            <a:ext cx="8572500" cy="4269820"/>
          </a:xfrm>
        </p:spPr>
        <p:txBody>
          <a:bodyPr/>
          <a:lstStyle/>
          <a:p>
            <a:pPr>
              <a:defRPr/>
            </a:pPr>
            <a:r>
              <a:rPr lang="en-US" altLang="en-US" sz="1600" dirty="0">
                <a:latin typeface="Helvetica" panose="020B0604020202020204" pitchFamily="34" charset="0"/>
                <a:ea typeface="ＭＳ Ｐゴシック" panose="020B0600070205080204" pitchFamily="34" charset="-128"/>
                <a:cs typeface="Helvetica" panose="020B0604020202020204" pitchFamily="34" charset="0"/>
              </a:rPr>
              <a:t>Metaphyseal Fractures, long bone fractures in non ambulating children.</a:t>
            </a:r>
          </a:p>
          <a:p>
            <a:pPr>
              <a:defRPr/>
            </a:pPr>
            <a:r>
              <a:rPr lang="en-US" altLang="en-US" sz="1600" dirty="0">
                <a:latin typeface="Helvetica" panose="020B0604020202020204" pitchFamily="34" charset="0"/>
                <a:ea typeface="ＭＳ Ｐゴシック" panose="020B0600070205080204" pitchFamily="34" charset="-128"/>
                <a:cs typeface="Helvetica" panose="020B0604020202020204" pitchFamily="34" charset="0"/>
              </a:rPr>
              <a:t>Most Head Traumas especially in infants or young children without plausible explanation. </a:t>
            </a:r>
          </a:p>
          <a:p>
            <a:pPr>
              <a:defRPr/>
            </a:pPr>
            <a:r>
              <a:rPr lang="en-US" altLang="en-US" sz="1600" dirty="0">
                <a:latin typeface="Helvetica" panose="020B0604020202020204" pitchFamily="34" charset="0"/>
                <a:ea typeface="ＭＳ Ｐゴシック" panose="020B0600070205080204" pitchFamily="34" charset="-128"/>
                <a:cs typeface="Helvetica" panose="020B0604020202020204" pitchFamily="34" charset="0"/>
              </a:rPr>
              <a:t>Most burns including emersion burns.</a:t>
            </a:r>
          </a:p>
          <a:p>
            <a:pPr>
              <a:defRPr/>
            </a:pPr>
            <a:r>
              <a:rPr lang="en-US" altLang="en-US" sz="1600" dirty="0">
                <a:solidFill>
                  <a:prstClr val="black"/>
                </a:solidFill>
                <a:latin typeface="Helvetica" panose="020B0604020202020204" pitchFamily="34" charset="0"/>
                <a:ea typeface="ＭＳ Ｐゴシック" panose="020B0600070205080204" pitchFamily="34" charset="-128"/>
                <a:cs typeface="Helvetica" panose="020B0604020202020204" pitchFamily="34" charset="0"/>
              </a:rPr>
              <a:t>Injuries to the eyes or head;</a:t>
            </a:r>
          </a:p>
          <a:p>
            <a:pPr>
              <a:defRPr/>
            </a:pPr>
            <a:r>
              <a:rPr lang="en-US" altLang="en-US" sz="1600" dirty="0">
                <a:solidFill>
                  <a:prstClr val="black"/>
                </a:solidFill>
                <a:latin typeface="Helvetica" panose="020B0604020202020204" pitchFamily="34" charset="0"/>
                <a:ea typeface="ＭＳ Ｐゴシック" panose="020B0600070205080204" pitchFamily="34" charset="-128"/>
                <a:cs typeface="Helvetica" panose="020B0604020202020204" pitchFamily="34" charset="0"/>
              </a:rPr>
              <a:t>Bi-lateral body (accidental injuries typically only affect one side of the body);</a:t>
            </a:r>
          </a:p>
          <a:p>
            <a:pPr>
              <a:defRPr/>
            </a:pPr>
            <a:r>
              <a:rPr lang="en-US" altLang="en-US" sz="1600" dirty="0">
                <a:latin typeface="Helvetica" panose="020B0604020202020204" pitchFamily="34" charset="0"/>
                <a:ea typeface="ＭＳ Ｐゴシック" panose="020B0600070205080204" pitchFamily="34" charset="-128"/>
                <a:cs typeface="Helvetica" panose="020B0604020202020204" pitchFamily="34" charset="0"/>
              </a:rPr>
              <a:t>Injuries that do not match the child’s developmental capability;</a:t>
            </a:r>
          </a:p>
          <a:p>
            <a:pPr>
              <a:defRPr/>
            </a:pPr>
            <a:r>
              <a:rPr lang="en-US" altLang="en-US" sz="1600" dirty="0">
                <a:latin typeface="Helvetica" panose="020B0604020202020204" pitchFamily="34" charset="0"/>
                <a:ea typeface="ＭＳ Ｐゴシック" panose="020B0600070205080204" pitchFamily="34" charset="-128"/>
                <a:cs typeface="Helvetica" panose="020B0604020202020204" pitchFamily="34" charset="0"/>
              </a:rPr>
              <a:t>Frequent injuries of any kind (bruises, cuts, and/or burns);</a:t>
            </a:r>
          </a:p>
          <a:p>
            <a:pPr>
              <a:defRPr/>
            </a:pPr>
            <a:r>
              <a:rPr lang="en-US" altLang="en-US" sz="1600" dirty="0">
                <a:latin typeface="Helvetica" panose="020B0604020202020204" pitchFamily="34" charset="0"/>
                <a:ea typeface="ＭＳ Ｐゴシック" panose="020B0600070205080204" pitchFamily="34" charset="-128"/>
                <a:cs typeface="Helvetica" panose="020B0604020202020204" pitchFamily="34" charset="0"/>
              </a:rPr>
              <a:t>Injuries where the history cannot explain the injury or a serious injury is</a:t>
            </a:r>
            <a:r>
              <a:rPr lang="en-US" altLang="en-US" sz="1600" i="1" dirty="0">
                <a:latin typeface="Helvetica" panose="020B0604020202020204" pitchFamily="34" charset="0"/>
                <a:ea typeface="ＭＳ Ｐゴシック" panose="020B0600070205080204" pitchFamily="34" charset="-128"/>
                <a:cs typeface="Helvetica" panose="020B0604020202020204" pitchFamily="34" charset="0"/>
              </a:rPr>
              <a:t> </a:t>
            </a:r>
            <a:r>
              <a:rPr lang="en-US" altLang="en-US" sz="1600" dirty="0">
                <a:latin typeface="Helvetica" panose="020B0604020202020204" pitchFamily="34" charset="0"/>
                <a:ea typeface="ＭＳ Ｐゴシック" panose="020B0600070205080204" pitchFamily="34" charset="-128"/>
                <a:cs typeface="Helvetica" panose="020B0604020202020204" pitchFamily="34" charset="0"/>
              </a:rPr>
              <a:t>not witnessed;</a:t>
            </a:r>
          </a:p>
          <a:p>
            <a:pPr>
              <a:defRPr/>
            </a:pPr>
            <a:r>
              <a:rPr lang="en-US" altLang="en-US" sz="1600" dirty="0">
                <a:latin typeface="Helvetica" panose="020B0604020202020204" pitchFamily="34" charset="0"/>
                <a:ea typeface="ＭＳ Ｐゴシック" panose="020B0600070205080204" pitchFamily="34" charset="-128"/>
                <a:cs typeface="Helvetica" panose="020B0604020202020204" pitchFamily="34" charset="0"/>
              </a:rPr>
              <a:t>Distinctive patterns such as grab marks, human bite marks, cigarette burns, or impressions of other instruments.</a:t>
            </a:r>
          </a:p>
          <a:p>
            <a:pPr>
              <a:defRPr/>
            </a:pPr>
            <a:endParaRPr lang="en-US" altLang="en-US" sz="2000" dirty="0">
              <a:solidFill>
                <a:prstClr val="black"/>
              </a:solidFill>
              <a:latin typeface="Helvetica" panose="020B0604020202020204" pitchFamily="34" charset="0"/>
              <a:ea typeface="ＭＳ Ｐゴシック" panose="020B0600070205080204" pitchFamily="34" charset="-128"/>
              <a:cs typeface="Helvetica" panose="020B0604020202020204" pitchFamily="34" charset="0"/>
            </a:endParaRPr>
          </a:p>
          <a:p>
            <a:pPr>
              <a:defRPr/>
            </a:pPr>
            <a:endParaRPr lang="en-US" altLang="en-US" sz="2800" dirty="0">
              <a:latin typeface="Helvetica" panose="020B0604020202020204" pitchFamily="34" charset="0"/>
              <a:ea typeface="ＭＳ Ｐゴシック" panose="020B0600070205080204" pitchFamily="34" charset="-128"/>
              <a:cs typeface="Helvetica" panose="020B0604020202020204" pitchFamily="34" charset="0"/>
            </a:endParaRPr>
          </a:p>
        </p:txBody>
      </p:sp>
      <p:sp>
        <p:nvSpPr>
          <p:cNvPr id="141315" name="Text Placeholder 1"/>
          <p:cNvSpPr txBox="1">
            <a:spLocks/>
          </p:cNvSpPr>
          <p:nvPr/>
        </p:nvSpPr>
        <p:spPr bwMode="auto">
          <a:xfrm>
            <a:off x="0" y="6362700"/>
            <a:ext cx="91440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defTabSz="457200">
              <a:spcBef>
                <a:spcPct val="20000"/>
              </a:spcBef>
              <a:buFont typeface="Lucida Grande"/>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marL="0" marR="0" lvl="0" indent="0" algn="ctr"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0" lang="en-US" altLang="en-US" sz="2000" b="0" i="0" u="none" strike="noStrike" kern="1200" cap="none" spc="0" normalizeH="0" baseline="0" noProof="0" dirty="0">
              <a:ln>
                <a:noFill/>
              </a:ln>
              <a:solidFill>
                <a:prstClr val="white"/>
              </a:solidFill>
              <a:effectLst/>
              <a:uLnTx/>
              <a:uFillTx/>
              <a:latin typeface="Helvetica" panose="020B0604020202020204" pitchFamily="34" charset="0"/>
              <a:ea typeface="ＭＳ Ｐゴシック" panose="020B0600070205080204" pitchFamily="34" charset="-128"/>
              <a:cs typeface="Helvetica" panose="020B0604020202020204" pitchFamily="34" charset="0"/>
            </a:endParaRPr>
          </a:p>
        </p:txBody>
      </p:sp>
      <p:sp>
        <p:nvSpPr>
          <p:cNvPr id="141316" name="Rectangle 4"/>
          <p:cNvSpPr>
            <a:spLocks noChangeArrowheads="1"/>
          </p:cNvSpPr>
          <p:nvPr/>
        </p:nvSpPr>
        <p:spPr bwMode="auto">
          <a:xfrm>
            <a:off x="4610100" y="533400"/>
            <a:ext cx="434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Font typeface="Lucida Grande"/>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prstClr val="black"/>
                </a:solidFill>
                <a:effectLst/>
                <a:uLnTx/>
                <a:uFillTx/>
                <a:latin typeface="Helvetica" panose="020B0604020202020204" pitchFamily="34" charset="0"/>
                <a:ea typeface="ＭＳ Ｐゴシック" panose="020B0600070205080204" pitchFamily="34" charset="-128"/>
                <a:cs typeface="Helvetica" panose="020B0604020202020204" pitchFamily="34" charset="0"/>
              </a:rPr>
              <a:t>Possible Indicators of Physical Abuse</a:t>
            </a:r>
          </a:p>
        </p:txBody>
      </p:sp>
      <p:sp>
        <p:nvSpPr>
          <p:cNvPr id="2" name="TextBox 1"/>
          <p:cNvSpPr txBox="1"/>
          <p:nvPr/>
        </p:nvSpPr>
        <p:spPr>
          <a:xfrm>
            <a:off x="2286000" y="1347788"/>
            <a:ext cx="4006290" cy="369332"/>
          </a:xfrm>
          <a:prstGeom prst="rect">
            <a:avLst/>
          </a:prstGeom>
          <a:noFill/>
        </p:spPr>
        <p:txBody>
          <a:bodyPr wrap="none" rtlCol="0">
            <a:spAutoFit/>
          </a:bodyPr>
          <a:lstStyle/>
          <a:p>
            <a:pPr lvl="0" algn="r" eaLnBrk="0" hangingPunct="0">
              <a:defRPr/>
            </a:pPr>
            <a:r>
              <a:rPr lang="en-US" altLang="en-US" dirty="0">
                <a:solidFill>
                  <a:srgbClr val="C00000"/>
                </a:solidFill>
                <a:latin typeface="Helvetica" panose="020B0604020202020204" pitchFamily="34" charset="0"/>
                <a:ea typeface="ＭＳ Ｐゴシック" panose="020B0600070205080204" pitchFamily="34" charset="-128"/>
                <a:cs typeface="Helvetica" panose="020B0604020202020204" pitchFamily="34" charset="0"/>
              </a:rPr>
              <a:t>Possible Indicators of Physical Abuse</a:t>
            </a:r>
          </a:p>
        </p:txBody>
      </p:sp>
      <p:sp>
        <p:nvSpPr>
          <p:cNvPr id="6" name="TextBox 5"/>
          <p:cNvSpPr txBox="1"/>
          <p:nvPr/>
        </p:nvSpPr>
        <p:spPr>
          <a:xfrm>
            <a:off x="0" y="6400800"/>
            <a:ext cx="9144000" cy="677108"/>
          </a:xfrm>
          <a:prstGeom prst="rect">
            <a:avLst/>
          </a:prstGeom>
          <a:noFill/>
        </p:spPr>
        <p:txBody>
          <a:bodyPr wrap="square" rtlCol="0">
            <a:spAutoFit/>
          </a:bodyPr>
          <a:lstStyle/>
          <a:p>
            <a:pPr algn="ctr"/>
            <a:r>
              <a:rPr lang="en-US" sz="2000" dirty="0">
                <a:solidFill>
                  <a:schemeClr val="bg1"/>
                </a:solidFill>
              </a:rPr>
              <a:t>Child Abuse, Neglect, and Maltreatment </a:t>
            </a:r>
          </a:p>
          <a:p>
            <a:endParaRPr lang="en-US" dirty="0"/>
          </a:p>
        </p:txBody>
      </p:sp>
    </p:spTree>
    <p:extLst>
      <p:ext uri="{BB962C8B-B14F-4D97-AF65-F5344CB8AC3E}">
        <p14:creationId xmlns:p14="http://schemas.microsoft.com/office/powerpoint/2010/main" val="12437706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1"/>
          <p:cNvSpPr>
            <a:spLocks noGrp="1"/>
          </p:cNvSpPr>
          <p:nvPr>
            <p:ph type="title"/>
          </p:nvPr>
        </p:nvSpPr>
        <p:spPr bwMode="auto">
          <a:xfrm>
            <a:off x="381000" y="1246188"/>
            <a:ext cx="8229600" cy="430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altLang="en-US" sz="2400" dirty="0">
                <a:solidFill>
                  <a:schemeClr val="accent2"/>
                </a:solidFill>
                <a:latin typeface="Helvetica" panose="020B0604020202020204" pitchFamily="34" charset="0"/>
                <a:ea typeface="ＭＳ Ｐゴシック" panose="020B0600070205080204" pitchFamily="34" charset="-128"/>
                <a:cs typeface="Helvetica" panose="020B0604020202020204" pitchFamily="34" charset="0"/>
              </a:rPr>
              <a:t>     Possible Indicators of Maltreatment or Neglect</a:t>
            </a:r>
          </a:p>
        </p:txBody>
      </p:sp>
      <p:sp>
        <p:nvSpPr>
          <p:cNvPr id="137219" name="Content Placeholder 2"/>
          <p:cNvSpPr>
            <a:spLocks noGrp="1"/>
          </p:cNvSpPr>
          <p:nvPr>
            <p:ph idx="1"/>
          </p:nvPr>
        </p:nvSpPr>
        <p:spPr>
          <a:xfrm>
            <a:off x="381000" y="1828800"/>
            <a:ext cx="8229600" cy="4191000"/>
          </a:xfrm>
        </p:spPr>
        <p:txBody>
          <a:bodyPr/>
          <a:lstStyle/>
          <a:p>
            <a:r>
              <a:rPr lang="en-US" altLang="en-US" sz="1600" dirty="0">
                <a:latin typeface="Helvetica" panose="020B0604020202020204" pitchFamily="34" charset="0"/>
                <a:ea typeface="ＭＳ Ｐゴシック" panose="020B0600070205080204" pitchFamily="34" charset="-128"/>
                <a:cs typeface="Helvetica" panose="020B0604020202020204" pitchFamily="34" charset="0"/>
              </a:rPr>
              <a:t>Obvious malnourishment or inability to provide food;</a:t>
            </a:r>
          </a:p>
          <a:p>
            <a:endParaRPr lang="en-US" altLang="en-US" sz="1600" dirty="0">
              <a:latin typeface="Helvetica" panose="020B0604020202020204" pitchFamily="34" charset="0"/>
              <a:ea typeface="ＭＳ Ｐゴシック" panose="020B0600070205080204" pitchFamily="34" charset="-128"/>
              <a:cs typeface="Helvetica" panose="020B0604020202020204" pitchFamily="34" charset="0"/>
            </a:endParaRPr>
          </a:p>
          <a:p>
            <a:r>
              <a:rPr lang="en-US" altLang="en-US" sz="1600" dirty="0">
                <a:latin typeface="Helvetica" panose="020B0604020202020204" pitchFamily="34" charset="0"/>
                <a:ea typeface="ＭＳ Ｐゴシック" panose="020B0600070205080204" pitchFamily="34" charset="-128"/>
                <a:cs typeface="Helvetica" panose="020B0604020202020204" pitchFamily="34" charset="0"/>
              </a:rPr>
              <a:t>Lack of personal care - poor personal hygiene, torn and/or dirty clothes;</a:t>
            </a:r>
          </a:p>
          <a:p>
            <a:endParaRPr lang="en-US" altLang="en-US" sz="1600" dirty="0">
              <a:latin typeface="Helvetica" panose="020B0604020202020204" pitchFamily="34" charset="0"/>
              <a:ea typeface="ＭＳ Ｐゴシック" panose="020B0600070205080204" pitchFamily="34" charset="-128"/>
              <a:cs typeface="Helvetica" panose="020B0604020202020204" pitchFamily="34" charset="0"/>
            </a:endParaRPr>
          </a:p>
          <a:p>
            <a:r>
              <a:rPr lang="en-US" altLang="en-US" sz="1600" dirty="0">
                <a:latin typeface="Helvetica" panose="020B0604020202020204" pitchFamily="34" charset="0"/>
                <a:ea typeface="ＭＳ Ｐゴシック" panose="020B0600070205080204" pitchFamily="34" charset="-128"/>
                <a:cs typeface="Helvetica" panose="020B0604020202020204" pitchFamily="34" charset="0"/>
              </a:rPr>
              <a:t>Untreated need for glasses, dental care, or other medical attention;</a:t>
            </a:r>
          </a:p>
          <a:p>
            <a:endParaRPr lang="en-US" altLang="en-US" sz="1600" dirty="0">
              <a:latin typeface="Helvetica" panose="020B0604020202020204" pitchFamily="34" charset="0"/>
              <a:ea typeface="ＭＳ Ｐゴシック" panose="020B0600070205080204" pitchFamily="34" charset="-128"/>
              <a:cs typeface="Helvetica" panose="020B0604020202020204" pitchFamily="34" charset="0"/>
            </a:endParaRPr>
          </a:p>
          <a:p>
            <a:r>
              <a:rPr lang="en-US" altLang="en-US" sz="1600" dirty="0">
                <a:latin typeface="Helvetica" panose="020B0604020202020204" pitchFamily="34" charset="0"/>
                <a:ea typeface="ＭＳ Ｐゴシック" panose="020B0600070205080204" pitchFamily="34" charset="-128"/>
                <a:cs typeface="Helvetica" panose="020B0604020202020204" pitchFamily="34" charset="0"/>
              </a:rPr>
              <a:t>Frequent absence from or tardiness to school;</a:t>
            </a:r>
          </a:p>
          <a:p>
            <a:endParaRPr lang="en-US" altLang="en-US" sz="1600" dirty="0">
              <a:latin typeface="Helvetica" panose="020B0604020202020204" pitchFamily="34" charset="0"/>
              <a:ea typeface="ＭＳ Ｐゴシック" panose="020B0600070205080204" pitchFamily="34" charset="-128"/>
              <a:cs typeface="Helvetica" panose="020B0604020202020204" pitchFamily="34" charset="0"/>
            </a:endParaRPr>
          </a:p>
          <a:p>
            <a:r>
              <a:rPr lang="en-US" altLang="en-US" sz="1600" dirty="0">
                <a:latin typeface="Helvetica" panose="020B0604020202020204" pitchFamily="34" charset="0"/>
                <a:ea typeface="ＭＳ Ｐゴシック" panose="020B0600070205080204" pitchFamily="34" charset="-128"/>
                <a:cs typeface="Helvetica" panose="020B0604020202020204" pitchFamily="34" charset="0"/>
              </a:rPr>
              <a:t>Child inappropriately left unattended or without supervision;</a:t>
            </a:r>
          </a:p>
          <a:p>
            <a:endParaRPr lang="en-US" altLang="en-US" sz="1600" dirty="0">
              <a:latin typeface="Helvetica" panose="020B0604020202020204" pitchFamily="34" charset="0"/>
              <a:ea typeface="ＭＳ Ｐゴシック" panose="020B0600070205080204" pitchFamily="34" charset="-128"/>
              <a:cs typeface="Helvetica" panose="020B0604020202020204" pitchFamily="34" charset="0"/>
            </a:endParaRPr>
          </a:p>
          <a:p>
            <a:r>
              <a:rPr lang="en-US" altLang="en-US" sz="1600" dirty="0">
                <a:latin typeface="Helvetica" panose="020B0604020202020204" pitchFamily="34" charset="0"/>
                <a:ea typeface="ＭＳ Ｐゴシック" panose="020B0600070205080204" pitchFamily="34" charset="-128"/>
                <a:cs typeface="Helvetica" panose="020B0604020202020204" pitchFamily="34" charset="0"/>
              </a:rPr>
              <a:t>Parents/guardian under influence of drugs/alcohol.</a:t>
            </a:r>
          </a:p>
          <a:p>
            <a:endParaRPr lang="en-US" altLang="en-US" sz="2400" dirty="0">
              <a:latin typeface="Helvetica" panose="020B0604020202020204" pitchFamily="34" charset="0"/>
              <a:ea typeface="ＭＳ Ｐゴシック" panose="020B0600070205080204" pitchFamily="34" charset="-128"/>
              <a:cs typeface="Helvetica" panose="020B0604020202020204" pitchFamily="34" charset="0"/>
            </a:endParaRPr>
          </a:p>
        </p:txBody>
      </p:sp>
      <p:sp>
        <p:nvSpPr>
          <p:cNvPr id="137220" name="Rectangle 4"/>
          <p:cNvSpPr>
            <a:spLocks noChangeArrowheads="1"/>
          </p:cNvSpPr>
          <p:nvPr/>
        </p:nvSpPr>
        <p:spPr bwMode="auto">
          <a:xfrm>
            <a:off x="4572000" y="533400"/>
            <a:ext cx="43830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Font typeface="Lucida Grande"/>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prstClr val="black"/>
                </a:solidFill>
                <a:effectLst/>
                <a:uLnTx/>
                <a:uFillTx/>
                <a:latin typeface="Helvetica" panose="020B0604020202020204" pitchFamily="34" charset="0"/>
                <a:ea typeface="ＭＳ Ｐゴシック" panose="020B0600070205080204" pitchFamily="34" charset="-128"/>
                <a:cs typeface="Helvetica" panose="020B0604020202020204" pitchFamily="34" charset="0"/>
              </a:rPr>
              <a:t>Indicators of Maltreatment or Neglect </a:t>
            </a:r>
          </a:p>
        </p:txBody>
      </p:sp>
      <p:sp>
        <p:nvSpPr>
          <p:cNvPr id="137221" name="Text Placeholder 1"/>
          <p:cNvSpPr txBox="1">
            <a:spLocks/>
          </p:cNvSpPr>
          <p:nvPr/>
        </p:nvSpPr>
        <p:spPr bwMode="auto">
          <a:xfrm>
            <a:off x="0" y="6362700"/>
            <a:ext cx="91440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defTabSz="457200">
              <a:spcBef>
                <a:spcPct val="20000"/>
              </a:spcBef>
              <a:buFont typeface="Lucida Grande"/>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marL="0" marR="0" lvl="0" indent="0" algn="ctr"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0" lang="en-US" altLang="en-US" sz="2000" b="0" i="0" u="none" strike="noStrike" kern="1200" cap="none" spc="0" normalizeH="0" baseline="0" noProof="0" dirty="0">
              <a:ln>
                <a:noFill/>
              </a:ln>
              <a:solidFill>
                <a:prstClr val="white"/>
              </a:solidFill>
              <a:effectLst/>
              <a:uLnTx/>
              <a:uFillTx/>
              <a:latin typeface="Helvetica" panose="020B0604020202020204" pitchFamily="34" charset="0"/>
              <a:ea typeface="ＭＳ Ｐゴシック" panose="020B0600070205080204" pitchFamily="34" charset="-128"/>
              <a:cs typeface="Helvetica" panose="020B0604020202020204" pitchFamily="34" charset="0"/>
            </a:endParaRPr>
          </a:p>
        </p:txBody>
      </p:sp>
      <p:sp>
        <p:nvSpPr>
          <p:cNvPr id="6" name="TextBox 5"/>
          <p:cNvSpPr txBox="1"/>
          <p:nvPr/>
        </p:nvSpPr>
        <p:spPr>
          <a:xfrm>
            <a:off x="0" y="6400800"/>
            <a:ext cx="9144000" cy="677108"/>
          </a:xfrm>
          <a:prstGeom prst="rect">
            <a:avLst/>
          </a:prstGeom>
          <a:noFill/>
        </p:spPr>
        <p:txBody>
          <a:bodyPr wrap="square" rtlCol="0">
            <a:spAutoFit/>
          </a:bodyPr>
          <a:lstStyle/>
          <a:p>
            <a:pPr algn="ctr"/>
            <a:r>
              <a:rPr lang="en-US" sz="2000" dirty="0">
                <a:solidFill>
                  <a:schemeClr val="bg1"/>
                </a:solidFill>
              </a:rPr>
              <a:t>Child Abuse, Neglect, and Maltreatment </a:t>
            </a:r>
          </a:p>
          <a:p>
            <a:endParaRPr lang="en-US" dirty="0"/>
          </a:p>
        </p:txBody>
      </p:sp>
    </p:spTree>
    <p:extLst>
      <p:ext uri="{BB962C8B-B14F-4D97-AF65-F5344CB8AC3E}">
        <p14:creationId xmlns:p14="http://schemas.microsoft.com/office/powerpoint/2010/main" val="19004443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itle 1"/>
          <p:cNvSpPr>
            <a:spLocks noGrp="1"/>
          </p:cNvSpPr>
          <p:nvPr>
            <p:ph type="title"/>
          </p:nvPr>
        </p:nvSpPr>
        <p:spPr bwMode="auto">
          <a:xfrm>
            <a:off x="623888" y="1155700"/>
            <a:ext cx="8229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altLang="en-US" sz="2400" dirty="0">
                <a:solidFill>
                  <a:schemeClr val="accent2"/>
                </a:solidFill>
                <a:latin typeface="Helvetica" panose="020B0604020202020204" pitchFamily="34" charset="0"/>
                <a:ea typeface="ＭＳ Ｐゴシック" panose="020B0600070205080204" pitchFamily="34" charset="-128"/>
                <a:cs typeface="Helvetica" panose="020B0604020202020204" pitchFamily="34" charset="0"/>
              </a:rPr>
              <a:t>Possible Indicators of Sexual Abuse</a:t>
            </a:r>
          </a:p>
        </p:txBody>
      </p:sp>
      <p:sp>
        <p:nvSpPr>
          <p:cNvPr id="145411" name="Content Placeholder 2"/>
          <p:cNvSpPr>
            <a:spLocks noGrp="1"/>
          </p:cNvSpPr>
          <p:nvPr>
            <p:ph idx="1"/>
          </p:nvPr>
        </p:nvSpPr>
        <p:spPr>
          <a:xfrm>
            <a:off x="304800" y="1487488"/>
            <a:ext cx="8229600" cy="1865312"/>
          </a:xfrm>
        </p:spPr>
        <p:txBody>
          <a:bodyPr/>
          <a:lstStyle/>
          <a:p>
            <a:r>
              <a:rPr lang="en-US" altLang="en-US" sz="1600" dirty="0">
                <a:latin typeface="Helvetica" panose="020B0604020202020204" pitchFamily="34" charset="0"/>
                <a:ea typeface="ＭＳ Ｐゴシック" panose="020B0600070205080204" pitchFamily="34" charset="-128"/>
                <a:cs typeface="Helvetica" panose="020B0604020202020204" pitchFamily="34" charset="0"/>
              </a:rPr>
              <a:t>Symptoms of sexually transmitted diseases;</a:t>
            </a:r>
          </a:p>
          <a:p>
            <a:r>
              <a:rPr lang="en-US" altLang="en-US" sz="1600" dirty="0">
                <a:latin typeface="Helvetica" panose="020B0604020202020204" pitchFamily="34" charset="0"/>
                <a:ea typeface="ＭＳ Ｐゴシック" panose="020B0600070205080204" pitchFamily="34" charset="-128"/>
                <a:cs typeface="Helvetica" panose="020B0604020202020204" pitchFamily="34" charset="0"/>
              </a:rPr>
              <a:t>Injury to genital area;</a:t>
            </a:r>
          </a:p>
          <a:p>
            <a:r>
              <a:rPr lang="en-US" altLang="en-US" sz="1600" dirty="0">
                <a:latin typeface="Helvetica" panose="020B0604020202020204" pitchFamily="34" charset="0"/>
                <a:ea typeface="ＭＳ Ｐゴシック" panose="020B0600070205080204" pitchFamily="34" charset="-128"/>
                <a:cs typeface="Helvetica" panose="020B0604020202020204" pitchFamily="34" charset="0"/>
              </a:rPr>
              <a:t>Difficulty and/or pain when sitting or walking;</a:t>
            </a:r>
          </a:p>
          <a:p>
            <a:r>
              <a:rPr lang="en-US" altLang="en-US" sz="1600" dirty="0">
                <a:latin typeface="Helvetica" panose="020B0604020202020204" pitchFamily="34" charset="0"/>
                <a:ea typeface="ＭＳ Ｐゴシック" panose="020B0600070205080204" pitchFamily="34" charset="-128"/>
                <a:cs typeface="Helvetica" panose="020B0604020202020204" pitchFamily="34" charset="0"/>
              </a:rPr>
              <a:t>Sexually suggestive, inappropriate or promiscuous behavior or verbalization;</a:t>
            </a:r>
          </a:p>
          <a:p>
            <a:r>
              <a:rPr lang="en-US" altLang="en-US" sz="1600" dirty="0">
                <a:latin typeface="Helvetica" panose="020B0604020202020204" pitchFamily="34" charset="0"/>
                <a:ea typeface="ＭＳ Ｐゴシック" panose="020B0600070205080204" pitchFamily="34" charset="-128"/>
                <a:cs typeface="Helvetica" panose="020B0604020202020204" pitchFamily="34" charset="0"/>
              </a:rPr>
              <a:t>Expressing age-inappropriate knowledge of sexual relations; and</a:t>
            </a:r>
          </a:p>
          <a:p>
            <a:r>
              <a:rPr lang="en-US" altLang="en-US" sz="1600" dirty="0">
                <a:latin typeface="Helvetica" panose="020B0604020202020204" pitchFamily="34" charset="0"/>
                <a:ea typeface="ＭＳ Ｐゴシック" panose="020B0600070205080204" pitchFamily="34" charset="-128"/>
                <a:cs typeface="Helvetica" panose="020B0604020202020204" pitchFamily="34" charset="0"/>
              </a:rPr>
              <a:t>Sexual victimization of other children.</a:t>
            </a:r>
          </a:p>
          <a:p>
            <a:pPr marL="0" indent="0" algn="ctr">
              <a:buNone/>
            </a:pPr>
            <a:endParaRPr lang="en-US" altLang="en-US" sz="1600" dirty="0">
              <a:solidFill>
                <a:srgbClr val="C00000"/>
              </a:solidFill>
              <a:latin typeface="Helvetica" panose="020B0604020202020204" pitchFamily="34" charset="0"/>
              <a:ea typeface="ＭＳ Ｐゴシック" panose="020B0600070205080204" pitchFamily="34" charset="-128"/>
              <a:cs typeface="Helvetica" panose="020B0604020202020204" pitchFamily="34" charset="0"/>
            </a:endParaRPr>
          </a:p>
          <a:p>
            <a:pPr marL="0" indent="0" algn="ctr">
              <a:buNone/>
            </a:pPr>
            <a:r>
              <a:rPr lang="en-US" altLang="en-US" sz="1600" dirty="0">
                <a:solidFill>
                  <a:srgbClr val="C00000"/>
                </a:solidFill>
                <a:latin typeface="Helvetica" panose="020B0604020202020204" pitchFamily="34" charset="0"/>
                <a:ea typeface="ＭＳ Ｐゴシック" panose="020B0600070205080204" pitchFamily="34" charset="-128"/>
                <a:cs typeface="Helvetica" panose="020B0604020202020204" pitchFamily="34" charset="0"/>
              </a:rPr>
              <a:t>Behavioral Indicators of Abuse</a:t>
            </a:r>
          </a:p>
          <a:p>
            <a:r>
              <a:rPr lang="en-US" altLang="en-US" sz="1600" dirty="0">
                <a:latin typeface="Helvetica" panose="020B0604020202020204" pitchFamily="34" charset="0"/>
                <a:ea typeface="ＭＳ Ｐゴシック" panose="020B0600070205080204" pitchFamily="34" charset="-128"/>
                <a:cs typeface="Helvetica" panose="020B0604020202020204" pitchFamily="34" charset="0"/>
              </a:rPr>
              <a:t>Destructive, aggressive, or disruptive behavior;</a:t>
            </a:r>
          </a:p>
          <a:p>
            <a:r>
              <a:rPr lang="en-US" altLang="en-US" sz="1600" dirty="0">
                <a:latin typeface="Helvetica" panose="020B0604020202020204" pitchFamily="34" charset="0"/>
                <a:ea typeface="ＭＳ Ｐゴシック" panose="020B0600070205080204" pitchFamily="34" charset="-128"/>
                <a:cs typeface="Helvetica" panose="020B0604020202020204" pitchFamily="34" charset="0"/>
              </a:rPr>
              <a:t>Passive, withdrawn, or emotionless behavior;</a:t>
            </a:r>
          </a:p>
          <a:p>
            <a:r>
              <a:rPr lang="en-US" altLang="en-US" sz="1600" dirty="0">
                <a:latin typeface="Helvetica" panose="020B0604020202020204" pitchFamily="34" charset="0"/>
                <a:ea typeface="ＭＳ Ｐゴシック" panose="020B0600070205080204" pitchFamily="34" charset="-128"/>
                <a:cs typeface="Helvetica" panose="020B0604020202020204" pitchFamily="34" charset="0"/>
              </a:rPr>
              <a:t>Fear of going home;</a:t>
            </a:r>
          </a:p>
          <a:p>
            <a:r>
              <a:rPr lang="en-US" altLang="en-US" sz="1600" dirty="0">
                <a:latin typeface="Helvetica" panose="020B0604020202020204" pitchFamily="34" charset="0"/>
                <a:ea typeface="ＭＳ Ｐゴシック" panose="020B0600070205080204" pitchFamily="34" charset="-128"/>
                <a:cs typeface="Helvetica" panose="020B0604020202020204" pitchFamily="34" charset="0"/>
              </a:rPr>
              <a:t>Fear of a parent;</a:t>
            </a:r>
          </a:p>
          <a:p>
            <a:r>
              <a:rPr lang="en-US" altLang="en-US" sz="1600" dirty="0">
                <a:latin typeface="Helvetica" panose="020B0604020202020204" pitchFamily="34" charset="0"/>
                <a:ea typeface="ＭＳ Ｐゴシック" panose="020B0600070205080204" pitchFamily="34" charset="-128"/>
                <a:cs typeface="Helvetica" panose="020B0604020202020204" pitchFamily="34" charset="0"/>
              </a:rPr>
              <a:t>Increased anxiety or depression;</a:t>
            </a:r>
          </a:p>
          <a:p>
            <a:r>
              <a:rPr lang="en-US" altLang="en-US" sz="1600" dirty="0">
                <a:latin typeface="Helvetica" panose="020B0604020202020204" pitchFamily="34" charset="0"/>
                <a:ea typeface="ＭＳ Ｐゴシック" panose="020B0600070205080204" pitchFamily="34" charset="-128"/>
                <a:cs typeface="Helvetica" panose="020B0604020202020204" pitchFamily="34" charset="0"/>
              </a:rPr>
              <a:t>Child’s admission that he/she is being hurt, neglected or</a:t>
            </a:r>
          </a:p>
          <a:p>
            <a:r>
              <a:rPr lang="en-US" altLang="en-US" sz="1600" dirty="0">
                <a:latin typeface="Helvetica" panose="020B0604020202020204" pitchFamily="34" charset="0"/>
                <a:ea typeface="ＭＳ Ｐゴシック" panose="020B0600070205080204" pitchFamily="34" charset="-128"/>
                <a:cs typeface="Helvetica" panose="020B0604020202020204" pitchFamily="34" charset="0"/>
              </a:rPr>
              <a:t>Significant changes in sleeping, toileting, eating patterns.</a:t>
            </a:r>
          </a:p>
          <a:p>
            <a:pPr marL="0" indent="0">
              <a:buNone/>
            </a:pPr>
            <a:endParaRPr lang="en-US" altLang="en-US" sz="1600" dirty="0">
              <a:latin typeface="Helvetica" panose="020B0604020202020204" pitchFamily="34" charset="0"/>
              <a:ea typeface="ＭＳ Ｐゴシック" panose="020B0600070205080204" pitchFamily="34" charset="-128"/>
              <a:cs typeface="Helvetica" panose="020B0604020202020204" pitchFamily="34" charset="0"/>
            </a:endParaRPr>
          </a:p>
        </p:txBody>
      </p:sp>
      <p:sp>
        <p:nvSpPr>
          <p:cNvPr id="145412" name="Rectangle 4"/>
          <p:cNvSpPr>
            <a:spLocks noChangeArrowheads="1"/>
          </p:cNvSpPr>
          <p:nvPr/>
        </p:nvSpPr>
        <p:spPr bwMode="auto">
          <a:xfrm>
            <a:off x="4800600" y="331778"/>
            <a:ext cx="421564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Font typeface="Lucida Grande"/>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prstClr val="black"/>
                </a:solidFill>
                <a:effectLst/>
                <a:uLnTx/>
                <a:uFillTx/>
                <a:latin typeface="Helvetica" panose="020B0604020202020204" pitchFamily="34" charset="0"/>
                <a:ea typeface="ＭＳ Ｐゴシック" panose="020B0600070205080204" pitchFamily="34" charset="-128"/>
                <a:cs typeface="Helvetica" panose="020B0604020202020204" pitchFamily="34" charset="0"/>
              </a:rPr>
              <a:t>Possible Indicators of Sexual Abuse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prstClr val="black"/>
                </a:solidFill>
                <a:effectLst/>
                <a:uLnTx/>
                <a:uFillTx/>
                <a:latin typeface="Helvetica" panose="020B0604020202020204" pitchFamily="34" charset="0"/>
                <a:ea typeface="ＭＳ Ｐゴシック" panose="020B0600070205080204" pitchFamily="34" charset="-128"/>
                <a:cs typeface="Helvetica" panose="020B0604020202020204" pitchFamily="34" charset="0"/>
              </a:rPr>
              <a:t>&amp; Behavior Indicators of Abuse </a:t>
            </a:r>
          </a:p>
        </p:txBody>
      </p:sp>
      <p:sp>
        <p:nvSpPr>
          <p:cNvPr id="145413" name="Text Placeholder 1"/>
          <p:cNvSpPr txBox="1">
            <a:spLocks/>
          </p:cNvSpPr>
          <p:nvPr/>
        </p:nvSpPr>
        <p:spPr bwMode="auto">
          <a:xfrm>
            <a:off x="0" y="6362700"/>
            <a:ext cx="91440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defTabSz="457200">
              <a:spcBef>
                <a:spcPct val="20000"/>
              </a:spcBef>
              <a:buFont typeface="Lucida Grande"/>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marL="0" marR="0" lvl="0" indent="0" algn="ctr"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0" lang="en-US" altLang="en-US" sz="2000" b="0" i="0" u="none" strike="noStrike" kern="1200" cap="none" spc="0" normalizeH="0" baseline="0" noProof="0" dirty="0">
              <a:ln>
                <a:noFill/>
              </a:ln>
              <a:solidFill>
                <a:prstClr val="white"/>
              </a:solidFill>
              <a:effectLst/>
              <a:uLnTx/>
              <a:uFillTx/>
              <a:latin typeface="Helvetica" panose="020B0604020202020204" pitchFamily="34" charset="0"/>
              <a:ea typeface="ＭＳ Ｐゴシック" panose="020B0600070205080204" pitchFamily="34" charset="-128"/>
              <a:cs typeface="Helvetica" panose="020B0604020202020204" pitchFamily="34" charset="0"/>
            </a:endParaRPr>
          </a:p>
        </p:txBody>
      </p:sp>
      <p:sp>
        <p:nvSpPr>
          <p:cNvPr id="6" name="TextBox 5"/>
          <p:cNvSpPr txBox="1"/>
          <p:nvPr/>
        </p:nvSpPr>
        <p:spPr>
          <a:xfrm>
            <a:off x="0" y="6400800"/>
            <a:ext cx="9144000" cy="677108"/>
          </a:xfrm>
          <a:prstGeom prst="rect">
            <a:avLst/>
          </a:prstGeom>
          <a:noFill/>
        </p:spPr>
        <p:txBody>
          <a:bodyPr wrap="square" rtlCol="0">
            <a:spAutoFit/>
          </a:bodyPr>
          <a:lstStyle/>
          <a:p>
            <a:pPr algn="ctr"/>
            <a:r>
              <a:rPr lang="en-US" sz="2000" dirty="0">
                <a:solidFill>
                  <a:schemeClr val="bg1"/>
                </a:solidFill>
              </a:rPr>
              <a:t>Child Abuse, Neglect, and Maltreatment </a:t>
            </a:r>
          </a:p>
          <a:p>
            <a:endParaRPr lang="en-US" dirty="0"/>
          </a:p>
        </p:txBody>
      </p:sp>
    </p:spTree>
    <p:extLst>
      <p:ext uri="{BB962C8B-B14F-4D97-AF65-F5344CB8AC3E}">
        <p14:creationId xmlns:p14="http://schemas.microsoft.com/office/powerpoint/2010/main" val="34619160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Picture 4"/>
          <p:cNvPicPr>
            <a:picLocks noChangeAspect="1"/>
          </p:cNvPicPr>
          <p:nvPr/>
        </p:nvPicPr>
        <p:blipFill>
          <a:blip r:embed="rId2">
            <a:extLst>
              <a:ext uri="{28A0092B-C50C-407E-A947-70E740481C1C}">
                <a14:useLocalDpi xmlns:a14="http://schemas.microsoft.com/office/drawing/2010/main" val="0"/>
              </a:ext>
            </a:extLst>
          </a:blip>
          <a:srcRect b="3798"/>
          <a:stretch>
            <a:fillRect/>
          </a:stretch>
        </p:blipFill>
        <p:spPr bwMode="auto">
          <a:xfrm>
            <a:off x="4038600" y="228600"/>
            <a:ext cx="4876800" cy="605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03" name="TextBox 5"/>
          <p:cNvSpPr txBox="1">
            <a:spLocks noChangeArrowheads="1"/>
          </p:cNvSpPr>
          <p:nvPr/>
        </p:nvSpPr>
        <p:spPr bwMode="auto">
          <a:xfrm>
            <a:off x="76200" y="1524000"/>
            <a:ext cx="4114800"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Font typeface="Lucida Grande"/>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prstClr val="black"/>
                </a:solidFill>
                <a:effectLst/>
                <a:uLnTx/>
                <a:uFillTx/>
              </a:rPr>
              <a:t>NEW YORK STATE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prstClr val="black"/>
                </a:solidFill>
                <a:effectLst/>
                <a:uLnTx/>
                <a:uFillTx/>
              </a:rPr>
              <a:t>OFFICE OF CHILDREN AND FAMILY SERVICES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prstClr val="black"/>
                </a:solidFill>
                <a:effectLst/>
                <a:uLnTx/>
                <a:uFillTx/>
              </a:rPr>
              <a:t>REPORT OF SUSPECTED</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prstClr val="black"/>
                </a:solidFill>
                <a:effectLst/>
                <a:uLnTx/>
                <a:uFillTx/>
              </a:rPr>
              <a:t>CHILD ABUSE OR MALTREATMENT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600" b="1" i="0" u="sng" strike="noStrike" kern="1200" cap="none" spc="0" normalizeH="0" baseline="0" noProof="0" dirty="0">
              <a:ln>
                <a:noFill/>
              </a:ln>
              <a:solidFill>
                <a:prstClr val="black"/>
              </a:solidFill>
              <a:effectLst/>
              <a:uLnTx/>
              <a:uFillTx/>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1" i="0" u="sng" strike="noStrike" kern="1200" cap="none" spc="0" normalizeH="0" baseline="0" noProof="0" dirty="0">
                <a:ln>
                  <a:noFill/>
                </a:ln>
                <a:solidFill>
                  <a:prstClr val="black"/>
                </a:solidFill>
                <a:effectLst/>
                <a:uLnTx/>
                <a:uFillTx/>
              </a:rPr>
              <a:t/>
            </a:r>
            <a:br>
              <a:rPr kumimoji="0" lang="en-US" altLang="en-US" sz="1600" b="1" i="0" u="sng" strike="noStrike" kern="1200" cap="none" spc="0" normalizeH="0" baseline="0" noProof="0" dirty="0">
                <a:ln>
                  <a:noFill/>
                </a:ln>
                <a:solidFill>
                  <a:prstClr val="black"/>
                </a:solidFill>
                <a:effectLst/>
                <a:uLnTx/>
                <a:uFillTx/>
              </a:rPr>
            </a:br>
            <a:r>
              <a:rPr kumimoji="0" lang="en-US" altLang="en-US" sz="1600" i="0" u="sng" strike="noStrike" kern="1200" cap="none" spc="0" normalizeH="0" baseline="0" noProof="0" dirty="0">
                <a:ln>
                  <a:noFill/>
                </a:ln>
                <a:solidFill>
                  <a:prstClr val="black"/>
                </a:solidFill>
                <a:effectLst/>
                <a:uLnTx/>
                <a:uFillTx/>
              </a:rPr>
              <a:t>To access a copy of this form LDSS-2221A</a:t>
            </a:r>
            <a:r>
              <a:rPr kumimoji="0" lang="en-US" altLang="en-US" sz="1600" i="0" u="none" strike="noStrike" kern="1200" cap="none" spc="0" normalizeH="0" baseline="0" noProof="0" dirty="0">
                <a:ln>
                  <a:noFill/>
                </a:ln>
                <a:solidFill>
                  <a:prstClr val="black"/>
                </a:solidFill>
                <a:effectLst/>
                <a:uLnTx/>
                <a:uFillTx/>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i="0" u="none" strike="noStrike" kern="1200" cap="none" spc="0" normalizeH="0" baseline="0" noProof="0" dirty="0">
                <a:ln>
                  <a:noFill/>
                </a:ln>
                <a:solidFill>
                  <a:prstClr val="black"/>
                </a:solidFill>
                <a:effectLst/>
                <a:uLnTx/>
                <a:uFillTx/>
              </a:rPr>
              <a:t>	via Internet:</a:t>
            </a:r>
            <a:r>
              <a:rPr lang="en-US" altLang="en-US" sz="1600" b="1" dirty="0">
                <a:solidFill>
                  <a:prstClr val="black"/>
                </a:solidFill>
              </a:rPr>
              <a:t> </a:t>
            </a:r>
            <a:r>
              <a:rPr kumimoji="0" lang="en-US" altLang="en-US" sz="1600" i="0" u="sng" strike="noStrike" kern="1200" cap="none" spc="0" normalizeH="0" baseline="0" noProof="0" dirty="0">
                <a:ln>
                  <a:noFill/>
                </a:ln>
                <a:solidFill>
                  <a:prstClr val="black"/>
                </a:solidFill>
                <a:effectLst/>
                <a:uLnTx/>
                <a:uFillTx/>
                <a:hlinkClick r:id="rId3"/>
              </a:rPr>
              <a:t>http://www.ocfs.state.ny.us/main/forms/cps/</a:t>
            </a:r>
            <a:endParaRPr lang="en-US" altLang="en-US" sz="1600" dirty="0">
              <a:solidFill>
                <a:prstClr val="black"/>
              </a:solidFill>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i="0" u="none" strike="noStrike" kern="1200" cap="none" spc="0" normalizeH="0" baseline="0" noProof="0" dirty="0">
                <a:ln>
                  <a:noFill/>
                </a:ln>
                <a:solidFill>
                  <a:prstClr val="black"/>
                </a:solidFill>
                <a:effectLst/>
                <a:uLnTx/>
                <a:uFillTx/>
              </a:rPr>
              <a:t>	</a:t>
            </a:r>
            <a:r>
              <a:rPr lang="en-US" altLang="en-US" sz="1600" dirty="0">
                <a:solidFill>
                  <a:prstClr val="black"/>
                </a:solidFill>
              </a:rPr>
              <a:t>v</a:t>
            </a:r>
            <a:r>
              <a:rPr kumimoji="0" lang="en-US" altLang="en-US" sz="1600" i="0" u="none" strike="noStrike" kern="1200" cap="none" spc="0" normalizeH="0" baseline="0" noProof="0" dirty="0" err="1">
                <a:ln>
                  <a:noFill/>
                </a:ln>
                <a:solidFill>
                  <a:prstClr val="black"/>
                </a:solidFill>
                <a:effectLst/>
                <a:uLnTx/>
                <a:uFillTx/>
              </a:rPr>
              <a:t>ia</a:t>
            </a:r>
            <a:r>
              <a:rPr kumimoji="0" lang="en-US" altLang="en-US" sz="1600" i="0" u="none" strike="noStrike" kern="1200" cap="none" spc="0" normalizeH="0" baseline="0" noProof="0" dirty="0">
                <a:ln>
                  <a:noFill/>
                </a:ln>
                <a:solidFill>
                  <a:prstClr val="black"/>
                </a:solidFill>
                <a:effectLst/>
                <a:uLnTx/>
                <a:uFillTx/>
              </a:rPr>
              <a:t> Intranet: </a:t>
            </a:r>
            <a:r>
              <a:rPr kumimoji="0" lang="en-US" altLang="en-US" sz="1600" i="0" u="sng" strike="noStrike" kern="1200" cap="none" spc="0" normalizeH="0" baseline="0" noProof="0" dirty="0">
                <a:ln>
                  <a:noFill/>
                </a:ln>
                <a:solidFill>
                  <a:prstClr val="black"/>
                </a:solidFill>
                <a:effectLst/>
                <a:uLnTx/>
                <a:uFillTx/>
                <a:hlinkClick r:id="rId4"/>
              </a:rPr>
              <a:t>http://ocfs.state.nyenet/admin/forms/SCR/</a:t>
            </a:r>
            <a:endParaRPr kumimoji="0" lang="en-US" altLang="en-US" sz="1600" i="0" u="sng" strike="noStrike" kern="1200" cap="none" spc="0" normalizeH="0" baseline="0" noProof="0" dirty="0">
              <a:ln>
                <a:noFill/>
              </a:ln>
              <a:solidFill>
                <a:prstClr val="black"/>
              </a:solidFill>
              <a:effectLst/>
              <a:uLnTx/>
              <a:uFillTx/>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400" b="1" i="0" u="sng"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Helvetica" panose="020B0604020202020204" pitchFamily="34" charset="0"/>
            </a:endParaRPr>
          </a:p>
          <a:p>
            <a:pPr eaLnBrk="0" hangingPunct="0">
              <a:spcBef>
                <a:spcPct val="0"/>
              </a:spcBef>
              <a:buNone/>
              <a:defRPr/>
            </a:pPr>
            <a:r>
              <a:rPr lang="en-US" altLang="en-US" sz="1400" dirty="0"/>
              <a:t>This form is also available </a:t>
            </a:r>
          </a:p>
          <a:p>
            <a:pPr eaLnBrk="0" hangingPunct="0">
              <a:spcBef>
                <a:spcPct val="0"/>
              </a:spcBef>
              <a:buNone/>
              <a:defRPr/>
            </a:pPr>
            <a:r>
              <a:rPr lang="en-US" altLang="en-US" sz="1400" dirty="0"/>
              <a:t>online via the Resources Tab on “The Pulse” </a:t>
            </a:r>
          </a:p>
          <a:p>
            <a:pPr eaLnBrk="0" hangingPunct="0">
              <a:spcBef>
                <a:spcPct val="0"/>
              </a:spcBef>
              <a:buNone/>
              <a:defRPr/>
            </a:pPr>
            <a:endParaRPr lang="en-US" altLang="en-US" sz="1400" dirty="0"/>
          </a:p>
          <a:p>
            <a:pPr eaLnBrk="0" hangingPunct="0">
              <a:spcBef>
                <a:spcPct val="0"/>
              </a:spcBef>
              <a:buNone/>
              <a:defRPr/>
            </a:pPr>
            <a:r>
              <a:rPr lang="en-US" altLang="en-US" sz="1400" u="sng" dirty="0"/>
              <a:t>Go to Resources </a:t>
            </a:r>
            <a:r>
              <a:rPr lang="en-US" altLang="en-US" sz="1400" dirty="0"/>
              <a:t>on Top Click drop down arrow.</a:t>
            </a:r>
          </a:p>
          <a:p>
            <a:pPr eaLnBrk="0" hangingPunct="0">
              <a:spcBef>
                <a:spcPct val="0"/>
              </a:spcBef>
              <a:buNone/>
              <a:defRPr/>
            </a:pPr>
            <a:r>
              <a:rPr lang="en-US" altLang="en-US" sz="1400" u="sng" dirty="0"/>
              <a:t>Go to clinical and professional Resources A-Z</a:t>
            </a:r>
          </a:p>
          <a:p>
            <a:pPr eaLnBrk="0" hangingPunct="0">
              <a:spcBef>
                <a:spcPct val="0"/>
              </a:spcBef>
              <a:buNone/>
              <a:defRPr/>
            </a:pPr>
            <a:r>
              <a:rPr lang="en-US" altLang="en-US" sz="1400" u="sng" dirty="0"/>
              <a:t>Go to Child Abuse( recognizing and reporting) </a:t>
            </a:r>
          </a:p>
          <a:p>
            <a:pPr eaLnBrk="0" hangingPunct="0">
              <a:spcBef>
                <a:spcPct val="0"/>
              </a:spcBef>
              <a:buNone/>
              <a:defRPr/>
            </a:pPr>
            <a:r>
              <a:rPr lang="en-US" altLang="en-US" sz="1400" b="1" i="1" u="sng" dirty="0"/>
              <a:t>Information, contact info, and forms available </a:t>
            </a:r>
          </a:p>
          <a:p>
            <a:pPr eaLnBrk="0" hangingPunct="0">
              <a:spcBef>
                <a:spcPct val="0"/>
              </a:spcBef>
              <a:buNone/>
              <a:defRPr/>
            </a:pPr>
            <a:endParaRPr lang="en-US" altLang="en-US" sz="1400" dirty="0"/>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400" b="0" i="0" u="none" strike="noStrike" kern="1200" cap="none" spc="0" normalizeH="0" baseline="0" noProof="0" dirty="0">
              <a:ln>
                <a:noFill/>
              </a:ln>
              <a:solidFill>
                <a:prstClr val="black"/>
              </a:solidFill>
              <a:effectLst/>
              <a:uLnTx/>
              <a:uFillTx/>
            </a:endParaRPr>
          </a:p>
        </p:txBody>
      </p:sp>
      <p:sp>
        <p:nvSpPr>
          <p:cNvPr id="128004" name="Text Placeholder 1"/>
          <p:cNvSpPr txBox="1">
            <a:spLocks/>
          </p:cNvSpPr>
          <p:nvPr/>
        </p:nvSpPr>
        <p:spPr bwMode="auto">
          <a:xfrm>
            <a:off x="0" y="6362700"/>
            <a:ext cx="91440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defTabSz="457200">
              <a:spcBef>
                <a:spcPct val="20000"/>
              </a:spcBef>
              <a:buFont typeface="Lucida Grande"/>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marL="0" marR="0" lvl="0" indent="0" algn="ctr"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0" lang="en-US" altLang="en-US" sz="2000" b="0" i="0" u="none" strike="noStrike" kern="1200" cap="none" spc="0" normalizeH="0" baseline="0" noProof="0" dirty="0">
              <a:ln>
                <a:noFill/>
              </a:ln>
              <a:solidFill>
                <a:prstClr val="white"/>
              </a:solidFill>
              <a:effectLst/>
              <a:uLnTx/>
              <a:uFillTx/>
              <a:latin typeface="Helvetica" panose="020B0604020202020204" pitchFamily="34" charset="0"/>
              <a:ea typeface="ＭＳ Ｐゴシック" panose="020B0600070205080204" pitchFamily="34" charset="-128"/>
              <a:cs typeface="Helvetica" panose="020B0604020202020204" pitchFamily="34" charset="0"/>
            </a:endParaRPr>
          </a:p>
        </p:txBody>
      </p:sp>
      <p:sp>
        <p:nvSpPr>
          <p:cNvPr id="5" name="TextBox 4"/>
          <p:cNvSpPr txBox="1"/>
          <p:nvPr/>
        </p:nvSpPr>
        <p:spPr>
          <a:xfrm>
            <a:off x="0" y="6400800"/>
            <a:ext cx="9144000" cy="677108"/>
          </a:xfrm>
          <a:prstGeom prst="rect">
            <a:avLst/>
          </a:prstGeom>
          <a:noFill/>
        </p:spPr>
        <p:txBody>
          <a:bodyPr wrap="square" rtlCol="0">
            <a:spAutoFit/>
          </a:bodyPr>
          <a:lstStyle/>
          <a:p>
            <a:pPr algn="ctr"/>
            <a:r>
              <a:rPr lang="en-US" sz="2000" dirty="0">
                <a:solidFill>
                  <a:schemeClr val="bg1"/>
                </a:solidFill>
              </a:rPr>
              <a:t>Child Abuse, Neglect, and Maltreatment </a:t>
            </a:r>
          </a:p>
          <a:p>
            <a:endParaRPr lang="en-US" dirty="0"/>
          </a:p>
        </p:txBody>
      </p:sp>
    </p:spTree>
    <p:extLst>
      <p:ext uri="{BB962C8B-B14F-4D97-AF65-F5344CB8AC3E}">
        <p14:creationId xmlns:p14="http://schemas.microsoft.com/office/powerpoint/2010/main" val="42311907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3"/>
          <p:cNvPicPr>
            <a:picLocks noChangeAspect="1"/>
          </p:cNvPicPr>
          <p:nvPr/>
        </p:nvPicPr>
        <p:blipFill>
          <a:blip r:embed="rId2">
            <a:extLst>
              <a:ext uri="{28A0092B-C50C-407E-A947-70E740481C1C}">
                <a14:useLocalDpi xmlns:a14="http://schemas.microsoft.com/office/drawing/2010/main" val="0"/>
              </a:ext>
            </a:extLst>
          </a:blip>
          <a:srcRect b="20308"/>
          <a:stretch>
            <a:fillRect/>
          </a:stretch>
        </p:blipFill>
        <p:spPr bwMode="auto">
          <a:xfrm>
            <a:off x="4572000" y="533400"/>
            <a:ext cx="4572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1" name="TextBox 4"/>
          <p:cNvSpPr txBox="1">
            <a:spLocks noChangeArrowheads="1"/>
          </p:cNvSpPr>
          <p:nvPr/>
        </p:nvSpPr>
        <p:spPr bwMode="auto">
          <a:xfrm>
            <a:off x="228600" y="2438400"/>
            <a:ext cx="42672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Font typeface="Lucida Grande"/>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altLang="en-US" sz="1600" i="0" u="sng" strike="noStrike" kern="1200" cap="none" spc="0" normalizeH="0" baseline="0" noProof="0" dirty="0">
                <a:ln>
                  <a:noFill/>
                </a:ln>
                <a:solidFill>
                  <a:prstClr val="black"/>
                </a:solidFill>
                <a:effectLst/>
                <a:uLnTx/>
                <a:uFillTx/>
              </a:rPr>
              <a:t>Submit the written paper copy of the LDSS-2221A form originally signed</a:t>
            </a:r>
            <a:r>
              <a:rPr kumimoji="0" lang="en-US" altLang="en-US" sz="1600" i="0" u="none" strike="noStrike" kern="1200" cap="none" spc="0" normalizeH="0" baseline="0" noProof="0" dirty="0">
                <a:ln>
                  <a:noFill/>
                </a:ln>
                <a:solidFill>
                  <a:prstClr val="black"/>
                </a:solidFill>
                <a:effectLst/>
                <a:uLnTx/>
                <a:uFillTx/>
              </a:rPr>
              <a:t> to</a:t>
            </a:r>
            <a:r>
              <a:rPr kumimoji="0" lang="en-US" altLang="en-US" sz="1600" i="0" u="none" strike="noStrike" kern="1200" cap="none" spc="0" normalizeH="0" noProof="0" dirty="0">
                <a:ln>
                  <a:noFill/>
                </a:ln>
                <a:solidFill>
                  <a:prstClr val="black"/>
                </a:solidFill>
                <a:effectLst/>
                <a:uLnTx/>
                <a:uFillTx/>
              </a:rPr>
              <a:t> </a:t>
            </a:r>
            <a:r>
              <a:rPr kumimoji="0" lang="en-US" altLang="en-US" sz="1600" i="0" u="none" strike="noStrike" kern="1200" cap="none" spc="0" normalizeH="0" baseline="0" noProof="0" dirty="0">
                <a:ln>
                  <a:noFill/>
                </a:ln>
                <a:solidFill>
                  <a:prstClr val="black"/>
                </a:solidFill>
                <a:effectLst/>
                <a:uLnTx/>
                <a:uFillTx/>
              </a:rPr>
              <a:t>the County Department of Social Services (DSS) where the abused/maltreated child resides. </a:t>
            </a:r>
          </a:p>
          <a:p>
            <a:pPr marL="0" marR="0" lvl="0" indent="0" defTabSz="914400" rtl="0" eaLnBrk="0" fontAlgn="base" latinLnBrk="0" hangingPunct="0">
              <a:lnSpc>
                <a:spcPct val="100000"/>
              </a:lnSpc>
              <a:spcBef>
                <a:spcPct val="0"/>
              </a:spcBef>
              <a:spcAft>
                <a:spcPct val="0"/>
              </a:spcAft>
              <a:buClrTx/>
              <a:buSzTx/>
              <a:buFontTx/>
              <a:buNone/>
              <a:tabLst/>
              <a:defRPr/>
            </a:pPr>
            <a:endParaRPr kumimoji="0" lang="en-US" altLang="en-US" sz="1600" i="0" u="none" strike="noStrike" kern="1200" cap="none" spc="0" normalizeH="0" baseline="0" noProof="0" dirty="0">
              <a:ln>
                <a:noFill/>
              </a:ln>
              <a:solidFill>
                <a:prstClr val="black"/>
              </a:solidFill>
              <a:effectLst/>
              <a:uLnTx/>
              <a:uFillTx/>
            </a:endParaRPr>
          </a:p>
          <a:p>
            <a:pPr marL="0" marR="0" lvl="0" indent="0" defTabSz="914400" rtl="0" eaLnBrk="0" fontAlgn="base" latinLnBrk="0" hangingPunct="0">
              <a:lnSpc>
                <a:spcPct val="100000"/>
              </a:lnSpc>
              <a:spcBef>
                <a:spcPct val="0"/>
              </a:spcBef>
              <a:spcAft>
                <a:spcPct val="0"/>
              </a:spcAft>
              <a:buClrTx/>
              <a:buSzTx/>
              <a:buFontTx/>
              <a:buNone/>
              <a:tabLst/>
              <a:defRPr/>
            </a:pPr>
            <a:r>
              <a:rPr kumimoji="0" lang="en-US" altLang="en-US" sz="1600" i="0" u="none" strike="noStrike" kern="1200" cap="none" spc="0" normalizeH="0" baseline="0" noProof="0" dirty="0">
                <a:ln>
                  <a:noFill/>
                </a:ln>
                <a:solidFill>
                  <a:prstClr val="black"/>
                </a:solidFill>
                <a:effectLst/>
                <a:uLnTx/>
                <a:uFillTx/>
              </a:rPr>
              <a:t>To locate your local DSS visit </a:t>
            </a:r>
            <a:r>
              <a:rPr kumimoji="0" lang="en-US" altLang="en-US" sz="1600" i="0" u="sng" strike="noStrike" kern="1200" cap="none" spc="0" normalizeH="0" baseline="0" noProof="0" dirty="0">
                <a:ln>
                  <a:noFill/>
                </a:ln>
                <a:solidFill>
                  <a:prstClr val="black"/>
                </a:solidFill>
                <a:effectLst/>
                <a:uLnTx/>
                <a:uFillTx/>
                <a:hlinkClick r:id="rId3"/>
              </a:rPr>
              <a:t>http://www.ocfs.state.ny.us/main/localdss.asp</a:t>
            </a:r>
            <a:endParaRPr kumimoji="0" lang="en-US" altLang="en-US" sz="1600" i="0" u="none" strike="noStrike" kern="1200" cap="none" spc="0" normalizeH="0" baseline="0" noProof="0" dirty="0">
              <a:ln>
                <a:noFill/>
              </a:ln>
              <a:solidFill>
                <a:prstClr val="black"/>
              </a:solidFill>
              <a:effectLst/>
              <a:uLnTx/>
              <a:uFillTx/>
            </a:endParaRPr>
          </a:p>
        </p:txBody>
      </p:sp>
      <p:sp>
        <p:nvSpPr>
          <p:cNvPr id="130052" name="Text Placeholder 1"/>
          <p:cNvSpPr txBox="1">
            <a:spLocks/>
          </p:cNvSpPr>
          <p:nvPr/>
        </p:nvSpPr>
        <p:spPr bwMode="auto">
          <a:xfrm>
            <a:off x="0" y="6362700"/>
            <a:ext cx="91440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defTabSz="457200">
              <a:spcBef>
                <a:spcPct val="20000"/>
              </a:spcBef>
              <a:buFont typeface="Lucida Grande"/>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marL="0" marR="0" lvl="0" indent="0" algn="ctr"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0" lang="en-US" altLang="en-US" sz="2000" b="0" i="0" u="none" strike="noStrike" kern="1200" cap="none" spc="0" normalizeH="0" baseline="0" noProof="0" dirty="0">
              <a:ln>
                <a:noFill/>
              </a:ln>
              <a:solidFill>
                <a:prstClr val="white"/>
              </a:solidFill>
              <a:effectLst/>
              <a:uLnTx/>
              <a:uFillTx/>
              <a:latin typeface="Helvetica" panose="020B0604020202020204" pitchFamily="34" charset="0"/>
              <a:ea typeface="ＭＳ Ｐゴシック" panose="020B0600070205080204" pitchFamily="34" charset="-128"/>
              <a:cs typeface="Helvetica" panose="020B0604020202020204" pitchFamily="34" charset="0"/>
            </a:endParaRPr>
          </a:p>
        </p:txBody>
      </p:sp>
      <p:sp>
        <p:nvSpPr>
          <p:cNvPr id="5" name="TextBox 4"/>
          <p:cNvSpPr txBox="1"/>
          <p:nvPr/>
        </p:nvSpPr>
        <p:spPr>
          <a:xfrm>
            <a:off x="0" y="6400800"/>
            <a:ext cx="9144000" cy="677108"/>
          </a:xfrm>
          <a:prstGeom prst="rect">
            <a:avLst/>
          </a:prstGeom>
          <a:noFill/>
        </p:spPr>
        <p:txBody>
          <a:bodyPr wrap="square" rtlCol="0">
            <a:spAutoFit/>
          </a:bodyPr>
          <a:lstStyle/>
          <a:p>
            <a:pPr algn="ctr"/>
            <a:r>
              <a:rPr lang="en-US" sz="2000" dirty="0">
                <a:solidFill>
                  <a:schemeClr val="bg1"/>
                </a:solidFill>
              </a:rPr>
              <a:t>Child Abuse, Neglect, and Maltreatment </a:t>
            </a:r>
          </a:p>
          <a:p>
            <a:endParaRPr lang="en-US" dirty="0"/>
          </a:p>
        </p:txBody>
      </p:sp>
    </p:spTree>
    <p:extLst>
      <p:ext uri="{BB962C8B-B14F-4D97-AF65-F5344CB8AC3E}">
        <p14:creationId xmlns:p14="http://schemas.microsoft.com/office/powerpoint/2010/main" val="10799932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Content Placeholder 2"/>
          <p:cNvSpPr>
            <a:spLocks noGrp="1"/>
          </p:cNvSpPr>
          <p:nvPr>
            <p:ph idx="1"/>
          </p:nvPr>
        </p:nvSpPr>
        <p:spPr>
          <a:xfrm>
            <a:off x="228600" y="1308894"/>
            <a:ext cx="8229600" cy="4648200"/>
          </a:xfrm>
        </p:spPr>
        <p:txBody>
          <a:bodyPr/>
          <a:lstStyle/>
          <a:p>
            <a:pPr marL="0" indent="0">
              <a:buNone/>
            </a:pPr>
            <a:r>
              <a:rPr lang="en-US" altLang="en-US" sz="1600" dirty="0">
                <a:latin typeface="Helvetica" panose="020B0604020202020204" pitchFamily="34" charset="0"/>
                <a:ea typeface="ＭＳ Ｐゴシック" panose="020B0600070205080204" pitchFamily="34" charset="-128"/>
                <a:cs typeface="Helvetica" panose="020B0604020202020204" pitchFamily="34" charset="0"/>
              </a:rPr>
              <a:t>If the case is accepted by the SCR, Form L-DSS-2221-A </a:t>
            </a:r>
            <a:r>
              <a:rPr lang="en-US" altLang="en-US" sz="1600" i="1" dirty="0">
                <a:latin typeface="Helvetica" panose="020B0604020202020204" pitchFamily="34" charset="0"/>
                <a:ea typeface="ＭＳ Ｐゴシック" panose="020B0600070205080204" pitchFamily="34" charset="-128"/>
                <a:cs typeface="Helvetica" panose="020B0604020202020204" pitchFamily="34" charset="0"/>
              </a:rPr>
              <a:t>“Report of Suspected Child Abuse or Maltreatment” </a:t>
            </a:r>
            <a:r>
              <a:rPr lang="en-US" altLang="en-US" sz="1600" dirty="0">
                <a:latin typeface="Helvetica" panose="020B0604020202020204" pitchFamily="34" charset="0"/>
                <a:ea typeface="ＭＳ Ｐゴシック" panose="020B0600070205080204" pitchFamily="34" charset="-128"/>
                <a:cs typeface="Helvetica" panose="020B0604020202020204" pitchFamily="34" charset="0"/>
              </a:rPr>
              <a:t>must be completed by the mandated reporter. </a:t>
            </a:r>
          </a:p>
          <a:p>
            <a:pPr marL="0" indent="0">
              <a:buNone/>
            </a:pPr>
            <a:endParaRPr lang="en-US" altLang="en-US" sz="1600" dirty="0">
              <a:latin typeface="Helvetica" panose="020B0604020202020204" pitchFamily="34" charset="0"/>
              <a:ea typeface="ＭＳ Ｐゴシック" panose="020B0600070205080204" pitchFamily="34" charset="-128"/>
              <a:cs typeface="Helvetica" panose="020B0604020202020204" pitchFamily="34" charset="0"/>
            </a:endParaRPr>
          </a:p>
          <a:p>
            <a:pPr marL="0" indent="0">
              <a:buNone/>
            </a:pPr>
            <a:r>
              <a:rPr lang="en-US" altLang="en-US" sz="1600" dirty="0">
                <a:latin typeface="Helvetica" panose="020B0604020202020204" pitchFamily="34" charset="0"/>
                <a:ea typeface="ＭＳ Ｐゴシック" panose="020B0600070205080204" pitchFamily="34" charset="-128"/>
                <a:cs typeface="Helvetica" panose="020B0604020202020204" pitchFamily="34" charset="0"/>
              </a:rPr>
              <a:t>The form must include all the information given to the SCR when the call was made. </a:t>
            </a:r>
          </a:p>
          <a:p>
            <a:pPr marL="0" indent="0">
              <a:buNone/>
              <a:defRPr/>
            </a:pPr>
            <a:endParaRPr lang="en-US" altLang="en-US" sz="1600" dirty="0">
              <a:latin typeface="Helvetica" panose="020B0604020202020204" pitchFamily="34" charset="0"/>
              <a:ea typeface="ＭＳ Ｐゴシック" panose="020B0600070205080204" pitchFamily="34" charset="-128"/>
              <a:cs typeface="Helvetica" panose="020B0604020202020204" pitchFamily="34" charset="0"/>
            </a:endParaRPr>
          </a:p>
          <a:p>
            <a:pPr marL="0" indent="0">
              <a:buNone/>
              <a:defRPr/>
            </a:pPr>
            <a:r>
              <a:rPr lang="en-US" altLang="en-US" sz="1600" u="sng" dirty="0">
                <a:latin typeface="Helvetica" panose="020B0604020202020204" pitchFamily="34" charset="0"/>
                <a:ea typeface="ＭＳ Ｐゴシック" panose="020B0600070205080204" pitchFamily="34" charset="-128"/>
                <a:cs typeface="Helvetica" panose="020B0604020202020204" pitchFamily="34" charset="0"/>
              </a:rPr>
              <a:t>The completed form must </a:t>
            </a:r>
            <a:r>
              <a:rPr lang="en-US" altLang="en-US" sz="1600" b="1" u="sng" dirty="0">
                <a:latin typeface="Helvetica" panose="020B0604020202020204" pitchFamily="34" charset="0"/>
                <a:ea typeface="ＭＳ Ｐゴシック" panose="020B0600070205080204" pitchFamily="34" charset="-128"/>
                <a:cs typeface="Helvetica" panose="020B0604020202020204" pitchFamily="34" charset="0"/>
              </a:rPr>
              <a:t>be delivered to the hospital Child Protection Coordinator </a:t>
            </a:r>
            <a:r>
              <a:rPr lang="en-US" altLang="en-US" sz="1600" u="sng" dirty="0">
                <a:latin typeface="Helvetica" panose="020B0604020202020204" pitchFamily="34" charset="0"/>
                <a:ea typeface="ＭＳ Ｐゴシック" panose="020B0600070205080204" pitchFamily="34" charset="-128"/>
                <a:cs typeface="Helvetica" panose="020B0604020202020204" pitchFamily="34" charset="0"/>
              </a:rPr>
              <a:t>in the Social Work Office, located in the Hospital on Level 1 Room 793, within 24 hours of the initial telephone report, or the morning of the next work day. </a:t>
            </a:r>
          </a:p>
          <a:p>
            <a:pPr marL="0" indent="0">
              <a:buNone/>
              <a:defRPr/>
            </a:pPr>
            <a:endParaRPr lang="en-US" altLang="en-US" sz="1600" dirty="0">
              <a:latin typeface="Helvetica" panose="020B0604020202020204" pitchFamily="34" charset="0"/>
              <a:ea typeface="ＭＳ Ｐゴシック" panose="020B0600070205080204" pitchFamily="34" charset="-128"/>
              <a:cs typeface="Helvetica" panose="020B0604020202020204" pitchFamily="34" charset="0"/>
            </a:endParaRPr>
          </a:p>
          <a:p>
            <a:pPr marL="0" indent="0">
              <a:buNone/>
              <a:defRPr/>
            </a:pPr>
            <a:r>
              <a:rPr lang="en-US" altLang="en-US" sz="1600" dirty="0">
                <a:latin typeface="Helvetica" panose="020B0604020202020204" pitchFamily="34" charset="0"/>
                <a:ea typeface="ＭＳ Ｐゴシック" panose="020B0600070205080204" pitchFamily="34" charset="-128"/>
                <a:cs typeface="Helvetica" panose="020B0604020202020204" pitchFamily="34" charset="0"/>
              </a:rPr>
              <a:t>Document your concerns and the outcome of the call to the SCR in the patient’s chart and notify the treatment team of the status. </a:t>
            </a:r>
          </a:p>
          <a:p>
            <a:pPr>
              <a:buFontTx/>
              <a:buNone/>
              <a:defRPr/>
            </a:pPr>
            <a:endParaRPr lang="en-US" altLang="en-US" sz="1600" dirty="0">
              <a:latin typeface="Helvetica" panose="020B0604020202020204" pitchFamily="34" charset="0"/>
              <a:ea typeface="ＭＳ Ｐゴシック" panose="020B0600070205080204" pitchFamily="34" charset="-128"/>
              <a:cs typeface="Helvetica" panose="020B0604020202020204" pitchFamily="34" charset="0"/>
            </a:endParaRPr>
          </a:p>
        </p:txBody>
      </p:sp>
      <p:sp>
        <p:nvSpPr>
          <p:cNvPr id="131075" name="Rectangle 5"/>
          <p:cNvSpPr>
            <a:spLocks noChangeArrowheads="1"/>
          </p:cNvSpPr>
          <p:nvPr/>
        </p:nvSpPr>
        <p:spPr bwMode="auto">
          <a:xfrm>
            <a:off x="7089775" y="533400"/>
            <a:ext cx="18653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Font typeface="Lucida Grande"/>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prstClr val="black"/>
                </a:solidFill>
                <a:effectLst/>
                <a:uLnTx/>
                <a:uFillTx/>
                <a:latin typeface="Helvetica" panose="020B0604020202020204" pitchFamily="34" charset="0"/>
                <a:ea typeface="ＭＳ Ｐゴシック" panose="020B0600070205080204" pitchFamily="34" charset="-128"/>
                <a:cs typeface="Helvetica" panose="020B0604020202020204" pitchFamily="34" charset="0"/>
              </a:rPr>
              <a:t>Documentation</a:t>
            </a:r>
          </a:p>
        </p:txBody>
      </p:sp>
      <p:sp>
        <p:nvSpPr>
          <p:cNvPr id="131076" name="Text Placeholder 1"/>
          <p:cNvSpPr txBox="1">
            <a:spLocks/>
          </p:cNvSpPr>
          <p:nvPr/>
        </p:nvSpPr>
        <p:spPr bwMode="auto">
          <a:xfrm>
            <a:off x="0" y="6362700"/>
            <a:ext cx="91440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defTabSz="457200">
              <a:spcBef>
                <a:spcPct val="20000"/>
              </a:spcBef>
              <a:buFont typeface="Lucida Grande"/>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marL="0" marR="0" lvl="0" indent="0" algn="ctr"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0" lang="en-US" altLang="en-US" sz="2000" b="0" i="0" u="none" strike="noStrike" kern="1200" cap="none" spc="0" normalizeH="0" baseline="0" noProof="0" dirty="0">
              <a:ln>
                <a:noFill/>
              </a:ln>
              <a:solidFill>
                <a:prstClr val="white"/>
              </a:solidFill>
              <a:effectLst/>
              <a:uLnTx/>
              <a:uFillTx/>
              <a:latin typeface="Helvetica" panose="020B0604020202020204" pitchFamily="34" charset="0"/>
              <a:ea typeface="ＭＳ Ｐゴシック" panose="020B0600070205080204" pitchFamily="34" charset="-128"/>
              <a:cs typeface="Helvetica" panose="020B0604020202020204" pitchFamily="34" charset="0"/>
            </a:endParaRPr>
          </a:p>
        </p:txBody>
      </p:sp>
      <p:sp>
        <p:nvSpPr>
          <p:cNvPr id="5" name="TextBox 4"/>
          <p:cNvSpPr txBox="1"/>
          <p:nvPr/>
        </p:nvSpPr>
        <p:spPr>
          <a:xfrm>
            <a:off x="0" y="6400800"/>
            <a:ext cx="9144000" cy="677108"/>
          </a:xfrm>
          <a:prstGeom prst="rect">
            <a:avLst/>
          </a:prstGeom>
          <a:noFill/>
        </p:spPr>
        <p:txBody>
          <a:bodyPr wrap="square" rtlCol="0">
            <a:spAutoFit/>
          </a:bodyPr>
          <a:lstStyle/>
          <a:p>
            <a:pPr algn="ctr"/>
            <a:r>
              <a:rPr lang="en-US" sz="2000" dirty="0">
                <a:solidFill>
                  <a:schemeClr val="bg1"/>
                </a:solidFill>
              </a:rPr>
              <a:t>Child Abuse, Neglect, and Maltreatment </a:t>
            </a:r>
          </a:p>
          <a:p>
            <a:endParaRPr lang="en-US" dirty="0"/>
          </a:p>
        </p:txBody>
      </p:sp>
    </p:spTree>
    <p:extLst>
      <p:ext uri="{BB962C8B-B14F-4D97-AF65-F5344CB8AC3E}">
        <p14:creationId xmlns:p14="http://schemas.microsoft.com/office/powerpoint/2010/main" val="10167525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US" dirty="0"/>
              <a:t>Domestic Violence</a:t>
            </a:r>
          </a:p>
        </p:txBody>
      </p:sp>
      <p:pic>
        <p:nvPicPr>
          <p:cNvPr id="5" name="Picture 4"/>
          <p:cNvPicPr>
            <a:picLocks noChangeAspect="1"/>
          </p:cNvPicPr>
          <p:nvPr/>
        </p:nvPicPr>
        <p:blipFill>
          <a:blip r:embed="rId2"/>
          <a:stretch>
            <a:fillRect/>
          </a:stretch>
        </p:blipFill>
        <p:spPr>
          <a:xfrm>
            <a:off x="3260481" y="1812070"/>
            <a:ext cx="1866900" cy="2457450"/>
          </a:xfrm>
          <a:prstGeom prst="rect">
            <a:avLst/>
          </a:prstGeom>
        </p:spPr>
      </p:pic>
      <p:pic>
        <p:nvPicPr>
          <p:cNvPr id="6" name="Picture 5"/>
          <p:cNvPicPr>
            <a:picLocks noChangeAspect="1"/>
          </p:cNvPicPr>
          <p:nvPr/>
        </p:nvPicPr>
        <p:blipFill>
          <a:blip r:embed="rId3"/>
          <a:stretch>
            <a:fillRect/>
          </a:stretch>
        </p:blipFill>
        <p:spPr>
          <a:xfrm>
            <a:off x="266700" y="3962400"/>
            <a:ext cx="2857500" cy="2143125"/>
          </a:xfrm>
          <a:prstGeom prst="rect">
            <a:avLst/>
          </a:prstGeom>
        </p:spPr>
      </p:pic>
      <p:sp>
        <p:nvSpPr>
          <p:cNvPr id="4" name="Text Placeholder 3"/>
          <p:cNvSpPr>
            <a:spLocks noGrp="1"/>
          </p:cNvSpPr>
          <p:nvPr>
            <p:ph type="body" sz="quarter" idx="12"/>
          </p:nvPr>
        </p:nvSpPr>
        <p:spPr/>
        <p:txBody>
          <a:bodyPr/>
          <a:lstStyle/>
          <a:p>
            <a:r>
              <a:rPr lang="en-US" sz="1800" b="1" cap="none" dirty="0"/>
              <a:t>Domestic Violence </a:t>
            </a:r>
          </a:p>
        </p:txBody>
      </p:sp>
      <p:pic>
        <p:nvPicPr>
          <p:cNvPr id="7" name="Picture 6"/>
          <p:cNvPicPr>
            <a:picLocks noChangeAspect="1"/>
          </p:cNvPicPr>
          <p:nvPr/>
        </p:nvPicPr>
        <p:blipFill>
          <a:blip r:embed="rId4"/>
          <a:stretch>
            <a:fillRect/>
          </a:stretch>
        </p:blipFill>
        <p:spPr>
          <a:xfrm>
            <a:off x="5724525" y="4158273"/>
            <a:ext cx="2466975" cy="1847850"/>
          </a:xfrm>
          <a:prstGeom prst="rect">
            <a:avLst/>
          </a:prstGeom>
        </p:spPr>
      </p:pic>
      <p:pic>
        <p:nvPicPr>
          <p:cNvPr id="9" name="Picture 8"/>
          <p:cNvPicPr>
            <a:picLocks noChangeAspect="1"/>
          </p:cNvPicPr>
          <p:nvPr/>
        </p:nvPicPr>
        <p:blipFill>
          <a:blip r:embed="rId5"/>
          <a:stretch>
            <a:fillRect/>
          </a:stretch>
        </p:blipFill>
        <p:spPr>
          <a:xfrm>
            <a:off x="266700" y="1526320"/>
            <a:ext cx="3028950" cy="1514475"/>
          </a:xfrm>
          <a:prstGeom prst="rect">
            <a:avLst/>
          </a:prstGeom>
        </p:spPr>
      </p:pic>
      <p:pic>
        <p:nvPicPr>
          <p:cNvPr id="10" name="Picture 9"/>
          <p:cNvPicPr>
            <a:picLocks noChangeAspect="1"/>
          </p:cNvPicPr>
          <p:nvPr/>
        </p:nvPicPr>
        <p:blipFill>
          <a:blip r:embed="rId6"/>
          <a:stretch>
            <a:fillRect/>
          </a:stretch>
        </p:blipFill>
        <p:spPr>
          <a:xfrm>
            <a:off x="5791200" y="1752600"/>
            <a:ext cx="2619375" cy="1743075"/>
          </a:xfrm>
          <a:prstGeom prst="rect">
            <a:avLst/>
          </a:prstGeom>
        </p:spPr>
      </p:pic>
    </p:spTree>
    <p:extLst>
      <p:ext uri="{BB962C8B-B14F-4D97-AF65-F5344CB8AC3E}">
        <p14:creationId xmlns:p14="http://schemas.microsoft.com/office/powerpoint/2010/main" val="42101281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143000"/>
            <a:ext cx="8874760" cy="5029200"/>
          </a:xfrm>
        </p:spPr>
        <p:txBody>
          <a:bodyPr/>
          <a:lstStyle/>
          <a:p>
            <a:pPr>
              <a:buFont typeface="Arial" panose="020B0604020202020204" pitchFamily="34" charset="0"/>
              <a:buChar char="•"/>
            </a:pPr>
            <a:endParaRPr lang="en-US" sz="1400" dirty="0">
              <a:solidFill>
                <a:schemeClr val="tx1"/>
              </a:solidFill>
            </a:endParaRPr>
          </a:p>
          <a:p>
            <a:pPr>
              <a:buFont typeface="Arial" panose="020B0604020202020204" pitchFamily="34" charset="0"/>
              <a:buChar char="•"/>
            </a:pPr>
            <a:r>
              <a:rPr lang="en-US" sz="1400" dirty="0">
                <a:solidFill>
                  <a:schemeClr val="tx1"/>
                </a:solidFill>
              </a:rPr>
              <a:t>Domestic Violence historically was referred to as Spousal Abuse.   </a:t>
            </a:r>
            <a:r>
              <a:rPr lang="en-US" sz="1400" dirty="0"/>
              <a:t>It is no longer referred to as “Spousal Abuse” due to the fact that the violence crosses into non-married and same gender couples. </a:t>
            </a:r>
            <a:r>
              <a:rPr lang="en-US" sz="1400" dirty="0">
                <a:solidFill>
                  <a:schemeClr val="tx1"/>
                </a:solidFill>
              </a:rPr>
              <a:t>Intimate Partner Violence( IPV) is the most recent phrase or acronym for this important and serious issue.</a:t>
            </a:r>
          </a:p>
          <a:p>
            <a:pPr marL="0" indent="0">
              <a:buNone/>
            </a:pPr>
            <a:endParaRPr lang="en-US" sz="1400" dirty="0">
              <a:solidFill>
                <a:schemeClr val="tx1"/>
              </a:solidFill>
            </a:endParaRPr>
          </a:p>
          <a:p>
            <a:pPr>
              <a:buFont typeface="Arial" panose="020B0604020202020204" pitchFamily="34" charset="0"/>
              <a:buChar char="•"/>
            </a:pPr>
            <a:r>
              <a:rPr lang="en-US" sz="1400" dirty="0"/>
              <a:t>It is defined as pattern of abusive behaviors by one or both partners in an intimate relationship such as marriage, dating, family, friends, or cohabitation that is used by one partner to gain or maintain power and control over another intimate partner.</a:t>
            </a:r>
          </a:p>
          <a:p>
            <a:pPr marL="0" indent="0">
              <a:buNone/>
            </a:pPr>
            <a:endParaRPr lang="en-US" sz="1400" dirty="0"/>
          </a:p>
          <a:p>
            <a:pPr>
              <a:buFont typeface="Arial" panose="020B0604020202020204" pitchFamily="34" charset="0"/>
              <a:buChar char="•"/>
            </a:pPr>
            <a:r>
              <a:rPr lang="en-US" sz="1400" dirty="0"/>
              <a:t>Domestic violence can happen to anyone regardless of race, age, sexual orientation, religion, or gender.</a:t>
            </a:r>
          </a:p>
          <a:p>
            <a:endParaRPr lang="en-US" sz="1400" dirty="0"/>
          </a:p>
          <a:p>
            <a:r>
              <a:rPr lang="en-US" sz="1400" dirty="0"/>
              <a:t>Domestic violence is a serious, preventable public health problem affecting more than 32 million Americans or over 10% of the U.S. population.</a:t>
            </a:r>
          </a:p>
          <a:p>
            <a:pPr marL="0" indent="0">
              <a:buNone/>
            </a:pPr>
            <a:endParaRPr lang="en-US" sz="1400" dirty="0"/>
          </a:p>
          <a:p>
            <a:r>
              <a:rPr lang="en-US" sz="1400" dirty="0"/>
              <a:t>One in every four women and one in every seven men will experience domestic violence in her lifetime. </a:t>
            </a:r>
          </a:p>
          <a:p>
            <a:endParaRPr lang="en-US" sz="1400" dirty="0"/>
          </a:p>
          <a:p>
            <a:pPr>
              <a:buFont typeface="Arial" panose="020B0604020202020204" pitchFamily="34" charset="0"/>
              <a:buChar char="•"/>
            </a:pPr>
            <a:r>
              <a:rPr lang="en-US" sz="1400" dirty="0"/>
              <a:t>Of all the woman murdered every year, 1/3 are killed by an intimate partner.</a:t>
            </a:r>
          </a:p>
          <a:p>
            <a:pPr marL="0" indent="0">
              <a:buNone/>
            </a:pPr>
            <a:endParaRPr lang="en-US" sz="1800" dirty="0"/>
          </a:p>
          <a:p>
            <a:pPr marL="0" indent="0" algn="ctr">
              <a:buNone/>
            </a:pPr>
            <a:r>
              <a:rPr lang="en-US" sz="2000" dirty="0">
                <a:solidFill>
                  <a:schemeClr val="bg1"/>
                </a:solidFill>
                <a:latin typeface="Helvetica" panose="020B0604020202020204" pitchFamily="34" charset="0"/>
                <a:cs typeface="Helvetica" panose="020B0604020202020204" pitchFamily="34" charset="0"/>
              </a:rPr>
              <a:t>Domestic Violence Overview</a:t>
            </a:r>
            <a:endParaRPr lang="en-US" sz="2000" dirty="0">
              <a:solidFill>
                <a:schemeClr val="bg1"/>
              </a:solidFill>
            </a:endParaRPr>
          </a:p>
        </p:txBody>
      </p:sp>
      <p:sp>
        <p:nvSpPr>
          <p:cNvPr id="2" name="TextBox 1"/>
          <p:cNvSpPr txBox="1"/>
          <p:nvPr/>
        </p:nvSpPr>
        <p:spPr>
          <a:xfrm>
            <a:off x="5334000" y="220995"/>
            <a:ext cx="3352800" cy="923330"/>
          </a:xfrm>
          <a:prstGeom prst="rect">
            <a:avLst/>
          </a:prstGeom>
          <a:noFill/>
        </p:spPr>
        <p:txBody>
          <a:bodyPr wrap="square" rtlCol="0">
            <a:spAutoFit/>
          </a:bodyPr>
          <a:lstStyle/>
          <a:p>
            <a:pPr algn="r"/>
            <a:endParaRPr lang="en-US" b="1" dirty="0">
              <a:latin typeface="Helvetica" panose="020B0604020202020204" pitchFamily="34" charset="0"/>
              <a:cs typeface="Helvetica" panose="020B0604020202020204" pitchFamily="34" charset="0"/>
            </a:endParaRPr>
          </a:p>
          <a:p>
            <a:pPr algn="ctr"/>
            <a:r>
              <a:rPr lang="en-US" b="1" dirty="0">
                <a:latin typeface="Helvetica" panose="020B0604020202020204" pitchFamily="34" charset="0"/>
                <a:cs typeface="Helvetica" panose="020B0604020202020204" pitchFamily="34" charset="0"/>
              </a:rPr>
              <a:t>Domestic Violence Overview </a:t>
            </a:r>
          </a:p>
          <a:p>
            <a:pPr algn="r"/>
            <a:r>
              <a:rPr lang="en-US" b="1" dirty="0"/>
              <a:t>	</a:t>
            </a:r>
          </a:p>
        </p:txBody>
      </p:sp>
      <p:sp>
        <p:nvSpPr>
          <p:cNvPr id="6" name="Rectangle 5"/>
          <p:cNvSpPr/>
          <p:nvPr/>
        </p:nvSpPr>
        <p:spPr>
          <a:xfrm>
            <a:off x="0" y="6400800"/>
            <a:ext cx="9144000" cy="400110"/>
          </a:xfrm>
          <a:prstGeom prst="rect">
            <a:avLst/>
          </a:prstGeom>
        </p:spPr>
        <p:txBody>
          <a:bodyPr wrap="square">
            <a:spAutoFit/>
          </a:bodyPr>
          <a:lstStyle/>
          <a:p>
            <a:pPr algn="ctr"/>
            <a:r>
              <a:rPr lang="en-US" sz="2000" dirty="0">
                <a:solidFill>
                  <a:schemeClr val="bg1"/>
                </a:solidFill>
                <a:latin typeface="Helvetica" panose="020B0604020202020204" pitchFamily="34" charset="0"/>
                <a:cs typeface="Helvetica" panose="020B0604020202020204" pitchFamily="34" charset="0"/>
              </a:rPr>
              <a:t>Domestic Violence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US" dirty="0"/>
              <a:t>Slide Index</a:t>
            </a:r>
          </a:p>
        </p:txBody>
      </p:sp>
      <p:sp>
        <p:nvSpPr>
          <p:cNvPr id="3" name="Text Placeholder 2"/>
          <p:cNvSpPr>
            <a:spLocks noGrp="1"/>
          </p:cNvSpPr>
          <p:nvPr>
            <p:ph type="body" sz="quarter" idx="15"/>
          </p:nvPr>
        </p:nvSpPr>
        <p:spPr>
          <a:xfrm>
            <a:off x="457200" y="1375851"/>
            <a:ext cx="8229600" cy="3958149"/>
          </a:xfrm>
        </p:spPr>
        <p:txBody>
          <a:bodyPr/>
          <a:lstStyle/>
          <a:p>
            <a:r>
              <a:rPr lang="en-US" sz="2400" dirty="0">
                <a:solidFill>
                  <a:schemeClr val="tx1"/>
                </a:solidFill>
              </a:rPr>
              <a:t>Slide    4				Policies and Procedures</a:t>
            </a:r>
          </a:p>
          <a:p>
            <a:endParaRPr lang="en-US" sz="2400" dirty="0">
              <a:solidFill>
                <a:schemeClr val="tx1"/>
              </a:solidFill>
            </a:endParaRPr>
          </a:p>
          <a:p>
            <a:r>
              <a:rPr lang="en-US" sz="2400" dirty="0">
                <a:solidFill>
                  <a:schemeClr val="tx1"/>
                </a:solidFill>
              </a:rPr>
              <a:t>Slides  5 – 27 		Child Abuse, Neglect and Maltreatment</a:t>
            </a:r>
          </a:p>
          <a:p>
            <a:endParaRPr lang="en-US" sz="2400" dirty="0">
              <a:solidFill>
                <a:schemeClr val="tx1"/>
              </a:solidFill>
            </a:endParaRPr>
          </a:p>
          <a:p>
            <a:r>
              <a:rPr lang="en-US" sz="2400" dirty="0">
                <a:solidFill>
                  <a:schemeClr val="tx1"/>
                </a:solidFill>
              </a:rPr>
              <a:t>Slides  28 – 55		Domestic Violence</a:t>
            </a:r>
          </a:p>
          <a:p>
            <a:endParaRPr lang="en-US" sz="2400" dirty="0">
              <a:solidFill>
                <a:schemeClr val="tx1"/>
              </a:solidFill>
            </a:endParaRPr>
          </a:p>
          <a:p>
            <a:r>
              <a:rPr lang="en-US" sz="2400" dirty="0">
                <a:solidFill>
                  <a:schemeClr val="tx1"/>
                </a:solidFill>
              </a:rPr>
              <a:t>Slides  56 – 64   		Elder Abuse </a:t>
            </a:r>
          </a:p>
          <a:p>
            <a:endParaRPr lang="en-US" sz="2400" dirty="0">
              <a:solidFill>
                <a:schemeClr val="tx1"/>
              </a:solidFill>
            </a:endParaRPr>
          </a:p>
          <a:p>
            <a:r>
              <a:rPr lang="en-US" sz="2400" dirty="0">
                <a:solidFill>
                  <a:schemeClr val="tx1"/>
                </a:solidFill>
              </a:rPr>
              <a:t>Slide    65  			Contacts &amp; Resources</a:t>
            </a:r>
          </a:p>
          <a:p>
            <a:endParaRPr lang="en-US" dirty="0"/>
          </a:p>
        </p:txBody>
      </p:sp>
      <p:sp>
        <p:nvSpPr>
          <p:cNvPr id="5" name="Text Placeholder 4"/>
          <p:cNvSpPr>
            <a:spLocks noGrp="1"/>
          </p:cNvSpPr>
          <p:nvPr>
            <p:ph type="body" sz="quarter" idx="12"/>
          </p:nvPr>
        </p:nvSpPr>
        <p:spPr>
          <a:xfrm>
            <a:off x="5867400" y="457200"/>
            <a:ext cx="2667000" cy="404301"/>
          </a:xfrm>
        </p:spPr>
        <p:txBody>
          <a:bodyPr/>
          <a:lstStyle/>
          <a:p>
            <a:pPr algn="ctr"/>
            <a:r>
              <a:rPr lang="en-US" sz="1800" b="1" cap="none" dirty="0"/>
              <a:t>Power Point Slide Index</a:t>
            </a:r>
          </a:p>
        </p:txBody>
      </p:sp>
    </p:spTree>
    <p:extLst>
      <p:ext uri="{BB962C8B-B14F-4D97-AF65-F5344CB8AC3E}">
        <p14:creationId xmlns:p14="http://schemas.microsoft.com/office/powerpoint/2010/main" val="36413868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143000"/>
            <a:ext cx="8991600" cy="5105400"/>
          </a:xfrm>
        </p:spPr>
        <p:txBody>
          <a:bodyPr/>
          <a:lstStyle/>
          <a:p>
            <a:pPr marL="0" indent="0">
              <a:buNone/>
            </a:pPr>
            <a:endParaRPr lang="en-US" sz="1600" dirty="0">
              <a:solidFill>
                <a:schemeClr val="tx1"/>
              </a:solidFill>
            </a:endParaRPr>
          </a:p>
          <a:p>
            <a:r>
              <a:rPr lang="en-US" sz="1600" dirty="0"/>
              <a:t> </a:t>
            </a:r>
            <a:r>
              <a:rPr lang="en-US" sz="1600" dirty="0">
                <a:solidFill>
                  <a:schemeClr val="tx1"/>
                </a:solidFill>
              </a:rPr>
              <a:t>Alcohol and drug abuse, addiction, and mental illness</a:t>
            </a:r>
            <a:r>
              <a:rPr lang="en-US" sz="1600" baseline="30000" dirty="0">
                <a:solidFill>
                  <a:schemeClr val="tx1"/>
                </a:solidFill>
              </a:rPr>
              <a:t> </a:t>
            </a:r>
            <a:r>
              <a:rPr lang="en-US" sz="1600" dirty="0">
                <a:solidFill>
                  <a:schemeClr val="tx1"/>
                </a:solidFill>
              </a:rPr>
              <a:t>can be co-morbid with domestic violence, and present additional challenges when present alongside patterns of abuse</a:t>
            </a:r>
            <a:r>
              <a:rPr lang="en-US" sz="1600" dirty="0"/>
              <a:t>.</a:t>
            </a:r>
          </a:p>
          <a:p>
            <a:endParaRPr lang="en-US" sz="1600" dirty="0">
              <a:latin typeface="Helvetica" panose="020B0604020202020204" pitchFamily="34" charset="0"/>
              <a:cs typeface="Helvetica" panose="020B0604020202020204" pitchFamily="34" charset="0"/>
            </a:endParaRPr>
          </a:p>
          <a:p>
            <a:r>
              <a:rPr lang="en-US" sz="1600" dirty="0">
                <a:latin typeface="Helvetica" panose="020B0604020202020204" pitchFamily="34" charset="0"/>
                <a:cs typeface="Helvetica" panose="020B0604020202020204" pitchFamily="34" charset="0"/>
              </a:rPr>
              <a:t>On a typical day there are more than 20,000 phone calls placed to domestic violence hotlines nationwide.</a:t>
            </a:r>
          </a:p>
          <a:p>
            <a:endParaRPr lang="en-US" sz="1600" dirty="0">
              <a:latin typeface="Helvetica" panose="020B0604020202020204" pitchFamily="34" charset="0"/>
              <a:cs typeface="Helvetica" panose="020B0604020202020204" pitchFamily="34" charset="0"/>
            </a:endParaRPr>
          </a:p>
          <a:p>
            <a:r>
              <a:rPr lang="en-US" sz="1600" dirty="0">
                <a:latin typeface="Helvetica" panose="020B0604020202020204" pitchFamily="34" charset="0"/>
                <a:cs typeface="Helvetica" panose="020B0604020202020204" pitchFamily="34" charset="0"/>
              </a:rPr>
              <a:t>The presence of a gun in a domestic violence situation increases the risk of homicide by 500%.</a:t>
            </a:r>
          </a:p>
          <a:p>
            <a:pPr marL="0" indent="0">
              <a:buNone/>
            </a:pPr>
            <a:endParaRPr lang="en-US" sz="1600" dirty="0">
              <a:latin typeface="Helvetica" panose="020B0604020202020204" pitchFamily="34" charset="0"/>
              <a:cs typeface="Helvetica" panose="020B0604020202020204" pitchFamily="34" charset="0"/>
            </a:endParaRPr>
          </a:p>
          <a:p>
            <a:r>
              <a:rPr lang="en-US" sz="1600" dirty="0">
                <a:latin typeface="Helvetica" panose="020B0604020202020204" pitchFamily="34" charset="0"/>
                <a:cs typeface="Helvetica" panose="020B0604020202020204" pitchFamily="34" charset="0"/>
              </a:rPr>
              <a:t>Intimate partner violence accounts for 15% of all violent crime.</a:t>
            </a:r>
          </a:p>
          <a:p>
            <a:endParaRPr lang="en-US" sz="1600" dirty="0">
              <a:latin typeface="Helvetica" panose="020B0604020202020204" pitchFamily="34" charset="0"/>
              <a:cs typeface="Helvetica" panose="020B0604020202020204" pitchFamily="34" charset="0"/>
            </a:endParaRPr>
          </a:p>
          <a:p>
            <a:r>
              <a:rPr lang="en-US" sz="1600" dirty="0">
                <a:latin typeface="Helvetica" panose="020B0604020202020204" pitchFamily="34" charset="0"/>
                <a:cs typeface="Helvetica" panose="020B0604020202020204" pitchFamily="34" charset="0"/>
              </a:rPr>
              <a:t>Women between the ages of 18-24 are most commonly abused by an intimate partner; only 34% of people who are injured by intimate partners receive medical care for their injuries.</a:t>
            </a:r>
          </a:p>
          <a:p>
            <a:endParaRPr lang="en-US" sz="1600" dirty="0">
              <a:latin typeface="Helvetica" panose="020B0604020202020204" pitchFamily="34" charset="0"/>
              <a:cs typeface="Helvetica" panose="020B0604020202020204" pitchFamily="34" charset="0"/>
            </a:endParaRPr>
          </a:p>
          <a:p>
            <a:r>
              <a:rPr lang="en-US" sz="1600" dirty="0">
                <a:latin typeface="Helvetica" panose="020B0604020202020204" pitchFamily="34" charset="0"/>
                <a:cs typeface="Helvetica" panose="020B0604020202020204" pitchFamily="34" charset="0"/>
              </a:rPr>
              <a:t>19% of domestic violence involves a weapon.</a:t>
            </a:r>
          </a:p>
          <a:p>
            <a:endParaRPr lang="en-US" sz="1600" dirty="0">
              <a:latin typeface="Helvetica" panose="020B0604020202020204" pitchFamily="34" charset="0"/>
              <a:cs typeface="Helvetica" panose="020B0604020202020204" pitchFamily="34" charset="0"/>
            </a:endParaRPr>
          </a:p>
          <a:p>
            <a:r>
              <a:rPr lang="en-US" sz="1600" dirty="0">
                <a:latin typeface="Helvetica" panose="020B0604020202020204" pitchFamily="34" charset="0"/>
                <a:cs typeface="Helvetica" panose="020B0604020202020204" pitchFamily="34" charset="0"/>
              </a:rPr>
              <a:t>Domestic victimization is correlated with a higher rate of depression and suicidal behavior.</a:t>
            </a:r>
          </a:p>
          <a:p>
            <a:pPr>
              <a:buNone/>
            </a:pPr>
            <a:r>
              <a:rPr lang="en-US" sz="2000" dirty="0">
                <a:solidFill>
                  <a:schemeClr val="bg1"/>
                </a:solidFill>
              </a:rPr>
              <a:t>							Domestic Violence Overview</a:t>
            </a:r>
          </a:p>
        </p:txBody>
      </p:sp>
      <p:sp>
        <p:nvSpPr>
          <p:cNvPr id="6" name="TextBox 5"/>
          <p:cNvSpPr txBox="1"/>
          <p:nvPr/>
        </p:nvSpPr>
        <p:spPr>
          <a:xfrm>
            <a:off x="5410200" y="496669"/>
            <a:ext cx="4114800" cy="646331"/>
          </a:xfrm>
          <a:prstGeom prst="rect">
            <a:avLst/>
          </a:prstGeom>
          <a:noFill/>
        </p:spPr>
        <p:txBody>
          <a:bodyPr wrap="square" rtlCol="0">
            <a:spAutoFit/>
          </a:bodyPr>
          <a:lstStyle/>
          <a:p>
            <a:r>
              <a:rPr lang="en-US" b="1" dirty="0">
                <a:latin typeface="Helvetica" panose="020B0604020202020204" pitchFamily="34" charset="0"/>
                <a:cs typeface="Helvetica" panose="020B0604020202020204" pitchFamily="34" charset="0"/>
              </a:rPr>
              <a:t>Domestic Violence Overview </a:t>
            </a:r>
          </a:p>
          <a:p>
            <a:r>
              <a:rPr lang="en-US" b="1" dirty="0"/>
              <a:t>	</a:t>
            </a:r>
          </a:p>
        </p:txBody>
      </p:sp>
      <p:sp>
        <p:nvSpPr>
          <p:cNvPr id="4" name="Rectangle 3"/>
          <p:cNvSpPr/>
          <p:nvPr/>
        </p:nvSpPr>
        <p:spPr>
          <a:xfrm>
            <a:off x="0" y="6400800"/>
            <a:ext cx="9144000" cy="400110"/>
          </a:xfrm>
          <a:prstGeom prst="rect">
            <a:avLst/>
          </a:prstGeom>
        </p:spPr>
        <p:txBody>
          <a:bodyPr wrap="square">
            <a:spAutoFit/>
          </a:bodyPr>
          <a:lstStyle/>
          <a:p>
            <a:pPr algn="ctr"/>
            <a:r>
              <a:rPr lang="en-US" sz="2000" dirty="0">
                <a:solidFill>
                  <a:schemeClr val="bg1"/>
                </a:solidFill>
                <a:latin typeface="Helvetica" panose="020B0604020202020204" pitchFamily="34" charset="0"/>
                <a:cs typeface="Helvetica" panose="020B0604020202020204" pitchFamily="34" charset="0"/>
              </a:rPr>
              <a:t>Domestic Violence</a:t>
            </a:r>
          </a:p>
        </p:txBody>
      </p:sp>
    </p:spTree>
    <p:extLst>
      <p:ext uri="{BB962C8B-B14F-4D97-AF65-F5344CB8AC3E}">
        <p14:creationId xmlns:p14="http://schemas.microsoft.com/office/powerpoint/2010/main" val="14250183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US" dirty="0"/>
              <a:t>Domestic Violence</a:t>
            </a:r>
          </a:p>
        </p:txBody>
      </p:sp>
      <p:sp>
        <p:nvSpPr>
          <p:cNvPr id="3" name="Text Placeholder 2"/>
          <p:cNvSpPr>
            <a:spLocks noGrp="1"/>
          </p:cNvSpPr>
          <p:nvPr>
            <p:ph type="body" sz="quarter" idx="15"/>
          </p:nvPr>
        </p:nvSpPr>
        <p:spPr/>
        <p:txBody>
          <a:bodyPr/>
          <a:lstStyle/>
          <a:p>
            <a:pPr lvl="0"/>
            <a:r>
              <a:rPr lang="en-US" sz="1400" dirty="0">
                <a:solidFill>
                  <a:prstClr val="black"/>
                </a:solidFill>
              </a:rPr>
              <a:t> 	An average of 24 people per minute are victims of rape, physical violence or stalking by an intimate partner in the US ( more then 12 million woman and men over the course of a single year) </a:t>
            </a:r>
          </a:p>
          <a:p>
            <a:pPr lvl="0"/>
            <a:endParaRPr lang="en-US" sz="1400" dirty="0">
              <a:solidFill>
                <a:prstClr val="black"/>
              </a:solidFill>
            </a:endParaRPr>
          </a:p>
          <a:p>
            <a:pPr lvl="0"/>
            <a:r>
              <a:rPr lang="en-US" sz="1400" dirty="0">
                <a:solidFill>
                  <a:prstClr val="black"/>
                </a:solidFill>
              </a:rPr>
              <a:t>      1 in 4 woman and 1 in 7 men age 18 and older in the US have been the victim of severe  violence by an intimate partner in their lifetime. </a:t>
            </a:r>
          </a:p>
          <a:p>
            <a:pPr lvl="0"/>
            <a:endParaRPr lang="en-US" sz="1400" dirty="0">
              <a:solidFill>
                <a:prstClr val="black"/>
              </a:solidFill>
            </a:endParaRPr>
          </a:p>
          <a:p>
            <a:pPr lvl="0"/>
            <a:r>
              <a:rPr lang="en-US" sz="1400" dirty="0">
                <a:solidFill>
                  <a:prstClr val="black"/>
                </a:solidFill>
              </a:rPr>
              <a:t>       Almost half of all women and men in the US have experienced psychological aggression by an intimate partner in their lifetime.</a:t>
            </a:r>
          </a:p>
          <a:p>
            <a:pPr lvl="0"/>
            <a:endParaRPr lang="en-US" sz="1400" dirty="0">
              <a:solidFill>
                <a:prstClr val="black"/>
              </a:solidFill>
            </a:endParaRPr>
          </a:p>
          <a:p>
            <a:pPr lvl="0"/>
            <a:r>
              <a:rPr lang="en-US" sz="1400" dirty="0">
                <a:solidFill>
                  <a:prstClr val="black"/>
                </a:solidFill>
              </a:rPr>
              <a:t>       Woman ages 18-24 and 25-34 generally experience the highest rates of intimate partner violence.</a:t>
            </a:r>
          </a:p>
          <a:p>
            <a:pPr lvl="0"/>
            <a:endParaRPr lang="en-US" sz="1400" dirty="0">
              <a:solidFill>
                <a:prstClr val="black"/>
              </a:solidFill>
            </a:endParaRPr>
          </a:p>
          <a:p>
            <a:pPr lvl="0"/>
            <a:r>
              <a:rPr lang="en-US" sz="1400" dirty="0">
                <a:solidFill>
                  <a:prstClr val="black"/>
                </a:solidFill>
              </a:rPr>
              <a:t>       Nearly 1 in 10 woman in the US have been raped by an intimate partner in their lifetime.</a:t>
            </a:r>
          </a:p>
          <a:p>
            <a:pPr lvl="0"/>
            <a:endParaRPr lang="en-US" sz="1400" dirty="0">
              <a:solidFill>
                <a:prstClr val="black"/>
              </a:solidFill>
            </a:endParaRPr>
          </a:p>
          <a:p>
            <a:pPr lvl="0"/>
            <a:r>
              <a:rPr lang="en-US" sz="1400" dirty="0">
                <a:solidFill>
                  <a:prstClr val="black"/>
                </a:solidFill>
              </a:rPr>
              <a:t>       Children witnessed violence in nearly 1 in 4 intimate partner violence cases </a:t>
            </a:r>
          </a:p>
          <a:p>
            <a:pPr lvl="0"/>
            <a:endParaRPr lang="en-US" sz="1400" dirty="0">
              <a:solidFill>
                <a:prstClr val="black"/>
              </a:solidFill>
            </a:endParaRPr>
          </a:p>
          <a:p>
            <a:pPr lvl="0"/>
            <a:r>
              <a:rPr lang="en-US" sz="1400" dirty="0">
                <a:solidFill>
                  <a:prstClr val="black"/>
                </a:solidFill>
              </a:rPr>
              <a:t>       30%-60% of intimate partner violence perpetrators also abuse children in the household</a:t>
            </a:r>
            <a:endParaRPr lang="en-US" dirty="0"/>
          </a:p>
        </p:txBody>
      </p:sp>
      <p:sp>
        <p:nvSpPr>
          <p:cNvPr id="4" name="Text Placeholder 3"/>
          <p:cNvSpPr>
            <a:spLocks noGrp="1"/>
          </p:cNvSpPr>
          <p:nvPr>
            <p:ph type="body" sz="quarter" idx="12"/>
          </p:nvPr>
        </p:nvSpPr>
        <p:spPr>
          <a:xfrm>
            <a:off x="5181600" y="533400"/>
            <a:ext cx="3505200" cy="389439"/>
          </a:xfrm>
        </p:spPr>
        <p:txBody>
          <a:bodyPr/>
          <a:lstStyle/>
          <a:p>
            <a:pPr algn="ctr"/>
            <a:r>
              <a:rPr lang="en-US" sz="1800" b="1" cap="none" dirty="0"/>
              <a:t>Domestic Violence Statistics</a:t>
            </a:r>
          </a:p>
        </p:txBody>
      </p:sp>
    </p:spTree>
    <p:extLst>
      <p:ext uri="{BB962C8B-B14F-4D97-AF65-F5344CB8AC3E}">
        <p14:creationId xmlns:p14="http://schemas.microsoft.com/office/powerpoint/2010/main" val="14565501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381000" y="1524000"/>
            <a:ext cx="8940800" cy="5181600"/>
          </a:xfrm>
        </p:spPr>
        <p:txBody>
          <a:bodyPr/>
          <a:lstStyle/>
          <a:p>
            <a:pPr marL="171450" indent="-171450">
              <a:buFont typeface="Arial" panose="020B0604020202020204" pitchFamily="34" charset="0"/>
              <a:buChar char="•"/>
            </a:pPr>
            <a:r>
              <a:rPr lang="en-US" sz="1800" dirty="0">
                <a:solidFill>
                  <a:schemeClr val="tx1"/>
                </a:solidFill>
              </a:rPr>
              <a:t>Causing Physical Pain in any way </a:t>
            </a:r>
          </a:p>
          <a:p>
            <a:pPr marL="171450" indent="-171450">
              <a:buFont typeface="Arial" panose="020B0604020202020204" pitchFamily="34" charset="0"/>
              <a:buChar char="•"/>
            </a:pPr>
            <a:r>
              <a:rPr lang="en-US" sz="1800" dirty="0">
                <a:solidFill>
                  <a:schemeClr val="tx1"/>
                </a:solidFill>
              </a:rPr>
              <a:t>Hitting, punching, pinching,  kicking with body or other object</a:t>
            </a:r>
          </a:p>
          <a:p>
            <a:pPr marL="171450" indent="-171450">
              <a:buFont typeface="Arial" panose="020B0604020202020204" pitchFamily="34" charset="0"/>
              <a:buChar char="•"/>
            </a:pPr>
            <a:r>
              <a:rPr lang="en-US" sz="1800" dirty="0">
                <a:solidFill>
                  <a:schemeClr val="tx1"/>
                </a:solidFill>
              </a:rPr>
              <a:t>Throwing </a:t>
            </a:r>
          </a:p>
          <a:p>
            <a:pPr marL="171450" indent="-171450">
              <a:buFont typeface="Arial" panose="020B0604020202020204" pitchFamily="34" charset="0"/>
              <a:buChar char="•"/>
            </a:pPr>
            <a:r>
              <a:rPr lang="en-US" sz="1800" dirty="0">
                <a:solidFill>
                  <a:schemeClr val="tx1"/>
                </a:solidFill>
              </a:rPr>
              <a:t>Pulling hair </a:t>
            </a:r>
          </a:p>
          <a:p>
            <a:pPr marL="171450" indent="-171450">
              <a:buFont typeface="Arial" panose="020B0604020202020204" pitchFamily="34" charset="0"/>
              <a:buChar char="•"/>
            </a:pPr>
            <a:r>
              <a:rPr lang="en-US" sz="1800" dirty="0">
                <a:solidFill>
                  <a:schemeClr val="tx1"/>
                </a:solidFill>
              </a:rPr>
              <a:t>Use of a dangerous weapon or deadly weapon including objects not normally used as a weapon;  </a:t>
            </a:r>
          </a:p>
          <a:p>
            <a:pPr marL="171450" indent="-171450">
              <a:buFont typeface="Arial" panose="020B0604020202020204" pitchFamily="34" charset="0"/>
              <a:buChar char="•"/>
            </a:pPr>
            <a:r>
              <a:rPr lang="en-US" sz="1800" dirty="0">
                <a:solidFill>
                  <a:schemeClr val="tx1"/>
                </a:solidFill>
              </a:rPr>
              <a:t>Throwing objects</a:t>
            </a:r>
          </a:p>
          <a:p>
            <a:pPr marL="171450" indent="-171450">
              <a:buFont typeface="Arial" panose="020B0604020202020204" pitchFamily="34" charset="0"/>
              <a:buChar char="•"/>
            </a:pPr>
            <a:r>
              <a:rPr lang="en-US" sz="1800" dirty="0">
                <a:solidFill>
                  <a:schemeClr val="tx1"/>
                </a:solidFill>
              </a:rPr>
              <a:t>Burning </a:t>
            </a:r>
          </a:p>
          <a:p>
            <a:pPr marL="171450" indent="-171450">
              <a:buFont typeface="Arial" panose="020B0604020202020204" pitchFamily="34" charset="0"/>
              <a:buChar char="•"/>
            </a:pPr>
            <a:r>
              <a:rPr lang="en-US" sz="1800" dirty="0">
                <a:solidFill>
                  <a:schemeClr val="tx1"/>
                </a:solidFill>
              </a:rPr>
              <a:t>Holding or twisting arms/legs/other parts of body </a:t>
            </a:r>
          </a:p>
          <a:p>
            <a:pPr marL="171450" indent="-171450">
              <a:buFont typeface="Arial" panose="020B0604020202020204" pitchFamily="34" charset="0"/>
              <a:buChar char="•"/>
            </a:pPr>
            <a:r>
              <a:rPr lang="en-US" sz="1800" dirty="0">
                <a:solidFill>
                  <a:schemeClr val="tx1"/>
                </a:solidFill>
              </a:rPr>
              <a:t>Holding back doors or blocking free movement </a:t>
            </a:r>
          </a:p>
          <a:p>
            <a:pPr marL="171450" indent="-171450">
              <a:buFont typeface="Arial" panose="020B0604020202020204" pitchFamily="34" charset="0"/>
              <a:buChar char="•"/>
            </a:pPr>
            <a:r>
              <a:rPr lang="en-US" sz="1800" dirty="0">
                <a:solidFill>
                  <a:schemeClr val="tx1"/>
                </a:solidFill>
              </a:rPr>
              <a:t>Holding person down to trap or hurt </a:t>
            </a:r>
          </a:p>
          <a:p>
            <a:pPr marL="0" indent="0"/>
            <a:r>
              <a:rPr lang="en-US" sz="1600" dirty="0">
                <a:solidFill>
                  <a:schemeClr val="tx1"/>
                </a:solidFill>
              </a:rPr>
              <a:t>	</a:t>
            </a:r>
          </a:p>
        </p:txBody>
      </p:sp>
      <p:sp>
        <p:nvSpPr>
          <p:cNvPr id="4" name="Text Placeholder 3"/>
          <p:cNvSpPr>
            <a:spLocks noGrp="1"/>
          </p:cNvSpPr>
          <p:nvPr>
            <p:ph type="body" sz="quarter" idx="12"/>
          </p:nvPr>
        </p:nvSpPr>
        <p:spPr>
          <a:xfrm>
            <a:off x="4724400" y="381000"/>
            <a:ext cx="4038600" cy="533400"/>
          </a:xfrm>
        </p:spPr>
        <p:txBody>
          <a:bodyPr/>
          <a:lstStyle/>
          <a:p>
            <a:pPr algn="ctr"/>
            <a:r>
              <a:rPr lang="en-US" b="1" dirty="0"/>
              <a:t>  </a:t>
            </a:r>
            <a:r>
              <a:rPr lang="en-US" sz="1600" b="1" cap="none" dirty="0"/>
              <a:t>Domestic Violence – </a:t>
            </a:r>
          </a:p>
          <a:p>
            <a:pPr algn="ctr"/>
            <a:r>
              <a:rPr lang="en-US" sz="1600" b="1" cap="none" dirty="0"/>
              <a:t>Examples of Physical Abuse </a:t>
            </a:r>
            <a:endParaRPr lang="en-US" sz="1400" b="1" dirty="0"/>
          </a:p>
        </p:txBody>
      </p:sp>
      <p:sp>
        <p:nvSpPr>
          <p:cNvPr id="5" name="Rectangle 4"/>
          <p:cNvSpPr/>
          <p:nvPr/>
        </p:nvSpPr>
        <p:spPr>
          <a:xfrm>
            <a:off x="0" y="6400800"/>
            <a:ext cx="9144000" cy="400110"/>
          </a:xfrm>
          <a:prstGeom prst="rect">
            <a:avLst/>
          </a:prstGeom>
        </p:spPr>
        <p:txBody>
          <a:bodyPr wrap="square">
            <a:spAutoFit/>
          </a:bodyPr>
          <a:lstStyle/>
          <a:p>
            <a:pPr algn="ctr"/>
            <a:r>
              <a:rPr lang="en-US" sz="2000" dirty="0">
                <a:solidFill>
                  <a:schemeClr val="bg1"/>
                </a:solidFill>
                <a:latin typeface="Helvetica" panose="020B0604020202020204" pitchFamily="34" charset="0"/>
                <a:cs typeface="Helvetica" panose="020B0604020202020204" pitchFamily="34" charset="0"/>
              </a:rPr>
              <a:t>Domestic Violence</a:t>
            </a:r>
          </a:p>
        </p:txBody>
      </p:sp>
    </p:spTree>
    <p:extLst>
      <p:ext uri="{BB962C8B-B14F-4D97-AF65-F5344CB8AC3E}">
        <p14:creationId xmlns:p14="http://schemas.microsoft.com/office/powerpoint/2010/main" val="6614681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US" dirty="0"/>
              <a:t>Domestic Violence</a:t>
            </a:r>
          </a:p>
        </p:txBody>
      </p:sp>
      <p:sp>
        <p:nvSpPr>
          <p:cNvPr id="3" name="Text Placeholder 2"/>
          <p:cNvSpPr>
            <a:spLocks noGrp="1"/>
          </p:cNvSpPr>
          <p:nvPr>
            <p:ph type="body" sz="quarter" idx="15"/>
          </p:nvPr>
        </p:nvSpPr>
        <p:spPr>
          <a:xfrm>
            <a:off x="369130" y="1219200"/>
            <a:ext cx="8229600" cy="4911060"/>
          </a:xfrm>
        </p:spPr>
        <p:txBody>
          <a:bodyPr/>
          <a:lstStyle/>
          <a:p>
            <a:pPr>
              <a:buFont typeface="Arial" panose="020B0604020202020204" pitchFamily="34" charset="0"/>
              <a:buChar char="•"/>
            </a:pPr>
            <a:endParaRPr lang="en-US" sz="1800" dirty="0">
              <a:solidFill>
                <a:schemeClr val="tx1"/>
              </a:solidFill>
            </a:endParaRPr>
          </a:p>
          <a:p>
            <a:pPr>
              <a:buFont typeface="Arial" panose="020B0604020202020204" pitchFamily="34" charset="0"/>
              <a:buChar char="•"/>
            </a:pPr>
            <a:r>
              <a:rPr lang="en-US" sz="1800" dirty="0">
                <a:solidFill>
                  <a:schemeClr val="tx1"/>
                </a:solidFill>
              </a:rPr>
              <a:t>Any non-consensual sexual contact</a:t>
            </a:r>
          </a:p>
          <a:p>
            <a:pPr>
              <a:buFont typeface="Arial" panose="020B0604020202020204" pitchFamily="34" charset="0"/>
              <a:buChar char="•"/>
            </a:pPr>
            <a:r>
              <a:rPr lang="en-US" sz="1800" dirty="0">
                <a:solidFill>
                  <a:schemeClr val="tx1"/>
                </a:solidFill>
              </a:rPr>
              <a:t>Forcing a sexual activity</a:t>
            </a:r>
          </a:p>
          <a:p>
            <a:pPr>
              <a:buFont typeface="Arial" panose="020B0604020202020204" pitchFamily="34" charset="0"/>
              <a:buChar char="•"/>
            </a:pPr>
            <a:r>
              <a:rPr lang="en-US" sz="1800" dirty="0">
                <a:solidFill>
                  <a:schemeClr val="tx1"/>
                </a:solidFill>
              </a:rPr>
              <a:t>Forcing unwanted sexual behaviors or activities </a:t>
            </a:r>
          </a:p>
          <a:p>
            <a:pPr>
              <a:buFont typeface="Arial" panose="020B0604020202020204" pitchFamily="34" charset="0"/>
              <a:buChar char="•"/>
            </a:pPr>
            <a:r>
              <a:rPr lang="en-US" sz="1800" dirty="0">
                <a:solidFill>
                  <a:schemeClr val="tx1"/>
                </a:solidFill>
              </a:rPr>
              <a:t>Threatening behaviors </a:t>
            </a:r>
          </a:p>
          <a:p>
            <a:pPr>
              <a:buFont typeface="Arial" panose="020B0604020202020204" pitchFamily="34" charset="0"/>
              <a:buChar char="•"/>
            </a:pPr>
            <a:r>
              <a:rPr lang="en-US" sz="1800" dirty="0">
                <a:solidFill>
                  <a:schemeClr val="tx1"/>
                </a:solidFill>
              </a:rPr>
              <a:t>Derogatory Name Calling </a:t>
            </a:r>
          </a:p>
          <a:p>
            <a:pPr>
              <a:buFont typeface="Arial" panose="020B0604020202020204" pitchFamily="34" charset="0"/>
              <a:buChar char="•"/>
            </a:pPr>
            <a:r>
              <a:rPr lang="en-US" sz="1800" dirty="0">
                <a:solidFill>
                  <a:schemeClr val="tx1"/>
                </a:solidFill>
              </a:rPr>
              <a:t>Refusal to use contraception</a:t>
            </a:r>
          </a:p>
          <a:p>
            <a:pPr>
              <a:buFont typeface="Arial" panose="020B0604020202020204" pitchFamily="34" charset="0"/>
              <a:buChar char="•"/>
            </a:pPr>
            <a:r>
              <a:rPr lang="en-US" sz="1800" dirty="0">
                <a:solidFill>
                  <a:schemeClr val="tx1"/>
                </a:solidFill>
              </a:rPr>
              <a:t>Deliberately causing unwanted physical pain during sex, </a:t>
            </a:r>
          </a:p>
          <a:p>
            <a:pPr>
              <a:buFont typeface="Arial" panose="020B0604020202020204" pitchFamily="34" charset="0"/>
              <a:buChar char="•"/>
            </a:pPr>
            <a:r>
              <a:rPr lang="en-US" sz="1800" dirty="0">
                <a:solidFill>
                  <a:schemeClr val="tx1"/>
                </a:solidFill>
              </a:rPr>
              <a:t>Deliberately passing on sexual diseases or infections </a:t>
            </a:r>
          </a:p>
          <a:p>
            <a:pPr>
              <a:buFont typeface="Arial" panose="020B0604020202020204" pitchFamily="34" charset="0"/>
              <a:buChar char="•"/>
            </a:pPr>
            <a:r>
              <a:rPr lang="en-US" sz="1800" dirty="0">
                <a:solidFill>
                  <a:schemeClr val="tx1"/>
                </a:solidFill>
              </a:rPr>
              <a:t>Using objects, toys, or other items without consent</a:t>
            </a:r>
          </a:p>
        </p:txBody>
      </p:sp>
      <p:sp>
        <p:nvSpPr>
          <p:cNvPr id="4" name="Text Placeholder 3"/>
          <p:cNvSpPr>
            <a:spLocks noGrp="1"/>
          </p:cNvSpPr>
          <p:nvPr>
            <p:ph type="body" sz="quarter" idx="12"/>
          </p:nvPr>
        </p:nvSpPr>
        <p:spPr>
          <a:xfrm>
            <a:off x="5029200" y="381000"/>
            <a:ext cx="3569530" cy="381684"/>
          </a:xfrm>
        </p:spPr>
        <p:txBody>
          <a:bodyPr/>
          <a:lstStyle/>
          <a:p>
            <a:pPr algn="ctr"/>
            <a:r>
              <a:rPr lang="en-US" sz="1600" b="1" cap="none" dirty="0"/>
              <a:t>Domestic Violence – </a:t>
            </a:r>
          </a:p>
          <a:p>
            <a:pPr algn="ctr"/>
            <a:r>
              <a:rPr lang="en-US" sz="1600" b="1" cap="none" dirty="0"/>
              <a:t>Examples of Sexual Abuse </a:t>
            </a:r>
          </a:p>
        </p:txBody>
      </p:sp>
    </p:spTree>
    <p:extLst>
      <p:ext uri="{BB962C8B-B14F-4D97-AF65-F5344CB8AC3E}">
        <p14:creationId xmlns:p14="http://schemas.microsoft.com/office/powerpoint/2010/main" val="25507619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381000" y="1600200"/>
            <a:ext cx="8085559" cy="3449341"/>
          </a:xfrm>
        </p:spPr>
        <p:txBody>
          <a:bodyPr/>
          <a:lstStyle/>
          <a:p>
            <a:pPr marL="285750" indent="-285750">
              <a:buFont typeface="Arial" panose="020B0604020202020204" pitchFamily="34" charset="0"/>
              <a:buChar char="•"/>
            </a:pPr>
            <a:r>
              <a:rPr lang="en-US" sz="1800" dirty="0">
                <a:solidFill>
                  <a:schemeClr val="tx1"/>
                </a:solidFill>
              </a:rPr>
              <a:t> Controlling how all of the money is spent </a:t>
            </a:r>
          </a:p>
          <a:p>
            <a:pPr>
              <a:buFont typeface="Arial" panose="020B0604020202020204" pitchFamily="34" charset="0"/>
              <a:buChar char="•"/>
            </a:pPr>
            <a:r>
              <a:rPr lang="en-US" sz="1800" dirty="0">
                <a:solidFill>
                  <a:schemeClr val="tx1"/>
                </a:solidFill>
              </a:rPr>
              <a:t>Not allowing the victim access to bank accounts </a:t>
            </a:r>
          </a:p>
          <a:p>
            <a:pPr>
              <a:buFont typeface="Arial" panose="020B0604020202020204" pitchFamily="34" charset="0"/>
              <a:buChar char="•"/>
            </a:pPr>
            <a:r>
              <a:rPr lang="en-US" sz="1800" dirty="0">
                <a:solidFill>
                  <a:schemeClr val="tx1"/>
                </a:solidFill>
              </a:rPr>
              <a:t>Withholding money or giving “an allowance”</a:t>
            </a:r>
          </a:p>
          <a:p>
            <a:pPr>
              <a:buFont typeface="Arial" panose="020B0604020202020204" pitchFamily="34" charset="0"/>
              <a:buChar char="•"/>
            </a:pPr>
            <a:r>
              <a:rPr lang="en-US" sz="1800" dirty="0">
                <a:solidFill>
                  <a:schemeClr val="tx1"/>
                </a:solidFill>
              </a:rPr>
              <a:t>Forbidding the victim from attending job training or advancement opportunities</a:t>
            </a:r>
          </a:p>
          <a:p>
            <a:pPr>
              <a:buFont typeface="Arial" panose="020B0604020202020204" pitchFamily="34" charset="0"/>
              <a:buChar char="•"/>
            </a:pPr>
            <a:r>
              <a:rPr lang="en-US" sz="1800" dirty="0">
                <a:solidFill>
                  <a:schemeClr val="tx1"/>
                </a:solidFill>
              </a:rPr>
              <a:t>Forcing the victim to write bad checks or file fraudulent tax returns</a:t>
            </a:r>
          </a:p>
          <a:p>
            <a:pPr>
              <a:buFont typeface="Arial" panose="020B0604020202020204" pitchFamily="34" charset="0"/>
              <a:buChar char="•"/>
            </a:pPr>
            <a:r>
              <a:rPr lang="en-US" sz="1800" dirty="0">
                <a:solidFill>
                  <a:schemeClr val="tx1"/>
                </a:solidFill>
              </a:rPr>
              <a:t>Running up large amounts of debt on joint accounts, taking bad credit or loans</a:t>
            </a:r>
          </a:p>
          <a:p>
            <a:pPr>
              <a:buFont typeface="Arial" panose="020B0604020202020204" pitchFamily="34" charset="0"/>
              <a:buChar char="•"/>
            </a:pPr>
            <a:r>
              <a:rPr lang="en-US" sz="1800" dirty="0">
                <a:solidFill>
                  <a:schemeClr val="tx1"/>
                </a:solidFill>
              </a:rPr>
              <a:t>Hiding assets</a:t>
            </a:r>
          </a:p>
          <a:p>
            <a:pPr>
              <a:buFont typeface="Arial" panose="020B0604020202020204" pitchFamily="34" charset="0"/>
              <a:buChar char="•"/>
            </a:pPr>
            <a:r>
              <a:rPr lang="en-US" sz="1800" dirty="0">
                <a:solidFill>
                  <a:schemeClr val="tx1"/>
                </a:solidFill>
              </a:rPr>
              <a:t>Stealing the victim’s identity, property or inheritance</a:t>
            </a:r>
          </a:p>
          <a:p>
            <a:pPr>
              <a:buFont typeface="Arial" panose="020B0604020202020204" pitchFamily="34" charset="0"/>
              <a:buChar char="•"/>
            </a:pPr>
            <a:r>
              <a:rPr lang="en-US" sz="1800" dirty="0">
                <a:solidFill>
                  <a:schemeClr val="tx1"/>
                </a:solidFill>
              </a:rPr>
              <a:t>Refusing to pay bills and ruining the victims’ credit score</a:t>
            </a:r>
          </a:p>
          <a:p>
            <a:pPr>
              <a:buFont typeface="Arial" panose="020B0604020202020204" pitchFamily="34" charset="0"/>
              <a:buChar char="•"/>
            </a:pPr>
            <a:r>
              <a:rPr lang="en-US" sz="1800" dirty="0">
                <a:solidFill>
                  <a:schemeClr val="tx1"/>
                </a:solidFill>
              </a:rPr>
              <a:t>Refusing to pay  or evading child support or manipulating the divorce process by drawing it out by hiding or not disclosing assets</a:t>
            </a:r>
          </a:p>
          <a:p>
            <a:pPr>
              <a:buFont typeface="Arial" panose="020B0604020202020204" pitchFamily="34" charset="0"/>
              <a:buChar char="•"/>
            </a:pPr>
            <a:endParaRPr lang="en-US" sz="2000" dirty="0">
              <a:solidFill>
                <a:schemeClr val="tx1"/>
              </a:solidFill>
            </a:endParaRPr>
          </a:p>
        </p:txBody>
      </p:sp>
      <p:sp>
        <p:nvSpPr>
          <p:cNvPr id="4" name="Text Placeholder 3"/>
          <p:cNvSpPr>
            <a:spLocks noGrp="1"/>
          </p:cNvSpPr>
          <p:nvPr>
            <p:ph type="body" sz="quarter" idx="12"/>
          </p:nvPr>
        </p:nvSpPr>
        <p:spPr>
          <a:xfrm>
            <a:off x="4953000" y="360659"/>
            <a:ext cx="3950530" cy="381684"/>
          </a:xfrm>
        </p:spPr>
        <p:txBody>
          <a:bodyPr/>
          <a:lstStyle/>
          <a:p>
            <a:pPr algn="ctr"/>
            <a:r>
              <a:rPr lang="en-US" sz="1600" b="1" cap="none" dirty="0"/>
              <a:t>Domestic Violence – </a:t>
            </a:r>
          </a:p>
          <a:p>
            <a:pPr algn="ctr"/>
            <a:r>
              <a:rPr lang="en-US" sz="1600" b="1" cap="none" dirty="0"/>
              <a:t>Examples of Financial Abuse </a:t>
            </a:r>
          </a:p>
        </p:txBody>
      </p:sp>
      <p:sp>
        <p:nvSpPr>
          <p:cNvPr id="5" name="Rectangle 4"/>
          <p:cNvSpPr/>
          <p:nvPr/>
        </p:nvSpPr>
        <p:spPr>
          <a:xfrm>
            <a:off x="0" y="6400800"/>
            <a:ext cx="9144000" cy="400110"/>
          </a:xfrm>
          <a:prstGeom prst="rect">
            <a:avLst/>
          </a:prstGeom>
        </p:spPr>
        <p:txBody>
          <a:bodyPr wrap="square">
            <a:spAutoFit/>
          </a:bodyPr>
          <a:lstStyle/>
          <a:p>
            <a:pPr algn="ctr"/>
            <a:r>
              <a:rPr lang="en-US" sz="2000" dirty="0">
                <a:solidFill>
                  <a:schemeClr val="bg1"/>
                </a:solidFill>
                <a:latin typeface="Helvetica" panose="020B0604020202020204" pitchFamily="34" charset="0"/>
                <a:cs typeface="Helvetica" panose="020B0604020202020204" pitchFamily="34" charset="0"/>
              </a:rPr>
              <a:t>Domestic Violence</a:t>
            </a:r>
          </a:p>
        </p:txBody>
      </p:sp>
    </p:spTree>
    <p:extLst>
      <p:ext uri="{BB962C8B-B14F-4D97-AF65-F5344CB8AC3E}">
        <p14:creationId xmlns:p14="http://schemas.microsoft.com/office/powerpoint/2010/main" val="2461514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US" dirty="0"/>
              <a:t>Domestic Violence</a:t>
            </a:r>
          </a:p>
        </p:txBody>
      </p:sp>
      <p:sp>
        <p:nvSpPr>
          <p:cNvPr id="3" name="Text Placeholder 2"/>
          <p:cNvSpPr>
            <a:spLocks noGrp="1"/>
          </p:cNvSpPr>
          <p:nvPr>
            <p:ph type="body" sz="quarter" idx="15"/>
          </p:nvPr>
        </p:nvSpPr>
        <p:spPr/>
        <p:txBody>
          <a:bodyPr/>
          <a:lstStyle/>
          <a:p>
            <a:pPr>
              <a:buFont typeface="Arial" panose="020B0604020202020204" pitchFamily="34" charset="0"/>
              <a:buChar char="•"/>
            </a:pPr>
            <a:r>
              <a:rPr lang="en-US" sz="1600" dirty="0">
                <a:solidFill>
                  <a:schemeClr val="tx1"/>
                </a:solidFill>
              </a:rPr>
              <a:t>Humiliating the victim in public or private</a:t>
            </a:r>
          </a:p>
          <a:p>
            <a:pPr>
              <a:buFont typeface="Arial" panose="020B0604020202020204" pitchFamily="34" charset="0"/>
              <a:buChar char="•"/>
            </a:pPr>
            <a:r>
              <a:rPr lang="en-US" sz="1600" dirty="0">
                <a:solidFill>
                  <a:schemeClr val="tx1"/>
                </a:solidFill>
              </a:rPr>
              <a:t>Demeaning the victim in public or private </a:t>
            </a:r>
          </a:p>
          <a:p>
            <a:pPr>
              <a:buFont typeface="Arial" panose="020B0604020202020204" pitchFamily="34" charset="0"/>
              <a:buChar char="•"/>
            </a:pPr>
            <a:r>
              <a:rPr lang="en-US" sz="1600" dirty="0">
                <a:solidFill>
                  <a:schemeClr val="tx1"/>
                </a:solidFill>
              </a:rPr>
              <a:t>Controlling what the individual can and cannot do</a:t>
            </a:r>
          </a:p>
          <a:p>
            <a:pPr>
              <a:buFont typeface="Arial" panose="020B0604020202020204" pitchFamily="34" charset="0"/>
              <a:buChar char="•"/>
            </a:pPr>
            <a:r>
              <a:rPr lang="en-US" sz="1600" dirty="0">
                <a:solidFill>
                  <a:schemeClr val="tx1"/>
                </a:solidFill>
              </a:rPr>
              <a:t>Withholding information from the individual</a:t>
            </a:r>
          </a:p>
          <a:p>
            <a:pPr>
              <a:buFont typeface="Arial" panose="020B0604020202020204" pitchFamily="34" charset="0"/>
              <a:buChar char="•"/>
            </a:pPr>
            <a:r>
              <a:rPr lang="en-US" sz="1600" dirty="0">
                <a:solidFill>
                  <a:schemeClr val="tx1"/>
                </a:solidFill>
              </a:rPr>
              <a:t>Deliberately doing something to make the individual feel diminished or embarrassed</a:t>
            </a:r>
          </a:p>
          <a:p>
            <a:pPr>
              <a:buFont typeface="Arial" panose="020B0604020202020204" pitchFamily="34" charset="0"/>
              <a:buChar char="•"/>
            </a:pPr>
            <a:r>
              <a:rPr lang="en-US" sz="1600" dirty="0">
                <a:solidFill>
                  <a:schemeClr val="tx1"/>
                </a:solidFill>
              </a:rPr>
              <a:t>Isolation the Victim from friends and/or family </a:t>
            </a:r>
          </a:p>
          <a:p>
            <a:pPr>
              <a:buFont typeface="Arial" panose="020B0604020202020204" pitchFamily="34" charset="0"/>
              <a:buChar char="•"/>
            </a:pPr>
            <a:r>
              <a:rPr lang="en-US" sz="1600" dirty="0">
                <a:solidFill>
                  <a:schemeClr val="tx1"/>
                </a:solidFill>
              </a:rPr>
              <a:t>Convincing the victim that they are “crazy”</a:t>
            </a:r>
          </a:p>
          <a:p>
            <a:pPr>
              <a:buFont typeface="Arial" panose="020B0604020202020204" pitchFamily="34" charset="0"/>
              <a:buChar char="•"/>
            </a:pPr>
            <a:r>
              <a:rPr lang="en-US" sz="1600" dirty="0">
                <a:solidFill>
                  <a:schemeClr val="tx1"/>
                </a:solidFill>
              </a:rPr>
              <a:t>Purposely causing undo stress to the victim </a:t>
            </a:r>
          </a:p>
          <a:p>
            <a:pPr>
              <a:buFont typeface="Arial" panose="020B0604020202020204" pitchFamily="34" charset="0"/>
              <a:buChar char="•"/>
            </a:pPr>
            <a:r>
              <a:rPr lang="en-US" sz="1600" dirty="0">
                <a:solidFill>
                  <a:schemeClr val="tx1"/>
                </a:solidFill>
              </a:rPr>
              <a:t>Blaming the victim consistently for issues or problems in the relationship</a:t>
            </a:r>
          </a:p>
          <a:p>
            <a:pPr>
              <a:buFont typeface="Arial" panose="020B0604020202020204" pitchFamily="34" charset="0"/>
              <a:buChar char="•"/>
            </a:pPr>
            <a:r>
              <a:rPr lang="en-US" sz="1600" dirty="0">
                <a:solidFill>
                  <a:schemeClr val="tx1"/>
                </a:solidFill>
              </a:rPr>
              <a:t>Making unreasonable demands </a:t>
            </a:r>
          </a:p>
          <a:p>
            <a:pPr>
              <a:buFont typeface="Arial" panose="020B0604020202020204" pitchFamily="34" charset="0"/>
              <a:buChar char="•"/>
            </a:pPr>
            <a:r>
              <a:rPr lang="en-US" sz="1600" dirty="0">
                <a:solidFill>
                  <a:schemeClr val="tx1"/>
                </a:solidFill>
              </a:rPr>
              <a:t>Criticizing for incomplete task</a:t>
            </a:r>
          </a:p>
          <a:p>
            <a:pPr>
              <a:buFont typeface="Arial" panose="020B0604020202020204" pitchFamily="34" charset="0"/>
              <a:buChar char="•"/>
            </a:pPr>
            <a:r>
              <a:rPr lang="en-US" sz="1600" dirty="0">
                <a:solidFill>
                  <a:schemeClr val="tx1"/>
                </a:solidFill>
              </a:rPr>
              <a:t>Demanding </a:t>
            </a:r>
          </a:p>
          <a:p>
            <a:pPr>
              <a:buFont typeface="Arial" panose="020B0604020202020204" pitchFamily="34" charset="0"/>
              <a:buChar char="•"/>
            </a:pPr>
            <a:r>
              <a:rPr lang="en-US" sz="1600" dirty="0">
                <a:solidFill>
                  <a:schemeClr val="tx1"/>
                </a:solidFill>
              </a:rPr>
              <a:t>Cruel </a:t>
            </a:r>
          </a:p>
          <a:p>
            <a:pPr>
              <a:buFont typeface="Arial" panose="020B0604020202020204" pitchFamily="34" charset="0"/>
              <a:buChar char="•"/>
            </a:pPr>
            <a:r>
              <a:rPr lang="en-US" sz="1600" dirty="0">
                <a:solidFill>
                  <a:schemeClr val="tx1"/>
                </a:solidFill>
              </a:rPr>
              <a:t>Stalking </a:t>
            </a:r>
          </a:p>
          <a:p>
            <a:endParaRPr lang="en-US" sz="1400" dirty="0">
              <a:solidFill>
                <a:schemeClr val="tx1"/>
              </a:solidFill>
            </a:endParaRPr>
          </a:p>
        </p:txBody>
      </p:sp>
      <p:sp>
        <p:nvSpPr>
          <p:cNvPr id="4" name="Text Placeholder 3"/>
          <p:cNvSpPr>
            <a:spLocks noGrp="1"/>
          </p:cNvSpPr>
          <p:nvPr>
            <p:ph type="body" sz="quarter" idx="12"/>
          </p:nvPr>
        </p:nvSpPr>
        <p:spPr>
          <a:xfrm>
            <a:off x="4267200" y="457200"/>
            <a:ext cx="4724400" cy="465639"/>
          </a:xfrm>
        </p:spPr>
        <p:txBody>
          <a:bodyPr/>
          <a:lstStyle/>
          <a:p>
            <a:pPr algn="ctr"/>
            <a:r>
              <a:rPr lang="en-US" sz="1600" b="1" cap="none" dirty="0"/>
              <a:t>Domestic Violence – Examples of </a:t>
            </a:r>
          </a:p>
          <a:p>
            <a:pPr algn="ctr"/>
            <a:r>
              <a:rPr lang="en-US" sz="1600" b="1" cap="none" dirty="0"/>
              <a:t>Psychological or Emotional Abuse </a:t>
            </a:r>
          </a:p>
        </p:txBody>
      </p:sp>
    </p:spTree>
    <p:extLst>
      <p:ext uri="{BB962C8B-B14F-4D97-AF65-F5344CB8AC3E}">
        <p14:creationId xmlns:p14="http://schemas.microsoft.com/office/powerpoint/2010/main" val="6950063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3276600" y="1600200"/>
            <a:ext cx="5791200" cy="4114800"/>
          </a:xfrm>
          <a:solidFill>
            <a:schemeClr val="bg2"/>
          </a:solidFill>
          <a:ln w="19050">
            <a:solidFill>
              <a:schemeClr val="accent1"/>
            </a:solidFill>
          </a:ln>
        </p:spPr>
        <p:txBody>
          <a:bodyPr/>
          <a:lstStyle/>
          <a:p>
            <a:pPr marL="0" indent="0"/>
            <a:r>
              <a:rPr lang="en-US" sz="1600" dirty="0">
                <a:solidFill>
                  <a:schemeClr val="tx1"/>
                </a:solidFill>
              </a:rPr>
              <a:t>The victim: </a:t>
            </a:r>
          </a:p>
          <a:p>
            <a:pPr lvl="3">
              <a:buFont typeface="Arial" panose="020B0604020202020204" pitchFamily="34" charset="0"/>
              <a:buChar char="•"/>
            </a:pPr>
            <a:r>
              <a:rPr lang="en-US" sz="1600" dirty="0">
                <a:solidFill>
                  <a:schemeClr val="tx1"/>
                </a:solidFill>
              </a:rPr>
              <a:t>fears the abusers violent behavior and will escalate if they try to leave</a:t>
            </a:r>
          </a:p>
          <a:p>
            <a:pPr lvl="3">
              <a:buFont typeface="Arial" panose="020B0604020202020204" pitchFamily="34" charset="0"/>
              <a:buChar char="•"/>
            </a:pPr>
            <a:r>
              <a:rPr lang="en-US" sz="1600" dirty="0">
                <a:solidFill>
                  <a:schemeClr val="tx1"/>
                </a:solidFill>
              </a:rPr>
              <a:t>loves his/her abuser and believes (s)he will change</a:t>
            </a:r>
          </a:p>
          <a:p>
            <a:pPr lvl="3">
              <a:buFont typeface="Arial" panose="020B0604020202020204" pitchFamily="34" charset="0"/>
              <a:buChar char="•"/>
            </a:pPr>
            <a:r>
              <a:rPr lang="en-US" sz="1600" dirty="0">
                <a:solidFill>
                  <a:schemeClr val="tx1"/>
                </a:solidFill>
              </a:rPr>
              <a:t>believes abuse is a normal part of a relationship</a:t>
            </a:r>
          </a:p>
          <a:p>
            <a:pPr lvl="3">
              <a:buFont typeface="Arial" panose="020B0604020202020204" pitchFamily="34" charset="0"/>
              <a:buChar char="•"/>
            </a:pPr>
            <a:r>
              <a:rPr lang="en-US" sz="1600" dirty="0">
                <a:solidFill>
                  <a:schemeClr val="tx1"/>
                </a:solidFill>
              </a:rPr>
              <a:t>is financially dependent on the abuser</a:t>
            </a:r>
          </a:p>
          <a:p>
            <a:pPr lvl="3">
              <a:buFont typeface="Arial" panose="020B0604020202020204" pitchFamily="34" charset="0"/>
              <a:buChar char="•"/>
            </a:pPr>
            <a:r>
              <a:rPr lang="en-US" sz="1600" dirty="0">
                <a:solidFill>
                  <a:schemeClr val="tx1"/>
                </a:solidFill>
              </a:rPr>
              <a:t>wants her/his children to have two parents.</a:t>
            </a:r>
          </a:p>
          <a:p>
            <a:pPr lvl="3">
              <a:buFont typeface="Arial" panose="020B0604020202020204" pitchFamily="34" charset="0"/>
              <a:buChar char="•"/>
            </a:pPr>
            <a:r>
              <a:rPr lang="en-US" sz="1600" dirty="0">
                <a:solidFill>
                  <a:schemeClr val="tx1"/>
                </a:solidFill>
              </a:rPr>
              <a:t>religious and/or cultural beliefs  preclude him/her from leaving </a:t>
            </a:r>
          </a:p>
          <a:p>
            <a:pPr lvl="3">
              <a:buFont typeface="Arial" panose="020B0604020202020204" pitchFamily="34" charset="0"/>
              <a:buChar char="•"/>
            </a:pPr>
            <a:r>
              <a:rPr lang="en-US" sz="1600" dirty="0">
                <a:solidFill>
                  <a:schemeClr val="tx1"/>
                </a:solidFill>
              </a:rPr>
              <a:t>has low self esteem and believe he is to blame for the abuse</a:t>
            </a:r>
          </a:p>
          <a:p>
            <a:pPr lvl="3">
              <a:buFont typeface="Arial" panose="020B0604020202020204" pitchFamily="34" charset="0"/>
              <a:buChar char="•"/>
            </a:pPr>
            <a:r>
              <a:rPr lang="en-US" sz="1600" dirty="0">
                <a:solidFill>
                  <a:schemeClr val="tx1"/>
                </a:solidFill>
              </a:rPr>
              <a:t>is embarrassed to let others know he has been abused</a:t>
            </a:r>
          </a:p>
          <a:p>
            <a:pPr lvl="3">
              <a:buFont typeface="Arial" panose="020B0604020202020204" pitchFamily="34" charset="0"/>
              <a:buChar char="•"/>
            </a:pPr>
            <a:r>
              <a:rPr lang="en-US" sz="1600" dirty="0">
                <a:solidFill>
                  <a:schemeClr val="tx1"/>
                </a:solidFill>
              </a:rPr>
              <a:t>has nowhere to go if he leaves </a:t>
            </a:r>
          </a:p>
          <a:p>
            <a:pPr lvl="3">
              <a:buFont typeface="Arial" panose="020B0604020202020204" pitchFamily="34" charset="0"/>
              <a:buChar char="•"/>
            </a:pPr>
            <a:r>
              <a:rPr lang="en-US" sz="1600" dirty="0">
                <a:solidFill>
                  <a:schemeClr val="tx1"/>
                </a:solidFill>
              </a:rPr>
              <a:t>fears retribution from the abusers friends or family </a:t>
            </a:r>
          </a:p>
        </p:txBody>
      </p:sp>
      <p:sp>
        <p:nvSpPr>
          <p:cNvPr id="4" name="Text Placeholder 3"/>
          <p:cNvSpPr>
            <a:spLocks noGrp="1"/>
          </p:cNvSpPr>
          <p:nvPr>
            <p:ph type="body" sz="quarter" idx="12"/>
          </p:nvPr>
        </p:nvSpPr>
        <p:spPr>
          <a:xfrm>
            <a:off x="4419600" y="304800"/>
            <a:ext cx="3657600" cy="381684"/>
          </a:xfrm>
        </p:spPr>
        <p:txBody>
          <a:bodyPr/>
          <a:lstStyle/>
          <a:p>
            <a:pPr algn="ctr"/>
            <a:r>
              <a:rPr lang="en-US" sz="1800" b="1" cap="none" dirty="0"/>
              <a:t>Why do people stay </a:t>
            </a:r>
          </a:p>
          <a:p>
            <a:pPr algn="ctr"/>
            <a:r>
              <a:rPr lang="en-US" sz="1800" b="1" cap="none" dirty="0"/>
              <a:t>   in abusive relationships?</a:t>
            </a:r>
          </a:p>
        </p:txBody>
      </p:sp>
      <p:pic>
        <p:nvPicPr>
          <p:cNvPr id="6" name="Content Placeholder 3" descr="picture of battered woman.jpg"/>
          <p:cNvPicPr>
            <a:picLocks noChangeAspect="1"/>
          </p:cNvPicPr>
          <p:nvPr/>
        </p:nvPicPr>
        <p:blipFill>
          <a:blip r:embed="rId2" cstate="print"/>
          <a:stretch>
            <a:fillRect/>
          </a:stretch>
        </p:blipFill>
        <p:spPr>
          <a:xfrm>
            <a:off x="228600" y="1981200"/>
            <a:ext cx="2362200" cy="2054469"/>
          </a:xfrm>
          <a:prstGeom prst="rect">
            <a:avLst/>
          </a:prstGeom>
        </p:spPr>
      </p:pic>
      <p:sp>
        <p:nvSpPr>
          <p:cNvPr id="5" name="Rectangle 4"/>
          <p:cNvSpPr/>
          <p:nvPr/>
        </p:nvSpPr>
        <p:spPr>
          <a:xfrm>
            <a:off x="0" y="6400800"/>
            <a:ext cx="9144000" cy="400110"/>
          </a:xfrm>
          <a:prstGeom prst="rect">
            <a:avLst/>
          </a:prstGeom>
        </p:spPr>
        <p:txBody>
          <a:bodyPr wrap="square">
            <a:spAutoFit/>
          </a:bodyPr>
          <a:lstStyle/>
          <a:p>
            <a:pPr algn="ctr"/>
            <a:r>
              <a:rPr lang="en-US" sz="2000" dirty="0">
                <a:solidFill>
                  <a:schemeClr val="bg1"/>
                </a:solidFill>
                <a:latin typeface="Helvetica" panose="020B0604020202020204" pitchFamily="34" charset="0"/>
                <a:cs typeface="Helvetica" panose="020B0604020202020204" pitchFamily="34" charset="0"/>
              </a:rPr>
              <a:t>Domestic Violence</a:t>
            </a:r>
          </a:p>
        </p:txBody>
      </p:sp>
    </p:spTree>
    <p:extLst>
      <p:ext uri="{BB962C8B-B14F-4D97-AF65-F5344CB8AC3E}">
        <p14:creationId xmlns:p14="http://schemas.microsoft.com/office/powerpoint/2010/main" val="5612120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228600" y="1295400"/>
            <a:ext cx="8610600" cy="4572000"/>
          </a:xfrm>
        </p:spPr>
        <p:txBody>
          <a:bodyPr/>
          <a:lstStyle/>
          <a:p>
            <a:r>
              <a:rPr lang="en-US" sz="1600" dirty="0">
                <a:solidFill>
                  <a:schemeClr val="tx1"/>
                </a:solidFill>
              </a:rPr>
              <a:t>      People who have never been abused often wonder why a person wouldn’t just leave an abusive relationship. They don’t understand that leaving can be more complicated than it seems.</a:t>
            </a:r>
          </a:p>
          <a:p>
            <a:endParaRPr lang="en-US" sz="1600" dirty="0">
              <a:solidFill>
                <a:schemeClr val="tx1"/>
              </a:solidFill>
            </a:endParaRPr>
          </a:p>
          <a:p>
            <a:r>
              <a:rPr lang="en-US" sz="1600" dirty="0">
                <a:solidFill>
                  <a:schemeClr val="tx1"/>
                </a:solidFill>
              </a:rPr>
              <a:t>      Leaving is often the most dangerous time for a victim of abuse, because abuse is about power and control. When a victim leaves, they are taking control and threatening the abusive partner’s power, which could cause the abusive partner to retaliate in very destructive ways.</a:t>
            </a:r>
          </a:p>
          <a:p>
            <a:endParaRPr lang="en-US" sz="1600" dirty="0">
              <a:solidFill>
                <a:schemeClr val="tx1"/>
              </a:solidFill>
            </a:endParaRPr>
          </a:p>
          <a:p>
            <a:r>
              <a:rPr lang="en-US" sz="1600" dirty="0">
                <a:solidFill>
                  <a:schemeClr val="tx1"/>
                </a:solidFill>
              </a:rPr>
              <a:t>       Aside from this danger, there are many reasons why people stay in abusive relationships. Here are just a few of the common ones:</a:t>
            </a:r>
          </a:p>
          <a:p>
            <a:endParaRPr lang="en-US" sz="1600" b="1" dirty="0">
              <a:solidFill>
                <a:schemeClr val="tx1"/>
              </a:solidFill>
            </a:endParaRPr>
          </a:p>
          <a:p>
            <a:r>
              <a:rPr lang="en-US" sz="1600" b="1" dirty="0">
                <a:solidFill>
                  <a:schemeClr val="tx1"/>
                </a:solidFill>
              </a:rPr>
              <a:t>			Fear: </a:t>
            </a:r>
            <a:r>
              <a:rPr lang="en-US" sz="1600" dirty="0">
                <a:solidFill>
                  <a:schemeClr val="tx1"/>
                </a:solidFill>
              </a:rPr>
              <a:t>A person may be afraid of what will happen if they decide to leave the 				relationship.</a:t>
            </a:r>
          </a:p>
          <a:p>
            <a:endParaRPr lang="en-US" sz="1600" b="1" dirty="0">
              <a:solidFill>
                <a:schemeClr val="tx1"/>
              </a:solidFill>
            </a:endParaRPr>
          </a:p>
          <a:p>
            <a:r>
              <a:rPr lang="en-US" sz="1600" b="1" dirty="0">
                <a:solidFill>
                  <a:schemeClr val="tx1"/>
                </a:solidFill>
              </a:rPr>
              <a:t>			Believing Abuse is Normal: </a:t>
            </a:r>
            <a:r>
              <a:rPr lang="en-US" sz="1600" dirty="0">
                <a:solidFill>
                  <a:schemeClr val="tx1"/>
                </a:solidFill>
              </a:rPr>
              <a:t>A person may not know what a healthy relationship 			looks like, perhaps from growing up in an environment where abuse was common, 		and they may not recognize that their relationship is unhealthy. </a:t>
            </a:r>
            <a:endParaRPr lang="en-US" sz="1600" dirty="0"/>
          </a:p>
        </p:txBody>
      </p:sp>
      <p:sp>
        <p:nvSpPr>
          <p:cNvPr id="4" name="Text Placeholder 3"/>
          <p:cNvSpPr>
            <a:spLocks noGrp="1"/>
          </p:cNvSpPr>
          <p:nvPr>
            <p:ph type="body" sz="quarter" idx="12"/>
          </p:nvPr>
        </p:nvSpPr>
        <p:spPr>
          <a:xfrm>
            <a:off x="5410200" y="457200"/>
            <a:ext cx="2819400" cy="381684"/>
          </a:xfrm>
        </p:spPr>
        <p:txBody>
          <a:bodyPr/>
          <a:lstStyle/>
          <a:p>
            <a:r>
              <a:rPr lang="en-US" sz="1600" b="1" cap="none" dirty="0"/>
              <a:t>Why Won’t They Leave?</a:t>
            </a:r>
          </a:p>
        </p:txBody>
      </p:sp>
      <p:sp>
        <p:nvSpPr>
          <p:cNvPr id="5" name="Rectangle 4"/>
          <p:cNvSpPr/>
          <p:nvPr/>
        </p:nvSpPr>
        <p:spPr>
          <a:xfrm>
            <a:off x="0" y="6400800"/>
            <a:ext cx="9144000" cy="400110"/>
          </a:xfrm>
          <a:prstGeom prst="rect">
            <a:avLst/>
          </a:prstGeom>
        </p:spPr>
        <p:txBody>
          <a:bodyPr wrap="square">
            <a:spAutoFit/>
          </a:bodyPr>
          <a:lstStyle/>
          <a:p>
            <a:pPr algn="ctr"/>
            <a:r>
              <a:rPr lang="en-US" sz="2000" dirty="0">
                <a:solidFill>
                  <a:schemeClr val="bg1"/>
                </a:solidFill>
                <a:latin typeface="Helvetica" panose="020B0604020202020204" pitchFamily="34" charset="0"/>
                <a:cs typeface="Helvetica" panose="020B0604020202020204" pitchFamily="34" charset="0"/>
              </a:rPr>
              <a:t>Domestic Violence</a:t>
            </a:r>
          </a:p>
        </p:txBody>
      </p:sp>
    </p:spTree>
    <p:extLst>
      <p:ext uri="{BB962C8B-B14F-4D97-AF65-F5344CB8AC3E}">
        <p14:creationId xmlns:p14="http://schemas.microsoft.com/office/powerpoint/2010/main" val="11089844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457200" y="1451640"/>
            <a:ext cx="8229600" cy="4911060"/>
          </a:xfrm>
        </p:spPr>
        <p:txBody>
          <a:bodyPr/>
          <a:lstStyle/>
          <a:p>
            <a:r>
              <a:rPr lang="en-US" sz="1800" dirty="0">
                <a:solidFill>
                  <a:schemeClr val="tx1"/>
                </a:solidFill>
              </a:rPr>
              <a:t>One of the key errors in attempting to support a patient or colleague who is experiencing Domestic Violence/ Intimate Partner Violence is suggesting they “ get out immediately”.  </a:t>
            </a:r>
          </a:p>
          <a:p>
            <a:endParaRPr lang="en-US" sz="1800" dirty="0">
              <a:solidFill>
                <a:schemeClr val="tx1"/>
              </a:solidFill>
            </a:endParaRPr>
          </a:p>
          <a:p>
            <a:r>
              <a:rPr lang="en-US" sz="1800" dirty="0">
                <a:solidFill>
                  <a:schemeClr val="tx1"/>
                </a:solidFill>
              </a:rPr>
              <a:t>More critical is working with them to clarify a personalized safety plan and preparing to activate that safety plan while in a the relationship, outlining steps to take while in the relationship, planning on leaving , or even after you leave. </a:t>
            </a:r>
          </a:p>
          <a:p>
            <a:endParaRPr lang="en-US" sz="1600" dirty="0">
              <a:solidFill>
                <a:schemeClr val="tx1"/>
              </a:solidFill>
            </a:endParaRPr>
          </a:p>
          <a:p>
            <a:r>
              <a:rPr lang="en-US" sz="1600" dirty="0">
                <a:solidFill>
                  <a:schemeClr val="tx1"/>
                </a:solidFill>
              </a:rPr>
              <a:t>Components of a safety plan are;</a:t>
            </a:r>
          </a:p>
          <a:p>
            <a:r>
              <a:rPr lang="en-US" sz="1600" dirty="0">
                <a:solidFill>
                  <a:schemeClr val="tx1"/>
                </a:solidFill>
              </a:rPr>
              <a:t>Telling a trusted source- friend, family, or neighbor</a:t>
            </a:r>
          </a:p>
          <a:p>
            <a:r>
              <a:rPr lang="en-US" sz="1600" dirty="0">
                <a:solidFill>
                  <a:schemeClr val="tx1"/>
                </a:solidFill>
              </a:rPr>
              <a:t>Having financial ability to leave for a few days</a:t>
            </a:r>
          </a:p>
          <a:p>
            <a:r>
              <a:rPr lang="en-US" sz="1600" dirty="0">
                <a:solidFill>
                  <a:schemeClr val="tx1"/>
                </a:solidFill>
              </a:rPr>
              <a:t>Making safe plan for children as needed should they witness violence </a:t>
            </a:r>
          </a:p>
          <a:p>
            <a:r>
              <a:rPr lang="en-US" sz="1600" dirty="0">
                <a:solidFill>
                  <a:schemeClr val="tx1"/>
                </a:solidFill>
              </a:rPr>
              <a:t>Having memorized phone numbers for crisis hot lines and shelters specific for IPV </a:t>
            </a:r>
          </a:p>
          <a:p>
            <a:r>
              <a:rPr lang="en-US" sz="1600" dirty="0">
                <a:solidFill>
                  <a:schemeClr val="tx1"/>
                </a:solidFill>
              </a:rPr>
              <a:t>Having a friend who is aware of your crisis and opening their home to you in an emergency </a:t>
            </a:r>
          </a:p>
        </p:txBody>
      </p:sp>
      <p:sp>
        <p:nvSpPr>
          <p:cNvPr id="4" name="Text Placeholder 3"/>
          <p:cNvSpPr>
            <a:spLocks noGrp="1"/>
          </p:cNvSpPr>
          <p:nvPr>
            <p:ph type="body" sz="quarter" idx="12"/>
          </p:nvPr>
        </p:nvSpPr>
        <p:spPr>
          <a:xfrm>
            <a:off x="6096000" y="457200"/>
            <a:ext cx="1752600" cy="381684"/>
          </a:xfrm>
        </p:spPr>
        <p:txBody>
          <a:bodyPr/>
          <a:lstStyle/>
          <a:p>
            <a:r>
              <a:rPr lang="en-US" sz="1800" b="1" cap="none" dirty="0"/>
              <a:t>Safety Plan</a:t>
            </a:r>
          </a:p>
        </p:txBody>
      </p:sp>
      <p:sp>
        <p:nvSpPr>
          <p:cNvPr id="5" name="Rectangle 4"/>
          <p:cNvSpPr/>
          <p:nvPr/>
        </p:nvSpPr>
        <p:spPr>
          <a:xfrm>
            <a:off x="0" y="6400800"/>
            <a:ext cx="9144000" cy="400110"/>
          </a:xfrm>
          <a:prstGeom prst="rect">
            <a:avLst/>
          </a:prstGeom>
        </p:spPr>
        <p:txBody>
          <a:bodyPr wrap="square">
            <a:spAutoFit/>
          </a:bodyPr>
          <a:lstStyle/>
          <a:p>
            <a:pPr algn="ctr"/>
            <a:r>
              <a:rPr lang="en-US" sz="2000" dirty="0">
                <a:solidFill>
                  <a:schemeClr val="bg1"/>
                </a:solidFill>
                <a:latin typeface="Helvetica" panose="020B0604020202020204" pitchFamily="34" charset="0"/>
                <a:cs typeface="Helvetica" panose="020B0604020202020204" pitchFamily="34" charset="0"/>
              </a:rPr>
              <a:t>Domestic Violence</a:t>
            </a:r>
          </a:p>
        </p:txBody>
      </p:sp>
    </p:spTree>
    <p:extLst>
      <p:ext uri="{BB962C8B-B14F-4D97-AF65-F5344CB8AC3E}">
        <p14:creationId xmlns:p14="http://schemas.microsoft.com/office/powerpoint/2010/main" val="11612766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457200" y="1295400"/>
            <a:ext cx="8305800" cy="4991511"/>
          </a:xfrm>
        </p:spPr>
        <p:txBody>
          <a:bodyPr/>
          <a:lstStyle/>
          <a:p>
            <a:r>
              <a:rPr lang="en-US" sz="1400" dirty="0">
                <a:solidFill>
                  <a:schemeClr val="tx1"/>
                </a:solidFill>
              </a:rPr>
              <a:t>       Per NYS Governors Office May 2020:  </a:t>
            </a:r>
          </a:p>
          <a:p>
            <a:endParaRPr lang="en-US" sz="1400" dirty="0">
              <a:solidFill>
                <a:schemeClr val="tx1"/>
              </a:solidFill>
            </a:endParaRPr>
          </a:p>
          <a:p>
            <a:r>
              <a:rPr lang="en-US" sz="1400" dirty="0">
                <a:solidFill>
                  <a:schemeClr val="tx1"/>
                </a:solidFill>
              </a:rPr>
              <a:t>       DV Reports overall Are up 30 % in April Compared to Last Year and Incident Calls to State Have Increased 15 Percent in March Compared to Last Year.</a:t>
            </a:r>
          </a:p>
          <a:p>
            <a:r>
              <a:rPr lang="en-US" sz="1400" dirty="0">
                <a:solidFill>
                  <a:schemeClr val="tx1"/>
                </a:solidFill>
              </a:rPr>
              <a:t>     </a:t>
            </a:r>
          </a:p>
          <a:p>
            <a:r>
              <a:rPr lang="en-US" sz="1400" dirty="0">
                <a:solidFill>
                  <a:schemeClr val="tx1"/>
                </a:solidFill>
              </a:rPr>
              <a:t>     </a:t>
            </a:r>
          </a:p>
          <a:p>
            <a:r>
              <a:rPr lang="en-US" sz="1400" dirty="0">
                <a:solidFill>
                  <a:schemeClr val="tx1"/>
                </a:solidFill>
              </a:rPr>
              <a:t>      12 % Increase in Intimate Partner Victimizations were Reported by Large Police Departments Outside of NYC for First Quarter of 2020 Compared to Same Period in 2019. </a:t>
            </a:r>
          </a:p>
          <a:p>
            <a:endParaRPr lang="en-US" sz="1400" dirty="0">
              <a:solidFill>
                <a:schemeClr val="tx1"/>
              </a:solidFill>
            </a:endParaRPr>
          </a:p>
          <a:p>
            <a:r>
              <a:rPr lang="en-US" sz="1400" dirty="0">
                <a:solidFill>
                  <a:schemeClr val="tx1"/>
                </a:solidFill>
              </a:rPr>
              <a:t>      </a:t>
            </a:r>
          </a:p>
          <a:p>
            <a:r>
              <a:rPr lang="en-US" sz="1400" dirty="0">
                <a:solidFill>
                  <a:schemeClr val="tx1"/>
                </a:solidFill>
              </a:rPr>
              <a:t>       A new task force was put into place following this spike during the peak of the pandemic outlining new law for Hospital response to indentation and treatment of Domestic Violence. The new law was singed into regulation by Governor Cuomo on July 7, 202 and takes place officially on April 17, 2021.  </a:t>
            </a:r>
          </a:p>
          <a:p>
            <a:endParaRPr lang="en-US" sz="1400" dirty="0">
              <a:solidFill>
                <a:schemeClr val="tx1"/>
              </a:solidFill>
            </a:endParaRPr>
          </a:p>
          <a:p>
            <a:r>
              <a:rPr lang="en-US" sz="1400" dirty="0">
                <a:solidFill>
                  <a:schemeClr val="tx1"/>
                </a:solidFill>
              </a:rPr>
              <a:t>      </a:t>
            </a:r>
          </a:p>
          <a:p>
            <a:r>
              <a:rPr lang="en-US" sz="1400" dirty="0">
                <a:solidFill>
                  <a:schemeClr val="tx1"/>
                </a:solidFill>
              </a:rPr>
              <a:t>       The new law requires hospitals to establish policies and procedures to identify and service victims of suspected victims of domestic violence, train staff on the hospital’s policies and procedures and connect victims with domestic violence advocates if requested. </a:t>
            </a:r>
          </a:p>
          <a:p>
            <a:endParaRPr lang="en-US" sz="1400" dirty="0">
              <a:solidFill>
                <a:schemeClr val="tx1"/>
              </a:solidFill>
            </a:endParaRPr>
          </a:p>
          <a:p>
            <a:endParaRPr lang="en-US" sz="1400" dirty="0">
              <a:solidFill>
                <a:schemeClr val="tx1"/>
              </a:solidFill>
            </a:endParaRPr>
          </a:p>
          <a:p>
            <a:endParaRPr lang="en-US" dirty="0">
              <a:solidFill>
                <a:schemeClr val="tx1"/>
              </a:solidFill>
            </a:endParaRPr>
          </a:p>
          <a:p>
            <a:endParaRPr lang="en-US" dirty="0">
              <a:solidFill>
                <a:schemeClr val="tx1"/>
              </a:solidFill>
            </a:endParaRPr>
          </a:p>
        </p:txBody>
      </p:sp>
      <p:sp>
        <p:nvSpPr>
          <p:cNvPr id="4" name="Text Placeholder 3"/>
          <p:cNvSpPr>
            <a:spLocks noGrp="1"/>
          </p:cNvSpPr>
          <p:nvPr>
            <p:ph type="body" sz="quarter" idx="12"/>
          </p:nvPr>
        </p:nvSpPr>
        <p:spPr>
          <a:xfrm>
            <a:off x="4800600" y="304800"/>
            <a:ext cx="4102930" cy="525645"/>
          </a:xfrm>
        </p:spPr>
        <p:txBody>
          <a:bodyPr/>
          <a:lstStyle/>
          <a:p>
            <a:pPr algn="ctr"/>
            <a:r>
              <a:rPr lang="en-US" b="1" dirty="0"/>
              <a:t>NYS law ( Section 2805-z ) </a:t>
            </a:r>
          </a:p>
          <a:p>
            <a:pPr algn="ctr"/>
            <a:r>
              <a:rPr lang="en-US" b="1" cap="none" dirty="0"/>
              <a:t>For Domestic Violence - Following Pandemic </a:t>
            </a:r>
          </a:p>
        </p:txBody>
      </p:sp>
      <p:sp>
        <p:nvSpPr>
          <p:cNvPr id="5" name="Rectangle 4"/>
          <p:cNvSpPr/>
          <p:nvPr/>
        </p:nvSpPr>
        <p:spPr>
          <a:xfrm>
            <a:off x="0" y="6400800"/>
            <a:ext cx="9144000" cy="400110"/>
          </a:xfrm>
          <a:prstGeom prst="rect">
            <a:avLst/>
          </a:prstGeom>
        </p:spPr>
        <p:txBody>
          <a:bodyPr wrap="square">
            <a:spAutoFit/>
          </a:bodyPr>
          <a:lstStyle/>
          <a:p>
            <a:pPr algn="ctr"/>
            <a:r>
              <a:rPr lang="en-US" sz="2000" dirty="0">
                <a:solidFill>
                  <a:schemeClr val="bg1"/>
                </a:solidFill>
                <a:latin typeface="Helvetica" panose="020B0604020202020204" pitchFamily="34" charset="0"/>
                <a:cs typeface="Helvetica" panose="020B0604020202020204" pitchFamily="34" charset="0"/>
              </a:rPr>
              <a:t>Domestic Violence</a:t>
            </a:r>
          </a:p>
        </p:txBody>
      </p:sp>
    </p:spTree>
    <p:extLst>
      <p:ext uri="{BB962C8B-B14F-4D97-AF65-F5344CB8AC3E}">
        <p14:creationId xmlns:p14="http://schemas.microsoft.com/office/powerpoint/2010/main" val="3056821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US" dirty="0"/>
              <a:t>SBUH Policies and Procedures</a:t>
            </a:r>
          </a:p>
        </p:txBody>
      </p:sp>
      <p:sp>
        <p:nvSpPr>
          <p:cNvPr id="3" name="Text Placeholder 2"/>
          <p:cNvSpPr>
            <a:spLocks noGrp="1"/>
          </p:cNvSpPr>
          <p:nvPr>
            <p:ph type="body" sz="quarter" idx="15"/>
          </p:nvPr>
        </p:nvSpPr>
        <p:spPr/>
        <p:txBody>
          <a:bodyPr/>
          <a:lstStyle/>
          <a:p>
            <a:pPr lvl="0"/>
            <a:r>
              <a:rPr lang="en-US" altLang="en-US" sz="2000" u="sng" dirty="0">
                <a:solidFill>
                  <a:prstClr val="black"/>
                </a:solidFill>
                <a:latin typeface="Helvetica" panose="020B0604020202020204" pitchFamily="34" charset="0"/>
                <a:ea typeface="ＭＳ Ｐゴシック" panose="020B0600070205080204" pitchFamily="34" charset="-128"/>
                <a:cs typeface="Helvetica" panose="020B0604020202020204" pitchFamily="34" charset="0"/>
              </a:rPr>
              <a:t>PC0003</a:t>
            </a:r>
            <a:r>
              <a:rPr lang="en-US" altLang="en-US" sz="2000" dirty="0">
                <a:solidFill>
                  <a:prstClr val="black"/>
                </a:solidFill>
                <a:latin typeface="Helvetica" panose="020B0604020202020204" pitchFamily="34" charset="0"/>
                <a:ea typeface="ＭＳ Ｐゴシック" panose="020B0600070205080204" pitchFamily="34" charset="-128"/>
                <a:cs typeface="Helvetica" panose="020B0604020202020204" pitchFamily="34" charset="0"/>
              </a:rPr>
              <a:t>: Identification and Treatment of Family Violence, Abuse, Neglect, and Maltreatment</a:t>
            </a:r>
          </a:p>
          <a:p>
            <a:pPr lvl="0"/>
            <a:endParaRPr lang="en-US" altLang="en-US" sz="2000" u="sng" dirty="0">
              <a:solidFill>
                <a:prstClr val="black"/>
              </a:solidFill>
              <a:latin typeface="Helvetica" panose="020B0604020202020204" pitchFamily="34" charset="0"/>
              <a:ea typeface="ＭＳ Ｐゴシック" panose="020B0600070205080204" pitchFamily="34" charset="-128"/>
              <a:cs typeface="Helvetica" panose="020B0604020202020204" pitchFamily="34" charset="0"/>
            </a:endParaRPr>
          </a:p>
          <a:p>
            <a:pPr lvl="0"/>
            <a:r>
              <a:rPr lang="en-US" altLang="en-US" sz="2000" u="sng" dirty="0">
                <a:solidFill>
                  <a:prstClr val="black"/>
                </a:solidFill>
                <a:latin typeface="Helvetica" panose="020B0604020202020204" pitchFamily="34" charset="0"/>
                <a:ea typeface="ＭＳ Ｐゴシック" panose="020B0600070205080204" pitchFamily="34" charset="-128"/>
                <a:cs typeface="Helvetica" panose="020B0604020202020204" pitchFamily="34" charset="0"/>
              </a:rPr>
              <a:t>PC0162</a:t>
            </a:r>
            <a:r>
              <a:rPr lang="en-US" altLang="en-US" sz="2000" dirty="0">
                <a:solidFill>
                  <a:prstClr val="black"/>
                </a:solidFill>
                <a:latin typeface="Helvetica" panose="020B0604020202020204" pitchFamily="34" charset="0"/>
                <a:ea typeface="ＭＳ Ｐゴシック" panose="020B0600070205080204" pitchFamily="34" charset="-128"/>
                <a:cs typeface="Helvetica" panose="020B0604020202020204" pitchFamily="34" charset="0"/>
              </a:rPr>
              <a:t>: Identification and Response to Child Abuse, Neglect and Maltreatment</a:t>
            </a:r>
          </a:p>
          <a:p>
            <a:pPr lvl="0"/>
            <a:endParaRPr lang="en-US" altLang="en-US" sz="2000" dirty="0">
              <a:solidFill>
                <a:prstClr val="black"/>
              </a:solidFill>
              <a:latin typeface="Helvetica" panose="020B0604020202020204" pitchFamily="34" charset="0"/>
              <a:ea typeface="ＭＳ Ｐゴシック" panose="020B0600070205080204" pitchFamily="34" charset="-128"/>
              <a:cs typeface="Helvetica" panose="020B0604020202020204" pitchFamily="34" charset="0"/>
            </a:endParaRPr>
          </a:p>
          <a:p>
            <a:pPr lvl="0"/>
            <a:r>
              <a:rPr lang="en-US" altLang="en-US" sz="2000" u="sng" dirty="0">
                <a:solidFill>
                  <a:prstClr val="black"/>
                </a:solidFill>
                <a:latin typeface="Helvetica" panose="020B0604020202020204" pitchFamily="34" charset="0"/>
                <a:ea typeface="ＭＳ Ｐゴシック" panose="020B0600070205080204" pitchFamily="34" charset="-128"/>
                <a:cs typeface="Helvetica" panose="020B0604020202020204" pitchFamily="34" charset="0"/>
              </a:rPr>
              <a:t>P520</a:t>
            </a:r>
            <a:r>
              <a:rPr lang="en-US" altLang="en-US" sz="2000" dirty="0">
                <a:solidFill>
                  <a:prstClr val="black"/>
                </a:solidFill>
                <a:latin typeface="Helvetica" panose="020B0604020202020204" pitchFamily="34" charset="0"/>
                <a:ea typeface="ＭＳ Ｐゴシック" panose="020B0600070205080204" pitchFamily="34" charset="-128"/>
                <a:cs typeface="Helvetica" panose="020B0604020202020204" pitchFamily="34" charset="0"/>
              </a:rPr>
              <a:t>: Domestic Violence and the Workplace Policy </a:t>
            </a:r>
          </a:p>
          <a:p>
            <a:pPr marL="0" lvl="0" indent="0"/>
            <a:endParaRPr lang="en-US" altLang="en-US" sz="2000" dirty="0">
              <a:solidFill>
                <a:prstClr val="black"/>
              </a:solidFill>
              <a:latin typeface="Helvetica" panose="020B0604020202020204" pitchFamily="34" charset="0"/>
              <a:ea typeface="ＭＳ Ｐゴシック" panose="020B0600070205080204" pitchFamily="34" charset="-128"/>
              <a:cs typeface="Helvetica" panose="020B0604020202020204" pitchFamily="34" charset="0"/>
            </a:endParaRPr>
          </a:p>
          <a:p>
            <a:pPr marL="292100" lvl="1" algn="just">
              <a:buNone/>
            </a:pPr>
            <a:r>
              <a:rPr lang="en-US" altLang="en-US" sz="2000" dirty="0">
                <a:solidFill>
                  <a:prstClr val="black"/>
                </a:solidFill>
                <a:latin typeface="Helvetica" panose="020B0604020202020204" pitchFamily="34" charset="0"/>
                <a:ea typeface="ＭＳ Ｐゴシック" panose="020B0600070205080204" pitchFamily="34" charset="-128"/>
                <a:cs typeface="Helvetica" panose="020B0604020202020204" pitchFamily="34" charset="0"/>
              </a:rPr>
              <a:t>SBUH staff members identify, assess, treat, and/or refer to community agencies all patients who are confirmed or alleged victims of abuse, neglect and or maltreatment</a:t>
            </a:r>
            <a:r>
              <a:rPr lang="en-US" sz="2000" dirty="0">
                <a:solidFill>
                  <a:prstClr val="black"/>
                </a:solidFill>
                <a:latin typeface="Helvetica" pitchFamily="34" charset="0"/>
                <a:cs typeface="Helvetica" pitchFamily="34" charset="0"/>
              </a:rPr>
              <a:t>. </a:t>
            </a:r>
          </a:p>
          <a:p>
            <a:endParaRPr lang="en-US" dirty="0"/>
          </a:p>
        </p:txBody>
      </p:sp>
      <p:sp>
        <p:nvSpPr>
          <p:cNvPr id="4" name="Text Placeholder 3"/>
          <p:cNvSpPr>
            <a:spLocks noGrp="1"/>
          </p:cNvSpPr>
          <p:nvPr>
            <p:ph type="body" sz="quarter" idx="12"/>
          </p:nvPr>
        </p:nvSpPr>
        <p:spPr>
          <a:xfrm>
            <a:off x="4038600" y="228600"/>
            <a:ext cx="4876800" cy="838200"/>
          </a:xfrm>
        </p:spPr>
        <p:txBody>
          <a:bodyPr/>
          <a:lstStyle/>
          <a:p>
            <a:pPr algn="l"/>
            <a:endParaRPr lang="en-US" altLang="en-US" sz="1800" b="1" cap="none" dirty="0">
              <a:latin typeface="Helvetica" panose="020B0604020202020204" pitchFamily="34" charset="0"/>
              <a:ea typeface="ＭＳ Ｐゴシック" panose="020B0600070205080204" pitchFamily="34" charset="-128"/>
              <a:cs typeface="Helvetica" panose="020B0604020202020204" pitchFamily="34" charset="0"/>
            </a:endParaRPr>
          </a:p>
          <a:p>
            <a:pPr algn="l"/>
            <a:r>
              <a:rPr lang="en-US" altLang="en-US" sz="1800" b="1" cap="none" dirty="0">
                <a:latin typeface="Helvetica" panose="020B0604020202020204" pitchFamily="34" charset="0"/>
                <a:ea typeface="ＭＳ Ｐゴシック" panose="020B0600070205080204" pitchFamily="34" charset="-128"/>
                <a:cs typeface="Helvetica" panose="020B0604020202020204" pitchFamily="34" charset="0"/>
              </a:rPr>
              <a:t>Stony Brook Medicine Policies &amp; Procedures </a:t>
            </a:r>
          </a:p>
          <a:p>
            <a:pPr algn="l"/>
            <a:endParaRPr lang="en-US" dirty="0"/>
          </a:p>
        </p:txBody>
      </p:sp>
    </p:spTree>
    <p:extLst>
      <p:ext uri="{BB962C8B-B14F-4D97-AF65-F5344CB8AC3E}">
        <p14:creationId xmlns:p14="http://schemas.microsoft.com/office/powerpoint/2010/main" val="22954094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4572000" y="609600"/>
            <a:ext cx="4191000" cy="313239"/>
          </a:xfrm>
        </p:spPr>
        <p:txBody>
          <a:bodyPr/>
          <a:lstStyle/>
          <a:p>
            <a:pPr algn="ctr"/>
            <a:r>
              <a:rPr lang="en-US" sz="1600" b="1" cap="none" dirty="0"/>
              <a:t>Assessment for Domestic Violence </a:t>
            </a:r>
          </a:p>
        </p:txBody>
      </p:sp>
      <p:sp>
        <p:nvSpPr>
          <p:cNvPr id="10" name="TextBox 9"/>
          <p:cNvSpPr txBox="1"/>
          <p:nvPr/>
        </p:nvSpPr>
        <p:spPr>
          <a:xfrm>
            <a:off x="1219200" y="1600200"/>
            <a:ext cx="6324600" cy="369332"/>
          </a:xfrm>
          <a:prstGeom prst="rect">
            <a:avLst/>
          </a:prstGeom>
          <a:noFill/>
        </p:spPr>
        <p:txBody>
          <a:bodyPr wrap="square" rtlCol="0">
            <a:spAutoFit/>
          </a:bodyPr>
          <a:lstStyle/>
          <a:p>
            <a:r>
              <a:rPr lang="en-US" dirty="0"/>
              <a:t>                               Adult Nursing History </a:t>
            </a:r>
          </a:p>
        </p:txBody>
      </p:sp>
      <p:sp>
        <p:nvSpPr>
          <p:cNvPr id="12"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100" name="Picture 3" descr="cid:image002.png@01D6FAE5.6D58F6D0"/>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609600" y="2057400"/>
            <a:ext cx="8305800" cy="19145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0" y="6400800"/>
            <a:ext cx="9144000" cy="400110"/>
          </a:xfrm>
          <a:prstGeom prst="rect">
            <a:avLst/>
          </a:prstGeom>
        </p:spPr>
        <p:txBody>
          <a:bodyPr wrap="square">
            <a:spAutoFit/>
          </a:bodyPr>
          <a:lstStyle/>
          <a:p>
            <a:pPr algn="ctr"/>
            <a:r>
              <a:rPr lang="en-US" sz="2000" dirty="0">
                <a:solidFill>
                  <a:schemeClr val="bg1"/>
                </a:solidFill>
                <a:latin typeface="Helvetica" panose="020B0604020202020204" pitchFamily="34" charset="0"/>
                <a:cs typeface="Helvetica" panose="020B0604020202020204" pitchFamily="34" charset="0"/>
              </a:rPr>
              <a:t>Domestic Violence</a:t>
            </a:r>
          </a:p>
        </p:txBody>
      </p:sp>
    </p:spTree>
    <p:extLst>
      <p:ext uri="{BB962C8B-B14F-4D97-AF65-F5344CB8AC3E}">
        <p14:creationId xmlns:p14="http://schemas.microsoft.com/office/powerpoint/2010/main" val="17580370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5562600" y="457200"/>
            <a:ext cx="2971800" cy="601845"/>
          </a:xfrm>
        </p:spPr>
        <p:txBody>
          <a:bodyPr/>
          <a:lstStyle/>
          <a:p>
            <a:pPr algn="ctr"/>
            <a:r>
              <a:rPr lang="en-US" sz="1600" b="1" cap="none" dirty="0"/>
              <a:t>Nursing Assessment</a:t>
            </a:r>
          </a:p>
          <a:p>
            <a:pPr algn="ctr"/>
            <a:r>
              <a:rPr lang="en-US" sz="1600" b="1" cap="none" dirty="0"/>
              <a:t>  CERNER Social Histories </a:t>
            </a:r>
          </a:p>
        </p:txBody>
      </p:sp>
      <p:pic>
        <p:nvPicPr>
          <p:cNvPr id="5" name="Picture 4"/>
          <p:cNvPicPr>
            <a:picLocks noChangeAspect="1"/>
          </p:cNvPicPr>
          <p:nvPr/>
        </p:nvPicPr>
        <p:blipFill>
          <a:blip r:embed="rId2"/>
          <a:stretch>
            <a:fillRect/>
          </a:stretch>
        </p:blipFill>
        <p:spPr>
          <a:xfrm>
            <a:off x="1295400" y="1524000"/>
            <a:ext cx="6038095" cy="3704762"/>
          </a:xfrm>
          <a:prstGeom prst="rect">
            <a:avLst/>
          </a:prstGeom>
        </p:spPr>
      </p:pic>
      <p:sp>
        <p:nvSpPr>
          <p:cNvPr id="6" name="Rectangle 5"/>
          <p:cNvSpPr/>
          <p:nvPr/>
        </p:nvSpPr>
        <p:spPr>
          <a:xfrm>
            <a:off x="0" y="6400800"/>
            <a:ext cx="9144000" cy="400110"/>
          </a:xfrm>
          <a:prstGeom prst="rect">
            <a:avLst/>
          </a:prstGeom>
        </p:spPr>
        <p:txBody>
          <a:bodyPr wrap="square">
            <a:spAutoFit/>
          </a:bodyPr>
          <a:lstStyle/>
          <a:p>
            <a:pPr algn="ctr"/>
            <a:r>
              <a:rPr lang="en-US" sz="2000" dirty="0">
                <a:solidFill>
                  <a:schemeClr val="bg1"/>
                </a:solidFill>
                <a:latin typeface="Helvetica" panose="020B0604020202020204" pitchFamily="34" charset="0"/>
                <a:cs typeface="Helvetica" panose="020B0604020202020204" pitchFamily="34" charset="0"/>
              </a:rPr>
              <a:t>Domestic Violence</a:t>
            </a:r>
          </a:p>
        </p:txBody>
      </p:sp>
    </p:spTree>
    <p:extLst>
      <p:ext uri="{BB962C8B-B14F-4D97-AF65-F5344CB8AC3E}">
        <p14:creationId xmlns:p14="http://schemas.microsoft.com/office/powerpoint/2010/main" val="40743529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US" dirty="0"/>
              <a:t>Domestic Violence</a:t>
            </a:r>
          </a:p>
        </p:txBody>
      </p:sp>
      <p:sp>
        <p:nvSpPr>
          <p:cNvPr id="4" name="Text Placeholder 3"/>
          <p:cNvSpPr>
            <a:spLocks noGrp="1"/>
          </p:cNvSpPr>
          <p:nvPr>
            <p:ph type="body" sz="quarter" idx="12"/>
          </p:nvPr>
        </p:nvSpPr>
        <p:spPr>
          <a:xfrm>
            <a:off x="4953000" y="381000"/>
            <a:ext cx="3950530" cy="381684"/>
          </a:xfrm>
        </p:spPr>
        <p:txBody>
          <a:bodyPr/>
          <a:lstStyle/>
          <a:p>
            <a:pPr algn="ctr"/>
            <a:r>
              <a:rPr lang="en-US" sz="1800" b="1" cap="none" dirty="0"/>
              <a:t>Nursing Assessment for </a:t>
            </a:r>
          </a:p>
          <a:p>
            <a:pPr algn="ctr"/>
            <a:r>
              <a:rPr lang="en-US" sz="1800" b="1" cap="none" dirty="0"/>
              <a:t>Domestic Violence</a:t>
            </a:r>
          </a:p>
          <a:p>
            <a:endParaRPr lang="en-US" dirty="0"/>
          </a:p>
        </p:txBody>
      </p:sp>
      <p:pic>
        <p:nvPicPr>
          <p:cNvPr id="2050" name="Picture 3" descr="image0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4370" y="1163504"/>
            <a:ext cx="7543800" cy="5116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54164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US" dirty="0"/>
              <a:t>Domestic Violence</a:t>
            </a:r>
          </a:p>
        </p:txBody>
      </p:sp>
      <p:pic>
        <p:nvPicPr>
          <p:cNvPr id="5" name="Picture 4"/>
          <p:cNvPicPr>
            <a:picLocks noChangeAspect="1"/>
          </p:cNvPicPr>
          <p:nvPr/>
        </p:nvPicPr>
        <p:blipFill>
          <a:blip r:embed="rId2"/>
          <a:stretch>
            <a:fillRect/>
          </a:stretch>
        </p:blipFill>
        <p:spPr>
          <a:xfrm>
            <a:off x="2157714" y="1876619"/>
            <a:ext cx="4828571" cy="3104762"/>
          </a:xfrm>
          <a:prstGeom prst="rect">
            <a:avLst/>
          </a:prstGeom>
        </p:spPr>
      </p:pic>
      <p:sp>
        <p:nvSpPr>
          <p:cNvPr id="3" name="Text Placeholder 2"/>
          <p:cNvSpPr>
            <a:spLocks noGrp="1"/>
          </p:cNvSpPr>
          <p:nvPr>
            <p:ph type="body" sz="quarter" idx="15"/>
          </p:nvPr>
        </p:nvSpPr>
        <p:spPr/>
        <p:txBody>
          <a:bodyPr/>
          <a:lstStyle/>
          <a:p>
            <a:endParaRPr lang="en-US" dirty="0"/>
          </a:p>
        </p:txBody>
      </p:sp>
      <p:sp>
        <p:nvSpPr>
          <p:cNvPr id="4" name="Text Placeholder 3"/>
          <p:cNvSpPr>
            <a:spLocks noGrp="1"/>
          </p:cNvSpPr>
          <p:nvPr>
            <p:ph type="body" sz="quarter" idx="12"/>
          </p:nvPr>
        </p:nvSpPr>
        <p:spPr>
          <a:xfrm>
            <a:off x="4648200" y="606870"/>
            <a:ext cx="4800600" cy="381684"/>
          </a:xfrm>
        </p:spPr>
        <p:txBody>
          <a:bodyPr/>
          <a:lstStyle/>
          <a:p>
            <a:pPr algn="ctr"/>
            <a:r>
              <a:rPr lang="en-US" sz="1600" b="1" cap="none" dirty="0"/>
              <a:t>Social Work Consult</a:t>
            </a:r>
          </a:p>
        </p:txBody>
      </p:sp>
    </p:spTree>
    <p:extLst>
      <p:ext uri="{BB962C8B-B14F-4D97-AF65-F5344CB8AC3E}">
        <p14:creationId xmlns:p14="http://schemas.microsoft.com/office/powerpoint/2010/main" val="11809097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US" dirty="0"/>
              <a:t>Domestic Violence</a:t>
            </a:r>
          </a:p>
        </p:txBody>
      </p:sp>
      <p:sp>
        <p:nvSpPr>
          <p:cNvPr id="4" name="Text Placeholder 3"/>
          <p:cNvSpPr>
            <a:spLocks noGrp="1"/>
          </p:cNvSpPr>
          <p:nvPr>
            <p:ph type="body" sz="quarter" idx="12"/>
          </p:nvPr>
        </p:nvSpPr>
        <p:spPr>
          <a:xfrm>
            <a:off x="5105400" y="457200"/>
            <a:ext cx="3950530" cy="381684"/>
          </a:xfrm>
        </p:spPr>
        <p:txBody>
          <a:bodyPr/>
          <a:lstStyle/>
          <a:p>
            <a:pPr algn="ctr"/>
            <a:r>
              <a:rPr lang="en-US" sz="1600" b="1" cap="none" dirty="0"/>
              <a:t>Human Trafficking/</a:t>
            </a:r>
          </a:p>
          <a:p>
            <a:pPr algn="ctr"/>
            <a:r>
              <a:rPr lang="en-US" sz="1600" b="1" cap="none" dirty="0"/>
              <a:t>Domestic Violence Consult</a:t>
            </a:r>
          </a:p>
        </p:txBody>
      </p:sp>
      <p:pic>
        <p:nvPicPr>
          <p:cNvPr id="1026" name="Picture 4" descr="image0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175552"/>
            <a:ext cx="6324600" cy="3929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33857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152400" y="1295400"/>
            <a:ext cx="8763000" cy="4575943"/>
          </a:xfrm>
        </p:spPr>
        <p:txBody>
          <a:bodyPr/>
          <a:lstStyle/>
          <a:p>
            <a:r>
              <a:rPr lang="en-US" sz="1600" dirty="0"/>
              <a:t>Social Work is called to respond to suspected or confirmed cases of Domestic Violence*: </a:t>
            </a:r>
          </a:p>
          <a:p>
            <a:r>
              <a:rPr lang="en-US" sz="1600" dirty="0">
                <a:solidFill>
                  <a:schemeClr val="tx1"/>
                </a:solidFill>
              </a:rPr>
              <a:t>	</a:t>
            </a:r>
          </a:p>
          <a:p>
            <a:pPr lvl="2"/>
            <a:r>
              <a:rPr lang="en-US" sz="1600" dirty="0">
                <a:solidFill>
                  <a:schemeClr val="tx1"/>
                </a:solidFill>
              </a:rPr>
              <a:t>Assist finding a safe place to go away from the violence if patient wishes to go</a:t>
            </a:r>
          </a:p>
          <a:p>
            <a:pPr lvl="2">
              <a:buFont typeface="Arial" panose="020B0604020202020204" pitchFamily="34" charset="0"/>
              <a:buChar char="•"/>
            </a:pPr>
            <a:r>
              <a:rPr lang="en-US" sz="1600" dirty="0">
                <a:solidFill>
                  <a:schemeClr val="tx1"/>
                </a:solidFill>
              </a:rPr>
              <a:t>Counseling and Crisis intervention </a:t>
            </a:r>
          </a:p>
          <a:p>
            <a:pPr lvl="2">
              <a:buFont typeface="Arial" panose="020B0604020202020204" pitchFamily="34" charset="0"/>
              <a:buChar char="•"/>
            </a:pPr>
            <a:r>
              <a:rPr lang="en-US" sz="1600" dirty="0">
                <a:solidFill>
                  <a:schemeClr val="tx1"/>
                </a:solidFill>
              </a:rPr>
              <a:t>Safety Planning for self and family </a:t>
            </a:r>
          </a:p>
          <a:p>
            <a:pPr lvl="2">
              <a:buFont typeface="Arial" panose="020B0604020202020204" pitchFamily="34" charset="0"/>
              <a:buChar char="•"/>
            </a:pPr>
            <a:r>
              <a:rPr lang="en-US" sz="1600" dirty="0">
                <a:solidFill>
                  <a:schemeClr val="tx1"/>
                </a:solidFill>
              </a:rPr>
              <a:t>Assessment in regards to safety of children if applicable </a:t>
            </a:r>
          </a:p>
          <a:p>
            <a:pPr lvl="2">
              <a:buFont typeface="Arial" panose="020B0604020202020204" pitchFamily="34" charset="0"/>
              <a:buChar char="•"/>
            </a:pPr>
            <a:r>
              <a:rPr lang="en-US" sz="1600" dirty="0">
                <a:solidFill>
                  <a:schemeClr val="tx1"/>
                </a:solidFill>
              </a:rPr>
              <a:t>Give information about resources in the community, including housing, financial help, legal 		services </a:t>
            </a:r>
          </a:p>
          <a:p>
            <a:pPr lvl="2">
              <a:buFont typeface="Arial" panose="020B0604020202020204" pitchFamily="34" charset="0"/>
              <a:buChar char="•"/>
            </a:pPr>
            <a:r>
              <a:rPr lang="en-US" sz="1600" dirty="0">
                <a:solidFill>
                  <a:schemeClr val="tx1"/>
                </a:solidFill>
              </a:rPr>
              <a:t>Give pertinent information and resources in regards to legal rights such as  order of 			protection process, etc.  </a:t>
            </a:r>
          </a:p>
          <a:p>
            <a:pPr lvl="2">
              <a:buFont typeface="Arial" panose="020B0604020202020204" pitchFamily="34" charset="0"/>
              <a:buChar char="•"/>
            </a:pPr>
            <a:r>
              <a:rPr lang="en-US" sz="1600" dirty="0">
                <a:solidFill>
                  <a:schemeClr val="tx1"/>
                </a:solidFill>
              </a:rPr>
              <a:t>Referral to other resources such as mental health, drugs and alcohol as indicated </a:t>
            </a:r>
            <a:endParaRPr lang="en-US" sz="1600" dirty="0"/>
          </a:p>
          <a:p>
            <a:pPr marL="401638" lvl="2" indent="-285750">
              <a:buFont typeface="Arial" panose="020B0604020202020204" pitchFamily="34" charset="0"/>
              <a:buChar char="•"/>
            </a:pPr>
            <a:endParaRPr lang="en-US" sz="1600" dirty="0"/>
          </a:p>
          <a:p>
            <a:pPr marL="0" indent="0"/>
            <a:r>
              <a:rPr lang="en-US" sz="1600" dirty="0"/>
              <a:t>* In the case of a sexual assault case a SANE nurse and Police will be involved BEFORE Social 	Work in order to get forensic evidence and clear, unbiased story and testimony. Social Work 	will remain available for counseling and crisis intervention after SANE and Police work is 	completed. </a:t>
            </a:r>
          </a:p>
          <a:p>
            <a:endParaRPr lang="en-US" dirty="0"/>
          </a:p>
          <a:p>
            <a:r>
              <a:rPr lang="en-US" sz="2000" dirty="0">
                <a:solidFill>
                  <a:schemeClr val="bg1"/>
                </a:solidFill>
              </a:rPr>
              <a:t>						</a:t>
            </a:r>
          </a:p>
          <a:p>
            <a:r>
              <a:rPr lang="en-US" sz="2000" dirty="0">
                <a:solidFill>
                  <a:schemeClr val="bg1"/>
                </a:solidFill>
              </a:rPr>
              <a:t>								</a:t>
            </a:r>
            <a:endParaRPr lang="en-US" dirty="0"/>
          </a:p>
        </p:txBody>
      </p:sp>
      <p:sp>
        <p:nvSpPr>
          <p:cNvPr id="4" name="Text Placeholder 3"/>
          <p:cNvSpPr>
            <a:spLocks noGrp="1"/>
          </p:cNvSpPr>
          <p:nvPr>
            <p:ph type="body" sz="quarter" idx="12"/>
          </p:nvPr>
        </p:nvSpPr>
        <p:spPr>
          <a:xfrm>
            <a:off x="4724400" y="575101"/>
            <a:ext cx="3950530" cy="381684"/>
          </a:xfrm>
        </p:spPr>
        <p:txBody>
          <a:bodyPr/>
          <a:lstStyle/>
          <a:p>
            <a:r>
              <a:rPr lang="en-US" sz="1800" b="1" cap="none" dirty="0"/>
              <a:t>Role of Social Work</a:t>
            </a:r>
          </a:p>
        </p:txBody>
      </p:sp>
      <p:sp>
        <p:nvSpPr>
          <p:cNvPr id="5" name="Rectangle 4"/>
          <p:cNvSpPr/>
          <p:nvPr/>
        </p:nvSpPr>
        <p:spPr>
          <a:xfrm>
            <a:off x="0" y="6400800"/>
            <a:ext cx="9144000" cy="400110"/>
          </a:xfrm>
          <a:prstGeom prst="rect">
            <a:avLst/>
          </a:prstGeom>
        </p:spPr>
        <p:txBody>
          <a:bodyPr wrap="square">
            <a:spAutoFit/>
          </a:bodyPr>
          <a:lstStyle/>
          <a:p>
            <a:pPr algn="ctr"/>
            <a:r>
              <a:rPr lang="en-US" sz="2000" dirty="0">
                <a:solidFill>
                  <a:schemeClr val="bg1"/>
                </a:solidFill>
                <a:latin typeface="Helvetica" panose="020B0604020202020204" pitchFamily="34" charset="0"/>
                <a:cs typeface="Helvetica" panose="020B0604020202020204" pitchFamily="34" charset="0"/>
              </a:rPr>
              <a:t>Domestic Violence</a:t>
            </a:r>
          </a:p>
        </p:txBody>
      </p:sp>
    </p:spTree>
    <p:extLst>
      <p:ext uri="{BB962C8B-B14F-4D97-AF65-F5344CB8AC3E}">
        <p14:creationId xmlns:p14="http://schemas.microsoft.com/office/powerpoint/2010/main" val="29051881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513080" y="1327751"/>
            <a:ext cx="8153400" cy="3777650"/>
          </a:xfrm>
        </p:spPr>
        <p:txBody>
          <a:bodyPr/>
          <a:lstStyle/>
          <a:p>
            <a:r>
              <a:rPr lang="en-US" sz="1600" dirty="0">
                <a:solidFill>
                  <a:schemeClr val="tx1"/>
                </a:solidFill>
              </a:rPr>
              <a:t>The American Medical Association, which suggests phrasing questions in your own words, offers the following examples:</a:t>
            </a:r>
          </a:p>
          <a:p>
            <a:endParaRPr lang="en-US" sz="1600" dirty="0">
              <a:solidFill>
                <a:schemeClr val="tx1"/>
              </a:solidFill>
            </a:endParaRPr>
          </a:p>
          <a:p>
            <a:pPr lvl="2">
              <a:buFont typeface="Arial" panose="020B0604020202020204" pitchFamily="34" charset="0"/>
              <a:buChar char="•"/>
            </a:pPr>
            <a:r>
              <a:rPr lang="en-US" sz="1600" dirty="0">
                <a:solidFill>
                  <a:schemeClr val="tx1"/>
                </a:solidFill>
              </a:rPr>
              <a:t>Are you in a relationship in which you've been physically hurt or threatened by your partner? Have you ever been in such a relationship?</a:t>
            </a:r>
          </a:p>
          <a:p>
            <a:pPr lvl="2">
              <a:buFont typeface="Arial" panose="020B0604020202020204" pitchFamily="34" charset="0"/>
              <a:buChar char="•"/>
            </a:pPr>
            <a:r>
              <a:rPr lang="en-US" sz="1600" dirty="0">
                <a:solidFill>
                  <a:schemeClr val="tx1"/>
                </a:solidFill>
              </a:rPr>
              <a:t>Are you (have you ever been) in a relationship in which you felt you were treated badly? In what ways?</a:t>
            </a:r>
          </a:p>
          <a:p>
            <a:pPr lvl="2">
              <a:buFont typeface="Arial" panose="020B0604020202020204" pitchFamily="34" charset="0"/>
              <a:buChar char="•"/>
            </a:pPr>
            <a:r>
              <a:rPr lang="en-US" sz="1600" dirty="0">
                <a:solidFill>
                  <a:schemeClr val="tx1"/>
                </a:solidFill>
              </a:rPr>
              <a:t>Has your partner ever destroyed things you cared about?</a:t>
            </a:r>
          </a:p>
          <a:p>
            <a:pPr lvl="2">
              <a:buFont typeface="Arial" panose="020B0604020202020204" pitchFamily="34" charset="0"/>
              <a:buChar char="•"/>
            </a:pPr>
            <a:r>
              <a:rPr lang="en-US" sz="1600" dirty="0">
                <a:solidFill>
                  <a:schemeClr val="tx1"/>
                </a:solidFill>
              </a:rPr>
              <a:t>Has your partner ever forced you to have sex when you didn't want to? Have you been forced to engage in sex that makes you feel uncomfortable?</a:t>
            </a:r>
          </a:p>
          <a:p>
            <a:pPr lvl="2">
              <a:buFont typeface="Arial" panose="020B0604020202020204" pitchFamily="34" charset="0"/>
              <a:buChar char="•"/>
            </a:pPr>
            <a:r>
              <a:rPr lang="en-US" sz="1600" dirty="0">
                <a:solidFill>
                  <a:schemeClr val="tx1"/>
                </a:solidFill>
              </a:rPr>
              <a:t>We all fight at home. What happens when you and your partner fight or disagree?</a:t>
            </a:r>
          </a:p>
          <a:p>
            <a:pPr lvl="2">
              <a:buFont typeface="Arial" panose="020B0604020202020204" pitchFamily="34" charset="0"/>
              <a:buChar char="•"/>
            </a:pPr>
            <a:r>
              <a:rPr lang="en-US" sz="1600" dirty="0">
                <a:solidFill>
                  <a:schemeClr val="tx1"/>
                </a:solidFill>
              </a:rPr>
              <a:t>Do you ever feel afraid of your partner?</a:t>
            </a:r>
          </a:p>
          <a:p>
            <a:endParaRPr lang="en-US" dirty="0"/>
          </a:p>
        </p:txBody>
      </p:sp>
      <p:sp>
        <p:nvSpPr>
          <p:cNvPr id="4" name="Text Placeholder 3"/>
          <p:cNvSpPr>
            <a:spLocks noGrp="1"/>
          </p:cNvSpPr>
          <p:nvPr>
            <p:ph type="body" sz="quarter" idx="12"/>
          </p:nvPr>
        </p:nvSpPr>
        <p:spPr>
          <a:xfrm>
            <a:off x="6172200" y="609600"/>
            <a:ext cx="2286000" cy="413694"/>
          </a:xfrm>
        </p:spPr>
        <p:txBody>
          <a:bodyPr/>
          <a:lstStyle/>
          <a:p>
            <a:pPr algn="ctr"/>
            <a:r>
              <a:rPr lang="en-US" sz="1600" b="1" cap="none" dirty="0"/>
              <a:t>Intervention Questions </a:t>
            </a:r>
            <a:endParaRPr lang="en-US" sz="1600" b="1" dirty="0"/>
          </a:p>
        </p:txBody>
      </p:sp>
      <p:sp>
        <p:nvSpPr>
          <p:cNvPr id="5" name="Rectangle 4"/>
          <p:cNvSpPr/>
          <p:nvPr/>
        </p:nvSpPr>
        <p:spPr>
          <a:xfrm>
            <a:off x="0" y="6400800"/>
            <a:ext cx="9144000" cy="400110"/>
          </a:xfrm>
          <a:prstGeom prst="rect">
            <a:avLst/>
          </a:prstGeom>
        </p:spPr>
        <p:txBody>
          <a:bodyPr wrap="square">
            <a:spAutoFit/>
          </a:bodyPr>
          <a:lstStyle/>
          <a:p>
            <a:pPr algn="ctr"/>
            <a:r>
              <a:rPr lang="en-US" sz="2000" dirty="0">
                <a:solidFill>
                  <a:schemeClr val="bg1"/>
                </a:solidFill>
                <a:latin typeface="Helvetica" panose="020B0604020202020204" pitchFamily="34" charset="0"/>
                <a:cs typeface="Helvetica" panose="020B0604020202020204" pitchFamily="34" charset="0"/>
              </a:rPr>
              <a:t>Domestic Violence</a:t>
            </a:r>
          </a:p>
        </p:txBody>
      </p:sp>
    </p:spTree>
    <p:extLst>
      <p:ext uri="{BB962C8B-B14F-4D97-AF65-F5344CB8AC3E}">
        <p14:creationId xmlns:p14="http://schemas.microsoft.com/office/powerpoint/2010/main" val="27659478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p:txBody>
          <a:bodyPr/>
          <a:lstStyle/>
          <a:p>
            <a:r>
              <a:rPr lang="en-US" sz="1600" dirty="0">
                <a:solidFill>
                  <a:schemeClr val="tx1"/>
                </a:solidFill>
              </a:rPr>
              <a:t>I'll say something like, “What you've just told me doesn't explain your injury. Is there a reason you're hesitant to tell me more about it? Is there something else you'd like to say?”</a:t>
            </a:r>
          </a:p>
          <a:p>
            <a:endParaRPr lang="en-US" sz="1600" dirty="0"/>
          </a:p>
          <a:p>
            <a:r>
              <a:rPr lang="en-US" sz="1600" dirty="0">
                <a:solidFill>
                  <a:schemeClr val="tx1"/>
                </a:solidFill>
              </a:rPr>
              <a:t>Sometimes that helps the patient realize that you're trustworthy and she can tell you what's happening to her.</a:t>
            </a:r>
          </a:p>
        </p:txBody>
      </p:sp>
      <p:sp>
        <p:nvSpPr>
          <p:cNvPr id="4" name="Text Placeholder 3"/>
          <p:cNvSpPr>
            <a:spLocks noGrp="1"/>
          </p:cNvSpPr>
          <p:nvPr>
            <p:ph type="body" sz="quarter" idx="12"/>
          </p:nvPr>
        </p:nvSpPr>
        <p:spPr>
          <a:xfrm>
            <a:off x="5943600" y="583045"/>
            <a:ext cx="2743200" cy="381684"/>
          </a:xfrm>
        </p:spPr>
        <p:txBody>
          <a:bodyPr/>
          <a:lstStyle/>
          <a:p>
            <a:pPr algn="ctr"/>
            <a:r>
              <a:rPr lang="en-US" sz="1800" b="1" cap="none" dirty="0"/>
              <a:t>Intervention Ideas </a:t>
            </a:r>
          </a:p>
        </p:txBody>
      </p:sp>
      <p:pic>
        <p:nvPicPr>
          <p:cNvPr id="2052" name="Picture 4" descr="Image result for image doctor talking to a pati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276600"/>
            <a:ext cx="4876800" cy="240834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6400800"/>
            <a:ext cx="9144000" cy="400110"/>
          </a:xfrm>
          <a:prstGeom prst="rect">
            <a:avLst/>
          </a:prstGeom>
        </p:spPr>
        <p:txBody>
          <a:bodyPr wrap="square">
            <a:spAutoFit/>
          </a:bodyPr>
          <a:lstStyle/>
          <a:p>
            <a:pPr algn="ctr"/>
            <a:r>
              <a:rPr lang="en-US" sz="2000" dirty="0">
                <a:solidFill>
                  <a:schemeClr val="bg1"/>
                </a:solidFill>
                <a:latin typeface="Helvetica" panose="020B0604020202020204" pitchFamily="34" charset="0"/>
                <a:cs typeface="Helvetica" panose="020B0604020202020204" pitchFamily="34" charset="0"/>
              </a:rPr>
              <a:t>Domestic Violence</a:t>
            </a:r>
          </a:p>
        </p:txBody>
      </p:sp>
    </p:spTree>
    <p:extLst>
      <p:ext uri="{BB962C8B-B14F-4D97-AF65-F5344CB8AC3E}">
        <p14:creationId xmlns:p14="http://schemas.microsoft.com/office/powerpoint/2010/main" val="34258441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762000" y="1447800"/>
            <a:ext cx="7696200" cy="4643949"/>
          </a:xfrm>
        </p:spPr>
        <p:txBody>
          <a:bodyPr/>
          <a:lstStyle/>
          <a:p>
            <a:r>
              <a:rPr lang="en-US" sz="1600" dirty="0">
                <a:solidFill>
                  <a:schemeClr val="tx1"/>
                </a:solidFill>
              </a:rPr>
              <a:t>Increasingly, medical groups and hospitals are developing their own domestic violence protocols.</a:t>
            </a:r>
          </a:p>
          <a:p>
            <a:endParaRPr lang="en-US" sz="1600" dirty="0">
              <a:solidFill>
                <a:schemeClr val="tx1"/>
              </a:solidFill>
            </a:endParaRPr>
          </a:p>
          <a:p>
            <a:r>
              <a:rPr lang="en-US" sz="1600" b="1" u="sng" dirty="0">
                <a:solidFill>
                  <a:schemeClr val="tx1"/>
                </a:solidFill>
              </a:rPr>
              <a:t>HITS</a:t>
            </a:r>
            <a:r>
              <a:rPr lang="en-US" sz="1600" dirty="0">
                <a:solidFill>
                  <a:schemeClr val="tx1"/>
                </a:solidFill>
              </a:rPr>
              <a:t>:</a:t>
            </a:r>
          </a:p>
          <a:p>
            <a:r>
              <a:rPr lang="en-US" sz="1600" dirty="0">
                <a:solidFill>
                  <a:schemeClr val="tx1"/>
                </a:solidFill>
              </a:rPr>
              <a:t>	Does your partner </a:t>
            </a:r>
            <a:r>
              <a:rPr lang="en-US" sz="1600" b="1" u="sng" dirty="0">
                <a:solidFill>
                  <a:schemeClr val="tx1"/>
                </a:solidFill>
              </a:rPr>
              <a:t>H</a:t>
            </a:r>
            <a:r>
              <a:rPr lang="en-US" sz="1600" dirty="0">
                <a:solidFill>
                  <a:schemeClr val="tx1"/>
                </a:solidFill>
              </a:rPr>
              <a:t>urt you? </a:t>
            </a:r>
          </a:p>
          <a:p>
            <a:r>
              <a:rPr lang="en-US" sz="1600" b="1" dirty="0">
                <a:solidFill>
                  <a:schemeClr val="tx1"/>
                </a:solidFill>
              </a:rPr>
              <a:t>	</a:t>
            </a:r>
            <a:r>
              <a:rPr lang="en-US" sz="1600" b="1" u="sng" dirty="0">
                <a:solidFill>
                  <a:schemeClr val="tx1"/>
                </a:solidFill>
              </a:rPr>
              <a:t>I</a:t>
            </a:r>
            <a:r>
              <a:rPr lang="en-US" sz="1600" dirty="0">
                <a:solidFill>
                  <a:schemeClr val="tx1"/>
                </a:solidFill>
              </a:rPr>
              <a:t>nsult you or talk down to you? </a:t>
            </a:r>
          </a:p>
          <a:p>
            <a:r>
              <a:rPr lang="en-US" sz="1600" b="1" dirty="0">
                <a:solidFill>
                  <a:schemeClr val="tx1"/>
                </a:solidFill>
              </a:rPr>
              <a:t>	</a:t>
            </a:r>
            <a:r>
              <a:rPr lang="en-US" sz="1600" b="1" u="sng" dirty="0">
                <a:solidFill>
                  <a:schemeClr val="tx1"/>
                </a:solidFill>
              </a:rPr>
              <a:t>T</a:t>
            </a:r>
            <a:r>
              <a:rPr lang="en-US" sz="1600" dirty="0">
                <a:solidFill>
                  <a:schemeClr val="tx1"/>
                </a:solidFill>
              </a:rPr>
              <a:t>hreaten you with harm? </a:t>
            </a:r>
          </a:p>
          <a:p>
            <a:r>
              <a:rPr lang="en-US" sz="1600" b="1" dirty="0">
                <a:solidFill>
                  <a:schemeClr val="tx1"/>
                </a:solidFill>
              </a:rPr>
              <a:t>	</a:t>
            </a:r>
            <a:r>
              <a:rPr lang="en-US" sz="1600" b="1" u="sng" dirty="0">
                <a:solidFill>
                  <a:schemeClr val="tx1"/>
                </a:solidFill>
              </a:rPr>
              <a:t>S</a:t>
            </a:r>
            <a:r>
              <a:rPr lang="en-US" sz="1600" dirty="0">
                <a:solidFill>
                  <a:schemeClr val="tx1"/>
                </a:solidFill>
              </a:rPr>
              <a:t>cream or curse at you? </a:t>
            </a:r>
          </a:p>
          <a:p>
            <a:endParaRPr lang="en-US" sz="1600" u="sng" dirty="0">
              <a:solidFill>
                <a:schemeClr val="tx1"/>
              </a:solidFill>
            </a:endParaRPr>
          </a:p>
          <a:p>
            <a:r>
              <a:rPr lang="en-US" sz="1600" dirty="0">
                <a:solidFill>
                  <a:schemeClr val="tx1"/>
                </a:solidFill>
              </a:rPr>
              <a:t>The questioner scores one point if the answer is "never“, two points if the answer is "rarely“, three points for "sometimes, ,four points for "fairly often“, and five points for "frequently“. </a:t>
            </a:r>
          </a:p>
          <a:p>
            <a:endParaRPr lang="en-US" sz="1600" dirty="0">
              <a:solidFill>
                <a:schemeClr val="tx1"/>
              </a:solidFill>
            </a:endParaRPr>
          </a:p>
          <a:p>
            <a:r>
              <a:rPr lang="en-US" sz="1600" dirty="0">
                <a:solidFill>
                  <a:schemeClr val="tx1"/>
                </a:solidFill>
              </a:rPr>
              <a:t>A total score of more than 10 points indicates abuse.</a:t>
            </a:r>
          </a:p>
        </p:txBody>
      </p:sp>
      <p:sp>
        <p:nvSpPr>
          <p:cNvPr id="4" name="Text Placeholder 3"/>
          <p:cNvSpPr>
            <a:spLocks noGrp="1"/>
          </p:cNvSpPr>
          <p:nvPr>
            <p:ph type="body" sz="quarter" idx="12"/>
          </p:nvPr>
        </p:nvSpPr>
        <p:spPr>
          <a:xfrm flipH="1">
            <a:off x="4724400" y="533400"/>
            <a:ext cx="4114800" cy="381684"/>
          </a:xfrm>
        </p:spPr>
        <p:txBody>
          <a:bodyPr/>
          <a:lstStyle/>
          <a:p>
            <a:pPr algn="ctr"/>
            <a:r>
              <a:rPr lang="en-US" sz="1800" b="1" cap="none" dirty="0"/>
              <a:t>Future Domestic Violence Screen</a:t>
            </a:r>
          </a:p>
        </p:txBody>
      </p:sp>
      <p:sp>
        <p:nvSpPr>
          <p:cNvPr id="5" name="Rectangle 4"/>
          <p:cNvSpPr/>
          <p:nvPr/>
        </p:nvSpPr>
        <p:spPr>
          <a:xfrm>
            <a:off x="0" y="6400800"/>
            <a:ext cx="9144000" cy="400110"/>
          </a:xfrm>
          <a:prstGeom prst="rect">
            <a:avLst/>
          </a:prstGeom>
        </p:spPr>
        <p:txBody>
          <a:bodyPr wrap="square">
            <a:spAutoFit/>
          </a:bodyPr>
          <a:lstStyle/>
          <a:p>
            <a:pPr algn="ctr"/>
            <a:r>
              <a:rPr lang="en-US" sz="2000" dirty="0">
                <a:solidFill>
                  <a:schemeClr val="bg1"/>
                </a:solidFill>
                <a:latin typeface="Helvetica" panose="020B0604020202020204" pitchFamily="34" charset="0"/>
                <a:cs typeface="Helvetica" panose="020B0604020202020204" pitchFamily="34" charset="0"/>
              </a:rPr>
              <a:t>Domestic Violence</a:t>
            </a:r>
          </a:p>
        </p:txBody>
      </p:sp>
    </p:spTree>
    <p:extLst>
      <p:ext uri="{BB962C8B-B14F-4D97-AF65-F5344CB8AC3E}">
        <p14:creationId xmlns:p14="http://schemas.microsoft.com/office/powerpoint/2010/main" val="26830696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381000" y="1371600"/>
            <a:ext cx="8382000" cy="4724400"/>
          </a:xfrm>
        </p:spPr>
        <p:txBody>
          <a:bodyPr/>
          <a:lstStyle/>
          <a:p>
            <a:r>
              <a:rPr lang="en-US" sz="1600" b="1" dirty="0">
                <a:solidFill>
                  <a:schemeClr val="tx1"/>
                </a:solidFill>
              </a:rPr>
              <a:t>Injury Reporting Laws:</a:t>
            </a:r>
          </a:p>
          <a:p>
            <a:endParaRPr lang="en-US" sz="1600" b="1" dirty="0">
              <a:solidFill>
                <a:schemeClr val="tx1"/>
              </a:solidFill>
            </a:endParaRPr>
          </a:p>
          <a:p>
            <a:r>
              <a:rPr lang="en-US" sz="1600" dirty="0">
                <a:solidFill>
                  <a:schemeClr val="tx1"/>
                </a:solidFill>
              </a:rPr>
              <a:t>New York State's Penal Law requires that:</a:t>
            </a:r>
          </a:p>
          <a:p>
            <a:r>
              <a:rPr lang="en-US" sz="1600" dirty="0">
                <a:solidFill>
                  <a:schemeClr val="tx1"/>
                </a:solidFill>
              </a:rPr>
              <a:t>	All injuries resulting from discharge of a firearm, and all potentially life-threatening injuries inflicted by a knife or other sharp object, must be reported to the local police. (§265.25) </a:t>
            </a:r>
            <a:br>
              <a:rPr lang="en-US" sz="1600" dirty="0">
                <a:solidFill>
                  <a:schemeClr val="tx1"/>
                </a:solidFill>
              </a:rPr>
            </a:br>
            <a:endParaRPr lang="en-US" sz="1600" dirty="0">
              <a:solidFill>
                <a:schemeClr val="tx1"/>
              </a:solidFill>
            </a:endParaRPr>
          </a:p>
          <a:p>
            <a:r>
              <a:rPr lang="en-US" sz="1600" dirty="0">
                <a:solidFill>
                  <a:schemeClr val="tx1"/>
                </a:solidFill>
              </a:rPr>
              <a:t>	All 2nd or 3rd degree burns to 5% or more of the body, all respiratory tract burns, and all burns which might result in death, must be reported in writing within 72 hours to the Office of Fire Prevention and Control. (§265.26)</a:t>
            </a:r>
          </a:p>
          <a:p>
            <a:endParaRPr lang="en-US" sz="1600" dirty="0">
              <a:solidFill>
                <a:schemeClr val="tx1"/>
              </a:solidFill>
            </a:endParaRPr>
          </a:p>
          <a:p>
            <a:r>
              <a:rPr lang="en-US" sz="1600" dirty="0">
                <a:solidFill>
                  <a:schemeClr val="tx1"/>
                </a:solidFill>
              </a:rPr>
              <a:t>These reports must be made by the physician or manager in charge of the case, and intentional failure to report is a class A misdemeanor.</a:t>
            </a:r>
          </a:p>
          <a:p>
            <a:endParaRPr lang="en-US" sz="1600" b="1" dirty="0">
              <a:solidFill>
                <a:schemeClr val="tx1"/>
              </a:solidFill>
            </a:endParaRPr>
          </a:p>
          <a:p>
            <a:r>
              <a:rPr lang="en-US" sz="1600" b="1" dirty="0">
                <a:solidFill>
                  <a:schemeClr val="tx1"/>
                </a:solidFill>
              </a:rPr>
              <a:t>There is no mandatory reporting of adult domestic violence in New York State.</a:t>
            </a:r>
            <a:endParaRPr lang="en-US" sz="1600" dirty="0">
              <a:solidFill>
                <a:schemeClr val="tx1"/>
              </a:solidFill>
            </a:endParaRPr>
          </a:p>
        </p:txBody>
      </p:sp>
      <p:sp>
        <p:nvSpPr>
          <p:cNvPr id="4" name="Text Placeholder 3"/>
          <p:cNvSpPr>
            <a:spLocks noGrp="1"/>
          </p:cNvSpPr>
          <p:nvPr>
            <p:ph type="body" sz="quarter" idx="12"/>
          </p:nvPr>
        </p:nvSpPr>
        <p:spPr>
          <a:xfrm>
            <a:off x="5105400" y="608916"/>
            <a:ext cx="3657600" cy="457884"/>
          </a:xfrm>
        </p:spPr>
        <p:txBody>
          <a:bodyPr/>
          <a:lstStyle/>
          <a:p>
            <a:pPr algn="ctr"/>
            <a:r>
              <a:rPr lang="en-US" sz="1800" b="1" cap="none" dirty="0"/>
              <a:t>Reportable Injuries</a:t>
            </a:r>
          </a:p>
        </p:txBody>
      </p:sp>
      <p:sp>
        <p:nvSpPr>
          <p:cNvPr id="5" name="Rectangle 4"/>
          <p:cNvSpPr/>
          <p:nvPr/>
        </p:nvSpPr>
        <p:spPr>
          <a:xfrm>
            <a:off x="0" y="6400800"/>
            <a:ext cx="9144000" cy="400110"/>
          </a:xfrm>
          <a:prstGeom prst="rect">
            <a:avLst/>
          </a:prstGeom>
        </p:spPr>
        <p:txBody>
          <a:bodyPr wrap="square">
            <a:spAutoFit/>
          </a:bodyPr>
          <a:lstStyle/>
          <a:p>
            <a:pPr algn="ctr"/>
            <a:r>
              <a:rPr lang="en-US" sz="2000" dirty="0">
                <a:solidFill>
                  <a:schemeClr val="bg1"/>
                </a:solidFill>
                <a:latin typeface="Helvetica" panose="020B0604020202020204" pitchFamily="34" charset="0"/>
                <a:cs typeface="Helvetica" panose="020B0604020202020204" pitchFamily="34" charset="0"/>
              </a:rPr>
              <a:t>Domestic Violence</a:t>
            </a:r>
          </a:p>
        </p:txBody>
      </p:sp>
    </p:spTree>
    <p:extLst>
      <p:ext uri="{BB962C8B-B14F-4D97-AF65-F5344CB8AC3E}">
        <p14:creationId xmlns:p14="http://schemas.microsoft.com/office/powerpoint/2010/main" val="75212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4254744" y="564839"/>
            <a:ext cx="4724400" cy="435596"/>
          </a:xfrm>
        </p:spPr>
        <p:txBody>
          <a:bodyPr/>
          <a:lstStyle/>
          <a:p>
            <a:pPr algn="ctr"/>
            <a:r>
              <a:rPr lang="en-US" sz="1600" b="1" cap="none" dirty="0"/>
              <a:t>Child Abuse, Neglect, and Maltreatment </a:t>
            </a:r>
          </a:p>
        </p:txBody>
      </p:sp>
      <p:pic>
        <p:nvPicPr>
          <p:cNvPr id="10" name="Picture 9"/>
          <p:cNvPicPr>
            <a:picLocks noChangeAspect="1"/>
          </p:cNvPicPr>
          <p:nvPr/>
        </p:nvPicPr>
        <p:blipFill>
          <a:blip r:embed="rId2"/>
          <a:stretch>
            <a:fillRect/>
          </a:stretch>
        </p:blipFill>
        <p:spPr>
          <a:xfrm>
            <a:off x="6616944" y="1447800"/>
            <a:ext cx="1676400" cy="1643184"/>
          </a:xfrm>
          <a:prstGeom prst="rect">
            <a:avLst/>
          </a:prstGeom>
        </p:spPr>
      </p:pic>
      <p:pic>
        <p:nvPicPr>
          <p:cNvPr id="11" name="Picture 10"/>
          <p:cNvPicPr>
            <a:picLocks noChangeAspect="1"/>
          </p:cNvPicPr>
          <p:nvPr/>
        </p:nvPicPr>
        <p:blipFill>
          <a:blip r:embed="rId3"/>
          <a:stretch>
            <a:fillRect/>
          </a:stretch>
        </p:blipFill>
        <p:spPr>
          <a:xfrm>
            <a:off x="6351099" y="4038600"/>
            <a:ext cx="2057400" cy="2057400"/>
          </a:xfrm>
          <a:prstGeom prst="rect">
            <a:avLst/>
          </a:prstGeom>
        </p:spPr>
      </p:pic>
      <p:pic>
        <p:nvPicPr>
          <p:cNvPr id="12" name="Picture 11"/>
          <p:cNvPicPr>
            <a:picLocks noChangeAspect="1"/>
          </p:cNvPicPr>
          <p:nvPr/>
        </p:nvPicPr>
        <p:blipFill>
          <a:blip r:embed="rId4"/>
          <a:stretch>
            <a:fillRect/>
          </a:stretch>
        </p:blipFill>
        <p:spPr>
          <a:xfrm>
            <a:off x="287826" y="1881315"/>
            <a:ext cx="2514600" cy="1847850"/>
          </a:xfrm>
          <a:prstGeom prst="rect">
            <a:avLst/>
          </a:prstGeom>
        </p:spPr>
      </p:pic>
      <p:pic>
        <p:nvPicPr>
          <p:cNvPr id="14" name="Picture 13"/>
          <p:cNvPicPr>
            <a:picLocks noChangeAspect="1"/>
          </p:cNvPicPr>
          <p:nvPr/>
        </p:nvPicPr>
        <p:blipFill>
          <a:blip r:embed="rId5"/>
          <a:stretch>
            <a:fillRect/>
          </a:stretch>
        </p:blipFill>
        <p:spPr>
          <a:xfrm>
            <a:off x="2122976" y="1088575"/>
            <a:ext cx="4191000" cy="604716"/>
          </a:xfrm>
          <a:prstGeom prst="rect">
            <a:avLst/>
          </a:prstGeom>
        </p:spPr>
      </p:pic>
      <p:pic>
        <p:nvPicPr>
          <p:cNvPr id="15" name="Picture 14"/>
          <p:cNvPicPr>
            <a:picLocks noChangeAspect="1"/>
          </p:cNvPicPr>
          <p:nvPr/>
        </p:nvPicPr>
        <p:blipFill>
          <a:blip r:embed="rId6"/>
          <a:stretch>
            <a:fillRect/>
          </a:stretch>
        </p:blipFill>
        <p:spPr>
          <a:xfrm>
            <a:off x="838200" y="4527550"/>
            <a:ext cx="4286250" cy="1619250"/>
          </a:xfrm>
          <a:prstGeom prst="rect">
            <a:avLst/>
          </a:prstGeom>
        </p:spPr>
      </p:pic>
      <p:pic>
        <p:nvPicPr>
          <p:cNvPr id="16" name="Picture 15"/>
          <p:cNvPicPr>
            <a:picLocks noChangeAspect="1"/>
          </p:cNvPicPr>
          <p:nvPr/>
        </p:nvPicPr>
        <p:blipFill>
          <a:blip r:embed="rId7"/>
          <a:stretch>
            <a:fillRect/>
          </a:stretch>
        </p:blipFill>
        <p:spPr>
          <a:xfrm>
            <a:off x="3447309" y="1781431"/>
            <a:ext cx="2866667" cy="2047619"/>
          </a:xfrm>
          <a:prstGeom prst="rect">
            <a:avLst/>
          </a:prstGeom>
        </p:spPr>
      </p:pic>
      <p:sp>
        <p:nvSpPr>
          <p:cNvPr id="3" name="TextBox 2"/>
          <p:cNvSpPr txBox="1"/>
          <p:nvPr/>
        </p:nvSpPr>
        <p:spPr>
          <a:xfrm>
            <a:off x="0" y="6378758"/>
            <a:ext cx="9144000" cy="400110"/>
          </a:xfrm>
          <a:prstGeom prst="rect">
            <a:avLst/>
          </a:prstGeom>
          <a:noFill/>
        </p:spPr>
        <p:txBody>
          <a:bodyPr wrap="square" rtlCol="0">
            <a:spAutoFit/>
          </a:bodyPr>
          <a:lstStyle/>
          <a:p>
            <a:pPr algn="ctr"/>
            <a:r>
              <a:rPr lang="en-US" sz="2000" dirty="0">
                <a:solidFill>
                  <a:schemeClr val="bg1"/>
                </a:solidFill>
                <a:latin typeface="Helvetica" panose="020B0604020202020204" pitchFamily="34" charset="0"/>
                <a:cs typeface="Helvetica" panose="020B0604020202020204" pitchFamily="34" charset="0"/>
              </a:rPr>
              <a:t>Child Abuse, Neglect, and Maltreatment </a:t>
            </a:r>
          </a:p>
        </p:txBody>
      </p:sp>
    </p:spTree>
    <p:extLst>
      <p:ext uri="{BB962C8B-B14F-4D97-AF65-F5344CB8AC3E}">
        <p14:creationId xmlns:p14="http://schemas.microsoft.com/office/powerpoint/2010/main" val="30609078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219200"/>
            <a:ext cx="8229600" cy="457200"/>
          </a:xfrm>
        </p:spPr>
        <p:txBody>
          <a:bodyPr/>
          <a:lstStyle/>
          <a:p>
            <a:pPr algn="ctr"/>
            <a:r>
              <a:rPr lang="en-US" sz="2400" dirty="0"/>
              <a:t> </a:t>
            </a:r>
            <a:r>
              <a:rPr lang="en-US" sz="2400" dirty="0">
                <a:solidFill>
                  <a:srgbClr val="C00000"/>
                </a:solidFill>
              </a:rPr>
              <a:t>Indicators of Domestic Violence - Physical Abuse</a:t>
            </a:r>
          </a:p>
        </p:txBody>
      </p:sp>
      <p:sp>
        <p:nvSpPr>
          <p:cNvPr id="3" name="Content Placeholder 2"/>
          <p:cNvSpPr>
            <a:spLocks noGrp="1"/>
          </p:cNvSpPr>
          <p:nvPr>
            <p:ph idx="1"/>
          </p:nvPr>
        </p:nvSpPr>
        <p:spPr>
          <a:xfrm>
            <a:off x="381000" y="1828800"/>
            <a:ext cx="8229600" cy="3048000"/>
          </a:xfrm>
        </p:spPr>
        <p:txBody>
          <a:bodyPr/>
          <a:lstStyle/>
          <a:p>
            <a:r>
              <a:rPr lang="en-US" sz="1800" dirty="0">
                <a:solidFill>
                  <a:schemeClr val="tx1"/>
                </a:solidFill>
              </a:rPr>
              <a:t>Old bruises</a:t>
            </a:r>
          </a:p>
          <a:p>
            <a:r>
              <a:rPr lang="en-US" sz="1800" dirty="0">
                <a:solidFill>
                  <a:schemeClr val="tx1"/>
                </a:solidFill>
              </a:rPr>
              <a:t>Explanation inconsistent with injury</a:t>
            </a:r>
          </a:p>
          <a:p>
            <a:r>
              <a:rPr lang="en-US" sz="1800" dirty="0">
                <a:solidFill>
                  <a:schemeClr val="tx1"/>
                </a:solidFill>
              </a:rPr>
              <a:t>Injuries to face, arms, neck, throat, chest, abdomen or pelvic area</a:t>
            </a:r>
          </a:p>
          <a:p>
            <a:r>
              <a:rPr lang="en-US" sz="1800" dirty="0">
                <a:solidFill>
                  <a:schemeClr val="tx1"/>
                </a:solidFill>
              </a:rPr>
              <a:t>Bilateral bruises</a:t>
            </a:r>
          </a:p>
          <a:p>
            <a:r>
              <a:rPr lang="en-US" sz="1800" dirty="0">
                <a:solidFill>
                  <a:schemeClr val="tx1"/>
                </a:solidFill>
              </a:rPr>
              <a:t>Burns in unusual shapes, sizes, or locations</a:t>
            </a:r>
          </a:p>
          <a:p>
            <a:r>
              <a:rPr lang="en-US" sz="1800" dirty="0"/>
              <a:t>Injuries in different stages of healing</a:t>
            </a:r>
          </a:p>
          <a:p>
            <a:r>
              <a:rPr lang="en-US" sz="1800" dirty="0"/>
              <a:t>Have frequent injuries, with the excuse of “accidents” </a:t>
            </a:r>
          </a:p>
          <a:p>
            <a:r>
              <a:rPr lang="en-US" sz="1800" dirty="0"/>
              <a:t>Dress in clothing designed to hide bruises or scars (e.g. wearing long sleeves in the summer or sunglasses indoors)</a:t>
            </a:r>
          </a:p>
          <a:p>
            <a:endParaRPr lang="en-US" sz="1800" dirty="0">
              <a:solidFill>
                <a:schemeClr val="tx1"/>
              </a:solidFill>
            </a:endParaRPr>
          </a:p>
          <a:p>
            <a:pPr>
              <a:buNone/>
            </a:pPr>
            <a:endParaRPr lang="en-US" dirty="0">
              <a:solidFill>
                <a:schemeClr val="tx1"/>
              </a:solidFill>
            </a:endParaRPr>
          </a:p>
          <a:p>
            <a:pPr>
              <a:buNone/>
            </a:pPr>
            <a:endParaRPr lang="en-US" dirty="0">
              <a:solidFill>
                <a:schemeClr val="tx1"/>
              </a:solidFill>
            </a:endParaRPr>
          </a:p>
        </p:txBody>
      </p:sp>
      <p:sp>
        <p:nvSpPr>
          <p:cNvPr id="4" name="TextBox 3"/>
          <p:cNvSpPr txBox="1"/>
          <p:nvPr/>
        </p:nvSpPr>
        <p:spPr>
          <a:xfrm>
            <a:off x="4419600" y="578400"/>
            <a:ext cx="4572000" cy="369332"/>
          </a:xfrm>
          <a:prstGeom prst="rect">
            <a:avLst/>
          </a:prstGeom>
          <a:noFill/>
        </p:spPr>
        <p:txBody>
          <a:bodyPr wrap="square" rtlCol="0">
            <a:spAutoFit/>
          </a:bodyPr>
          <a:lstStyle/>
          <a:p>
            <a:r>
              <a:rPr lang="en-US" b="1" dirty="0">
                <a:latin typeface="Helvetica" panose="020B0604020202020204" pitchFamily="34" charset="0"/>
                <a:cs typeface="Helvetica" panose="020B0604020202020204" pitchFamily="34" charset="0"/>
              </a:rPr>
              <a:t>Signs and Symptoms of Physical Abuse </a:t>
            </a:r>
          </a:p>
        </p:txBody>
      </p:sp>
      <p:sp>
        <p:nvSpPr>
          <p:cNvPr id="5" name="Rectangle 4"/>
          <p:cNvSpPr/>
          <p:nvPr/>
        </p:nvSpPr>
        <p:spPr>
          <a:xfrm>
            <a:off x="0" y="6400800"/>
            <a:ext cx="9144000" cy="400110"/>
          </a:xfrm>
          <a:prstGeom prst="rect">
            <a:avLst/>
          </a:prstGeom>
        </p:spPr>
        <p:txBody>
          <a:bodyPr wrap="square">
            <a:spAutoFit/>
          </a:bodyPr>
          <a:lstStyle/>
          <a:p>
            <a:pPr algn="ctr"/>
            <a:r>
              <a:rPr lang="en-US" sz="2000" dirty="0">
                <a:solidFill>
                  <a:schemeClr val="bg1"/>
                </a:solidFill>
                <a:latin typeface="Helvetica" panose="020B0604020202020204" pitchFamily="34" charset="0"/>
                <a:cs typeface="Helvetica" panose="020B0604020202020204" pitchFamily="34" charset="0"/>
              </a:rPr>
              <a:t>Domestic Violence</a:t>
            </a:r>
          </a:p>
        </p:txBody>
      </p:sp>
    </p:spTree>
    <p:extLst>
      <p:ext uri="{BB962C8B-B14F-4D97-AF65-F5344CB8AC3E}">
        <p14:creationId xmlns:p14="http://schemas.microsoft.com/office/powerpoint/2010/main" val="34734735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880" y="1130301"/>
            <a:ext cx="8229600" cy="380999"/>
          </a:xfrm>
        </p:spPr>
        <p:txBody>
          <a:bodyPr/>
          <a:lstStyle/>
          <a:p>
            <a:pPr algn="ctr"/>
            <a:r>
              <a:rPr lang="en-US" sz="2400" dirty="0">
                <a:solidFill>
                  <a:schemeClr val="accent2"/>
                </a:solidFill>
              </a:rPr>
              <a:t>           </a:t>
            </a:r>
            <a:r>
              <a:rPr lang="en-US" sz="2400" dirty="0">
                <a:solidFill>
                  <a:srgbClr val="C00000"/>
                </a:solidFill>
              </a:rPr>
              <a:t>Domestic Violence - Indicators of Sexual Abuse</a:t>
            </a:r>
          </a:p>
        </p:txBody>
      </p:sp>
      <p:sp>
        <p:nvSpPr>
          <p:cNvPr id="3" name="Content Placeholder 2"/>
          <p:cNvSpPr>
            <a:spLocks noGrp="1"/>
          </p:cNvSpPr>
          <p:nvPr>
            <p:ph idx="1"/>
          </p:nvPr>
        </p:nvSpPr>
        <p:spPr>
          <a:xfrm>
            <a:off x="457200" y="1485900"/>
            <a:ext cx="8229600" cy="2209800"/>
          </a:xfrm>
        </p:spPr>
        <p:txBody>
          <a:bodyPr/>
          <a:lstStyle/>
          <a:p>
            <a:r>
              <a:rPr lang="en-US" sz="1600" dirty="0">
                <a:solidFill>
                  <a:schemeClr val="tx1"/>
                </a:solidFill>
              </a:rPr>
              <a:t>Recurrent urinary tract infections </a:t>
            </a:r>
          </a:p>
          <a:p>
            <a:r>
              <a:rPr lang="en-US" sz="1600" dirty="0">
                <a:solidFill>
                  <a:schemeClr val="tx1"/>
                </a:solidFill>
              </a:rPr>
              <a:t>Bruising, bleeding, pain, or itching in the genital area (may also be seen in anus, mouth, or throat) </a:t>
            </a:r>
          </a:p>
          <a:p>
            <a:r>
              <a:rPr lang="en-US" sz="1600" dirty="0">
                <a:solidFill>
                  <a:schemeClr val="tx1"/>
                </a:solidFill>
              </a:rPr>
              <a:t>Presence of sexually transmitted disease</a:t>
            </a:r>
          </a:p>
          <a:p>
            <a:r>
              <a:rPr lang="en-US" sz="1600" dirty="0">
                <a:solidFill>
                  <a:schemeClr val="tx1"/>
                </a:solidFill>
              </a:rPr>
              <a:t>Stained, torn, or bloody undergarments </a:t>
            </a:r>
          </a:p>
          <a:p>
            <a:r>
              <a:rPr lang="en-US" sz="1600" dirty="0">
                <a:solidFill>
                  <a:schemeClr val="tx1"/>
                </a:solidFill>
              </a:rPr>
              <a:t>Vaginal discharge and/or odor </a:t>
            </a:r>
          </a:p>
          <a:p>
            <a:r>
              <a:rPr lang="en-US" sz="1600" dirty="0">
                <a:solidFill>
                  <a:schemeClr val="tx1"/>
                </a:solidFill>
              </a:rPr>
              <a:t>Vaginal Bleeding not related to menses</a:t>
            </a:r>
            <a:r>
              <a:rPr lang="en-US" sz="1600" dirty="0"/>
              <a:t/>
            </a:r>
            <a:br>
              <a:rPr lang="en-US" sz="1600" dirty="0"/>
            </a:br>
            <a:r>
              <a:rPr lang="en-US" dirty="0"/>
              <a:t/>
            </a:r>
            <a:br>
              <a:rPr lang="en-US" dirty="0"/>
            </a:br>
            <a:endParaRPr lang="en-US" dirty="0"/>
          </a:p>
          <a:p>
            <a:pPr>
              <a:buNone/>
            </a:pPr>
            <a:endParaRPr lang="en-US" dirty="0">
              <a:solidFill>
                <a:schemeClr val="tx1"/>
              </a:solidFill>
            </a:endParaRPr>
          </a:p>
        </p:txBody>
      </p:sp>
      <p:sp>
        <p:nvSpPr>
          <p:cNvPr id="5" name="Rectangle 4"/>
          <p:cNvSpPr/>
          <p:nvPr/>
        </p:nvSpPr>
        <p:spPr>
          <a:xfrm>
            <a:off x="4889066" y="367726"/>
            <a:ext cx="4036169" cy="584775"/>
          </a:xfrm>
          <a:prstGeom prst="rect">
            <a:avLst/>
          </a:prstGeom>
        </p:spPr>
        <p:txBody>
          <a:bodyPr wrap="none">
            <a:spAutoFit/>
          </a:bodyPr>
          <a:lstStyle/>
          <a:p>
            <a:pPr algn="ctr"/>
            <a:r>
              <a:rPr lang="en-US" sz="1600" b="1" dirty="0">
                <a:latin typeface="Helvetica" panose="020B0604020202020204" pitchFamily="34" charset="0"/>
                <a:cs typeface="Helvetica" panose="020B0604020202020204" pitchFamily="34" charset="0"/>
              </a:rPr>
              <a:t>Indicators of Sexual Abuse; </a:t>
            </a:r>
          </a:p>
          <a:p>
            <a:pPr algn="ctr"/>
            <a:r>
              <a:rPr lang="en-US" sz="1600" b="1" dirty="0">
                <a:latin typeface="Helvetica" panose="020B0604020202020204" pitchFamily="34" charset="0"/>
                <a:cs typeface="Helvetica" panose="020B0604020202020204" pitchFamily="34" charset="0"/>
              </a:rPr>
              <a:t>Behavioral Signs of Domestic Violence </a:t>
            </a:r>
          </a:p>
        </p:txBody>
      </p:sp>
      <p:sp>
        <p:nvSpPr>
          <p:cNvPr id="6" name="TextBox 5"/>
          <p:cNvSpPr txBox="1"/>
          <p:nvPr/>
        </p:nvSpPr>
        <p:spPr>
          <a:xfrm>
            <a:off x="2133600" y="3889216"/>
            <a:ext cx="4773551" cy="338554"/>
          </a:xfrm>
          <a:prstGeom prst="rect">
            <a:avLst/>
          </a:prstGeom>
          <a:noFill/>
        </p:spPr>
        <p:txBody>
          <a:bodyPr wrap="none" rtlCol="0">
            <a:spAutoFit/>
          </a:bodyPr>
          <a:lstStyle/>
          <a:p>
            <a:r>
              <a:rPr lang="en-US" sz="1600" dirty="0">
                <a:solidFill>
                  <a:srgbClr val="C00000"/>
                </a:solidFill>
                <a:latin typeface="Helvetica" panose="020B0604020202020204" pitchFamily="34" charset="0"/>
                <a:cs typeface="Helvetica" panose="020B0604020202020204" pitchFamily="34" charset="0"/>
              </a:rPr>
              <a:t>Indicators of Domestic Violence - Behavioral Signs</a:t>
            </a:r>
            <a:endParaRPr lang="en-US" sz="1600" dirty="0">
              <a:latin typeface="Helvetica" panose="020B0604020202020204" pitchFamily="34" charset="0"/>
              <a:cs typeface="Helvetica" panose="020B0604020202020204" pitchFamily="34" charset="0"/>
            </a:endParaRPr>
          </a:p>
        </p:txBody>
      </p:sp>
      <p:sp>
        <p:nvSpPr>
          <p:cNvPr id="7" name="TextBox 6"/>
          <p:cNvSpPr txBox="1"/>
          <p:nvPr/>
        </p:nvSpPr>
        <p:spPr>
          <a:xfrm>
            <a:off x="457200" y="4278868"/>
            <a:ext cx="5141151" cy="1815882"/>
          </a:xfrm>
          <a:prstGeom prst="rect">
            <a:avLst/>
          </a:prstGeom>
          <a:noFill/>
        </p:spPr>
        <p:txBody>
          <a:bodyPr wrap="none" rtlCol="0">
            <a:spAutoFit/>
          </a:bodyPr>
          <a:lstStyle/>
          <a:p>
            <a:pPr marL="285750" indent="-285750">
              <a:buFont typeface="Arial" panose="020B0604020202020204" pitchFamily="34" charset="0"/>
              <a:buChar char="•"/>
            </a:pPr>
            <a:r>
              <a:rPr lang="en-US" sz="1600" dirty="0">
                <a:latin typeface="Helvetica" panose="020B0604020202020204" pitchFamily="34" charset="0"/>
                <a:cs typeface="Helvetica" panose="020B0604020202020204" pitchFamily="34" charset="0"/>
              </a:rPr>
              <a:t>Possible Behaviors of Victim: </a:t>
            </a:r>
          </a:p>
          <a:p>
            <a:pPr marL="285750" indent="-285750">
              <a:buFont typeface="Arial" panose="020B0604020202020204" pitchFamily="34" charset="0"/>
              <a:buChar char="•"/>
            </a:pPr>
            <a:r>
              <a:rPr lang="en-US" sz="1600" dirty="0">
                <a:latin typeface="Helvetica" panose="020B0604020202020204" pitchFamily="34" charset="0"/>
                <a:cs typeface="Helvetica" panose="020B0604020202020204" pitchFamily="34" charset="0"/>
              </a:rPr>
              <a:t>Quiet, non verbal, letting partner do “all the talking”.</a:t>
            </a:r>
          </a:p>
          <a:p>
            <a:pPr marL="285750" indent="-285750">
              <a:buFont typeface="Arial" panose="020B0604020202020204" pitchFamily="34" charset="0"/>
              <a:buChar char="•"/>
            </a:pPr>
            <a:r>
              <a:rPr lang="en-US" sz="1600" dirty="0">
                <a:latin typeface="Helvetica" panose="020B0604020202020204" pitchFamily="34" charset="0"/>
                <a:cs typeface="Helvetica" panose="020B0604020202020204" pitchFamily="34" charset="0"/>
              </a:rPr>
              <a:t>Talk about partners “temper” or fear of retaliation.</a:t>
            </a:r>
          </a:p>
          <a:p>
            <a:pPr marL="285750" indent="-285750">
              <a:buFont typeface="Arial" panose="020B0604020202020204" pitchFamily="34" charset="0"/>
              <a:buChar char="•"/>
            </a:pPr>
            <a:r>
              <a:rPr lang="en-US" sz="1600" dirty="0">
                <a:latin typeface="Helvetica" panose="020B0604020202020204" pitchFamily="34" charset="0"/>
                <a:cs typeface="Helvetica" panose="020B0604020202020204" pitchFamily="34" charset="0"/>
              </a:rPr>
              <a:t>Unwillingness to communicate.</a:t>
            </a:r>
          </a:p>
          <a:p>
            <a:pPr marL="285750" indent="-285750">
              <a:buFont typeface="Arial" panose="020B0604020202020204" pitchFamily="34" charset="0"/>
              <a:buChar char="•"/>
            </a:pPr>
            <a:r>
              <a:rPr lang="en-US" sz="1600" dirty="0">
                <a:latin typeface="Helvetica" panose="020B0604020202020204" pitchFamily="34" charset="0"/>
                <a:cs typeface="Helvetica" panose="020B0604020202020204" pitchFamily="34" charset="0"/>
              </a:rPr>
              <a:t>Depression, anxiety, or suicidal ideation.</a:t>
            </a:r>
          </a:p>
          <a:p>
            <a:pPr marL="285750" indent="-285750">
              <a:buFont typeface="Arial" panose="020B0604020202020204" pitchFamily="34" charset="0"/>
              <a:buChar char="•"/>
            </a:pPr>
            <a:r>
              <a:rPr lang="en-US" sz="1600" dirty="0">
                <a:latin typeface="Helvetica" panose="020B0604020202020204" pitchFamily="34" charset="0"/>
                <a:cs typeface="Helvetica" panose="020B0604020202020204" pitchFamily="34" charset="0"/>
              </a:rPr>
              <a:t>Change in sleep, eating patterns.</a:t>
            </a:r>
          </a:p>
          <a:p>
            <a:pPr marL="285750" indent="-285750">
              <a:buFont typeface="Arial" panose="020B0604020202020204" pitchFamily="34" charset="0"/>
              <a:buChar char="•"/>
            </a:pPr>
            <a:r>
              <a:rPr lang="en-US" sz="1600" dirty="0">
                <a:latin typeface="Helvetica" panose="020B0604020202020204" pitchFamily="34" charset="0"/>
                <a:cs typeface="Helvetica" panose="020B0604020202020204" pitchFamily="34" charset="0"/>
              </a:rPr>
              <a:t>Increase in alcohol/drug use.</a:t>
            </a:r>
          </a:p>
        </p:txBody>
      </p:sp>
      <p:sp>
        <p:nvSpPr>
          <p:cNvPr id="8" name="Rectangle 7"/>
          <p:cNvSpPr/>
          <p:nvPr/>
        </p:nvSpPr>
        <p:spPr>
          <a:xfrm>
            <a:off x="0" y="6400800"/>
            <a:ext cx="9144000" cy="400110"/>
          </a:xfrm>
          <a:prstGeom prst="rect">
            <a:avLst/>
          </a:prstGeom>
        </p:spPr>
        <p:txBody>
          <a:bodyPr wrap="square">
            <a:spAutoFit/>
          </a:bodyPr>
          <a:lstStyle/>
          <a:p>
            <a:pPr algn="ctr"/>
            <a:r>
              <a:rPr lang="en-US" sz="2000" dirty="0">
                <a:solidFill>
                  <a:schemeClr val="bg1"/>
                </a:solidFill>
                <a:latin typeface="Helvetica" panose="020B0604020202020204" pitchFamily="34" charset="0"/>
                <a:cs typeface="Helvetica" panose="020B0604020202020204" pitchFamily="34" charset="0"/>
              </a:rPr>
              <a:t>Domestic Violence</a:t>
            </a:r>
          </a:p>
        </p:txBody>
      </p:sp>
    </p:spTree>
    <p:extLst>
      <p:ext uri="{BB962C8B-B14F-4D97-AF65-F5344CB8AC3E}">
        <p14:creationId xmlns:p14="http://schemas.microsoft.com/office/powerpoint/2010/main" val="29899468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457200" y="1375851"/>
            <a:ext cx="8229600" cy="3653349"/>
          </a:xfrm>
        </p:spPr>
        <p:txBody>
          <a:bodyPr/>
          <a:lstStyle/>
          <a:p>
            <a:pPr>
              <a:buFont typeface="Arial" panose="020B0604020202020204" pitchFamily="34" charset="0"/>
              <a:buChar char="•"/>
            </a:pPr>
            <a:r>
              <a:rPr lang="en-US" sz="1600" dirty="0">
                <a:solidFill>
                  <a:schemeClr val="tx1"/>
                </a:solidFill>
              </a:rPr>
              <a:t>Headache or migraine</a:t>
            </a:r>
          </a:p>
          <a:p>
            <a:pPr>
              <a:buFont typeface="Arial" panose="020B0604020202020204" pitchFamily="34" charset="0"/>
              <a:buChar char="•"/>
            </a:pPr>
            <a:r>
              <a:rPr lang="en-US" sz="1600" dirty="0">
                <a:solidFill>
                  <a:schemeClr val="tx1"/>
                </a:solidFill>
              </a:rPr>
              <a:t>Increased depression or anxiety </a:t>
            </a:r>
          </a:p>
          <a:p>
            <a:pPr>
              <a:buFont typeface="Arial" panose="020B0604020202020204" pitchFamily="34" charset="0"/>
              <a:buChar char="•"/>
            </a:pPr>
            <a:r>
              <a:rPr lang="en-US" sz="1600" dirty="0">
                <a:solidFill>
                  <a:schemeClr val="tx1"/>
                </a:solidFill>
              </a:rPr>
              <a:t>Increased substance use </a:t>
            </a:r>
          </a:p>
          <a:p>
            <a:pPr>
              <a:buFont typeface="Arial" panose="020B0604020202020204" pitchFamily="34" charset="0"/>
              <a:buChar char="•"/>
            </a:pPr>
            <a:r>
              <a:rPr lang="en-US" sz="1600" dirty="0">
                <a:solidFill>
                  <a:schemeClr val="tx1"/>
                </a:solidFill>
              </a:rPr>
              <a:t>Recent noticeable weight gain or loss </a:t>
            </a:r>
          </a:p>
          <a:p>
            <a:pPr>
              <a:buFont typeface="Arial" panose="020B0604020202020204" pitchFamily="34" charset="0"/>
              <a:buChar char="•"/>
            </a:pPr>
            <a:r>
              <a:rPr lang="en-US" sz="1600" dirty="0">
                <a:solidFill>
                  <a:schemeClr val="tx1"/>
                </a:solidFill>
              </a:rPr>
              <a:t>Abdominal pain</a:t>
            </a:r>
          </a:p>
          <a:p>
            <a:pPr>
              <a:buFont typeface="Arial" panose="020B0604020202020204" pitchFamily="34" charset="0"/>
              <a:buChar char="•"/>
            </a:pPr>
            <a:r>
              <a:rPr lang="en-US" sz="1600" dirty="0">
                <a:solidFill>
                  <a:schemeClr val="tx1"/>
                </a:solidFill>
              </a:rPr>
              <a:t>Pelvic pain</a:t>
            </a:r>
          </a:p>
          <a:p>
            <a:pPr>
              <a:buFont typeface="Arial" panose="020B0604020202020204" pitchFamily="34" charset="0"/>
              <a:buChar char="•"/>
            </a:pPr>
            <a:r>
              <a:rPr lang="en-US" sz="1600" dirty="0">
                <a:solidFill>
                  <a:schemeClr val="tx1"/>
                </a:solidFill>
              </a:rPr>
              <a:t>Upset stomach or other gastrointestinal issues  </a:t>
            </a:r>
          </a:p>
          <a:p>
            <a:pPr>
              <a:buFont typeface="Arial" panose="020B0604020202020204" pitchFamily="34" charset="0"/>
              <a:buChar char="•"/>
            </a:pPr>
            <a:r>
              <a:rPr lang="en-US" sz="1600" dirty="0">
                <a:solidFill>
                  <a:schemeClr val="tx1"/>
                </a:solidFill>
              </a:rPr>
              <a:t>Dizziness</a:t>
            </a:r>
          </a:p>
          <a:p>
            <a:pPr>
              <a:buFont typeface="Arial" panose="020B0604020202020204" pitchFamily="34" charset="0"/>
              <a:buChar char="•"/>
            </a:pPr>
            <a:r>
              <a:rPr lang="en-US" sz="1600" dirty="0">
                <a:solidFill>
                  <a:schemeClr val="tx1"/>
                </a:solidFill>
              </a:rPr>
              <a:t>Insomnia and other sleep disturbances</a:t>
            </a:r>
          </a:p>
          <a:p>
            <a:pPr>
              <a:buFont typeface="Arial" panose="020B0604020202020204" pitchFamily="34" charset="0"/>
              <a:buChar char="•"/>
            </a:pPr>
            <a:r>
              <a:rPr lang="en-US" sz="1600" dirty="0">
                <a:solidFill>
                  <a:schemeClr val="tx1"/>
                </a:solidFill>
              </a:rPr>
              <a:t>General malaise</a:t>
            </a:r>
          </a:p>
          <a:p>
            <a:pPr>
              <a:buFont typeface="Arial" panose="020B0604020202020204" pitchFamily="34" charset="0"/>
              <a:buChar char="•"/>
            </a:pPr>
            <a:r>
              <a:rPr lang="en-US" sz="1600" dirty="0">
                <a:solidFill>
                  <a:schemeClr val="tx1"/>
                </a:solidFill>
              </a:rPr>
              <a:t>Unexplained bruises </a:t>
            </a:r>
          </a:p>
          <a:p>
            <a:pPr>
              <a:buFont typeface="Arial" panose="020B0604020202020204" pitchFamily="34" charset="0"/>
              <a:buChar char="•"/>
            </a:pPr>
            <a:r>
              <a:rPr lang="en-US" sz="1600" dirty="0">
                <a:solidFill>
                  <a:schemeClr val="tx1"/>
                </a:solidFill>
              </a:rPr>
              <a:t>Multiple bruises( different stages of healing) </a:t>
            </a:r>
          </a:p>
          <a:p>
            <a:pPr>
              <a:buFont typeface="Arial" panose="020B0604020202020204" pitchFamily="34" charset="0"/>
              <a:buChar char="•"/>
            </a:pPr>
            <a:r>
              <a:rPr lang="en-US" sz="1600" dirty="0">
                <a:solidFill>
                  <a:schemeClr val="tx1"/>
                </a:solidFill>
              </a:rPr>
              <a:t>Evasive answers</a:t>
            </a:r>
          </a:p>
          <a:p>
            <a:pPr>
              <a:buFont typeface="Arial" panose="020B0604020202020204" pitchFamily="34" charset="0"/>
              <a:buChar char="•"/>
            </a:pPr>
            <a:r>
              <a:rPr lang="en-US" sz="1600" dirty="0">
                <a:solidFill>
                  <a:schemeClr val="tx1"/>
                </a:solidFill>
              </a:rPr>
              <a:t>Injuries that aren't consistent with the story being told </a:t>
            </a:r>
          </a:p>
          <a:p>
            <a:pPr>
              <a:buFont typeface="Arial" panose="020B0604020202020204" pitchFamily="34" charset="0"/>
              <a:buChar char="•"/>
            </a:pPr>
            <a:r>
              <a:rPr lang="en-US" sz="1600" dirty="0">
                <a:solidFill>
                  <a:schemeClr val="tx1"/>
                </a:solidFill>
              </a:rPr>
              <a:t>Multiple visits to ED</a:t>
            </a:r>
          </a:p>
          <a:p>
            <a:endParaRPr lang="en-US" dirty="0"/>
          </a:p>
        </p:txBody>
      </p:sp>
      <p:sp>
        <p:nvSpPr>
          <p:cNvPr id="4" name="Text Placeholder 3"/>
          <p:cNvSpPr>
            <a:spLocks noGrp="1"/>
          </p:cNvSpPr>
          <p:nvPr>
            <p:ph type="body" sz="quarter" idx="12"/>
          </p:nvPr>
        </p:nvSpPr>
        <p:spPr>
          <a:xfrm>
            <a:off x="5867400" y="533400"/>
            <a:ext cx="2743200" cy="381684"/>
          </a:xfrm>
        </p:spPr>
        <p:txBody>
          <a:bodyPr/>
          <a:lstStyle/>
          <a:p>
            <a:pPr algn="ctr"/>
            <a:r>
              <a:rPr lang="en-US" sz="1600" b="1" cap="none" dirty="0"/>
              <a:t>General Presenting Issues</a:t>
            </a:r>
          </a:p>
        </p:txBody>
      </p:sp>
      <p:sp>
        <p:nvSpPr>
          <p:cNvPr id="5" name="Rectangle 4"/>
          <p:cNvSpPr/>
          <p:nvPr/>
        </p:nvSpPr>
        <p:spPr>
          <a:xfrm>
            <a:off x="0" y="6400800"/>
            <a:ext cx="9144000" cy="400110"/>
          </a:xfrm>
          <a:prstGeom prst="rect">
            <a:avLst/>
          </a:prstGeom>
        </p:spPr>
        <p:txBody>
          <a:bodyPr wrap="square">
            <a:spAutoFit/>
          </a:bodyPr>
          <a:lstStyle/>
          <a:p>
            <a:pPr algn="ctr"/>
            <a:r>
              <a:rPr lang="en-US" sz="2000" dirty="0">
                <a:solidFill>
                  <a:schemeClr val="bg1"/>
                </a:solidFill>
                <a:latin typeface="Helvetica" panose="020B0604020202020204" pitchFamily="34" charset="0"/>
                <a:cs typeface="Helvetica" panose="020B0604020202020204" pitchFamily="34" charset="0"/>
              </a:rPr>
              <a:t>Domestic Violence</a:t>
            </a:r>
          </a:p>
        </p:txBody>
      </p:sp>
    </p:spTree>
    <p:extLst>
      <p:ext uri="{BB962C8B-B14F-4D97-AF65-F5344CB8AC3E}">
        <p14:creationId xmlns:p14="http://schemas.microsoft.com/office/powerpoint/2010/main" val="42036369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457200" y="1934670"/>
            <a:ext cx="8229600" cy="3588481"/>
          </a:xfrm>
        </p:spPr>
        <p:txBody>
          <a:bodyPr/>
          <a:lstStyle/>
          <a:p>
            <a:pPr>
              <a:buFont typeface="Arial" panose="020B0604020202020204" pitchFamily="34" charset="0"/>
              <a:buChar char="•"/>
            </a:pPr>
            <a:r>
              <a:rPr lang="en-US" sz="1600" dirty="0">
                <a:solidFill>
                  <a:schemeClr val="tx1"/>
                </a:solidFill>
              </a:rPr>
              <a:t>Panic or depression </a:t>
            </a:r>
          </a:p>
          <a:p>
            <a:pPr>
              <a:buFont typeface="Arial" panose="020B0604020202020204" pitchFamily="34" charset="0"/>
              <a:buChar char="•"/>
            </a:pPr>
            <a:r>
              <a:rPr lang="en-US" sz="1600" dirty="0">
                <a:solidFill>
                  <a:schemeClr val="tx1"/>
                </a:solidFill>
              </a:rPr>
              <a:t>Injuries in various stages of healing.</a:t>
            </a:r>
          </a:p>
          <a:p>
            <a:pPr>
              <a:buFont typeface="Arial" panose="020B0604020202020204" pitchFamily="34" charset="0"/>
              <a:buChar char="•"/>
            </a:pPr>
            <a:r>
              <a:rPr lang="en-US" sz="1600" dirty="0">
                <a:solidFill>
                  <a:schemeClr val="tx1"/>
                </a:solidFill>
              </a:rPr>
              <a:t>Pattern injuries—those in which a hand or finger mark, or a shoe tip, belt buckle, signet ring, cord, or other object is outlined on the body.</a:t>
            </a:r>
          </a:p>
          <a:p>
            <a:pPr>
              <a:buFont typeface="Arial" panose="020B0604020202020204" pitchFamily="34" charset="0"/>
              <a:buChar char="•"/>
            </a:pPr>
            <a:r>
              <a:rPr lang="en-US" sz="1600" dirty="0">
                <a:solidFill>
                  <a:schemeClr val="tx1"/>
                </a:solidFill>
              </a:rPr>
              <a:t>Defensive injuries, such as those to the midulnar region.</a:t>
            </a:r>
          </a:p>
          <a:p>
            <a:pPr>
              <a:buFont typeface="Arial" panose="020B0604020202020204" pitchFamily="34" charset="0"/>
              <a:buChar char="•"/>
            </a:pPr>
            <a:r>
              <a:rPr lang="en-US" sz="1600" dirty="0">
                <a:solidFill>
                  <a:schemeClr val="tx1"/>
                </a:solidFill>
              </a:rPr>
              <a:t>Injuries to the head, neck, upper body, and, </a:t>
            </a:r>
          </a:p>
          <a:p>
            <a:pPr>
              <a:buFont typeface="Arial" panose="020B0604020202020204" pitchFamily="34" charset="0"/>
              <a:buChar char="•"/>
            </a:pPr>
            <a:r>
              <a:rPr lang="en-US" sz="1600" dirty="0">
                <a:solidFill>
                  <a:schemeClr val="tx1"/>
                </a:solidFill>
              </a:rPr>
              <a:t>in pregnant women, the abdominal area.</a:t>
            </a:r>
          </a:p>
          <a:p>
            <a:pPr>
              <a:buFont typeface="Arial" panose="020B0604020202020204" pitchFamily="34" charset="0"/>
              <a:buChar char="•"/>
            </a:pPr>
            <a:r>
              <a:rPr lang="en-US" sz="1600" dirty="0">
                <a:solidFill>
                  <a:schemeClr val="tx1"/>
                </a:solidFill>
              </a:rPr>
              <a:t>Overbearing partner</a:t>
            </a:r>
          </a:p>
          <a:p>
            <a:pPr>
              <a:buFont typeface="Arial" panose="020B0604020202020204" pitchFamily="34" charset="0"/>
              <a:buChar char="•"/>
            </a:pPr>
            <a:r>
              <a:rPr lang="en-US" sz="1600" dirty="0">
                <a:solidFill>
                  <a:schemeClr val="tx1"/>
                </a:solidFill>
              </a:rPr>
              <a:t>Partner who won’t leave patient’s side</a:t>
            </a:r>
          </a:p>
          <a:p>
            <a:pPr>
              <a:buFont typeface="Arial" panose="020B0604020202020204" pitchFamily="34" charset="0"/>
              <a:buChar char="•"/>
            </a:pPr>
            <a:r>
              <a:rPr lang="en-US" sz="1600" dirty="0">
                <a:solidFill>
                  <a:schemeClr val="tx1"/>
                </a:solidFill>
              </a:rPr>
              <a:t>Partner who won’t let the patient answer for herself</a:t>
            </a:r>
          </a:p>
          <a:p>
            <a:pPr>
              <a:buFont typeface="Arial" panose="020B0604020202020204" pitchFamily="34" charset="0"/>
              <a:buChar char="•"/>
            </a:pPr>
            <a:r>
              <a:rPr lang="en-US" sz="1600" dirty="0">
                <a:solidFill>
                  <a:schemeClr val="tx1"/>
                </a:solidFill>
              </a:rPr>
              <a:t>Partner who seems to control what the patient is saying or corrects the patient </a:t>
            </a:r>
          </a:p>
          <a:p>
            <a:pPr>
              <a:buFont typeface="Arial" panose="020B0604020202020204" pitchFamily="34" charset="0"/>
              <a:buChar char="•"/>
            </a:pPr>
            <a:r>
              <a:rPr lang="en-US" sz="1600" dirty="0">
                <a:solidFill>
                  <a:schemeClr val="tx1"/>
                </a:solidFill>
              </a:rPr>
              <a:t>Stories that differ in regards to injury </a:t>
            </a:r>
          </a:p>
          <a:p>
            <a:pPr>
              <a:buFont typeface="Arial" panose="020B0604020202020204" pitchFamily="34" charset="0"/>
              <a:buChar char="•"/>
            </a:pPr>
            <a:endParaRPr lang="en-US" sz="1800" dirty="0"/>
          </a:p>
        </p:txBody>
      </p:sp>
      <p:sp>
        <p:nvSpPr>
          <p:cNvPr id="4" name="Text Placeholder 3"/>
          <p:cNvSpPr>
            <a:spLocks noGrp="1"/>
          </p:cNvSpPr>
          <p:nvPr>
            <p:ph type="body" sz="quarter" idx="12"/>
          </p:nvPr>
        </p:nvSpPr>
        <p:spPr>
          <a:xfrm>
            <a:off x="4191000" y="558277"/>
            <a:ext cx="4724400" cy="405311"/>
          </a:xfrm>
        </p:spPr>
        <p:txBody>
          <a:bodyPr/>
          <a:lstStyle/>
          <a:p>
            <a:r>
              <a:rPr lang="en-US" sz="1800" b="1" cap="none" dirty="0"/>
              <a:t>Signs and Symptoms of Domestic Violence </a:t>
            </a:r>
          </a:p>
        </p:txBody>
      </p:sp>
      <p:sp>
        <p:nvSpPr>
          <p:cNvPr id="5" name="TextBox 4"/>
          <p:cNvSpPr txBox="1"/>
          <p:nvPr/>
        </p:nvSpPr>
        <p:spPr>
          <a:xfrm>
            <a:off x="1734661" y="1309534"/>
            <a:ext cx="4674165" cy="338554"/>
          </a:xfrm>
          <a:prstGeom prst="rect">
            <a:avLst/>
          </a:prstGeom>
          <a:noFill/>
        </p:spPr>
        <p:txBody>
          <a:bodyPr wrap="none" rtlCol="0">
            <a:spAutoFit/>
          </a:bodyPr>
          <a:lstStyle/>
          <a:p>
            <a:r>
              <a:rPr lang="en-US" sz="1600" dirty="0">
                <a:solidFill>
                  <a:srgbClr val="C00000"/>
                </a:solidFill>
                <a:latin typeface="Helvetica" panose="020B0604020202020204" pitchFamily="34" charset="0"/>
                <a:cs typeface="Helvetica" panose="020B0604020202020204" pitchFamily="34" charset="0"/>
              </a:rPr>
              <a:t>Other Signs and Symptoms of Domestic Violence</a:t>
            </a:r>
          </a:p>
        </p:txBody>
      </p:sp>
      <p:sp>
        <p:nvSpPr>
          <p:cNvPr id="6" name="Rectangle 5"/>
          <p:cNvSpPr/>
          <p:nvPr/>
        </p:nvSpPr>
        <p:spPr>
          <a:xfrm>
            <a:off x="0" y="6400800"/>
            <a:ext cx="9144000" cy="400110"/>
          </a:xfrm>
          <a:prstGeom prst="rect">
            <a:avLst/>
          </a:prstGeom>
        </p:spPr>
        <p:txBody>
          <a:bodyPr wrap="square">
            <a:spAutoFit/>
          </a:bodyPr>
          <a:lstStyle/>
          <a:p>
            <a:pPr algn="ctr"/>
            <a:r>
              <a:rPr lang="en-US" sz="2000" dirty="0">
                <a:solidFill>
                  <a:schemeClr val="bg1"/>
                </a:solidFill>
                <a:latin typeface="Helvetica" panose="020B0604020202020204" pitchFamily="34" charset="0"/>
                <a:cs typeface="Helvetica" panose="020B0604020202020204" pitchFamily="34" charset="0"/>
              </a:rPr>
              <a:t>Domestic Violence</a:t>
            </a:r>
          </a:p>
        </p:txBody>
      </p:sp>
    </p:spTree>
    <p:extLst>
      <p:ext uri="{BB962C8B-B14F-4D97-AF65-F5344CB8AC3E}">
        <p14:creationId xmlns:p14="http://schemas.microsoft.com/office/powerpoint/2010/main" val="15984713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295400"/>
            <a:ext cx="8915400" cy="4724400"/>
          </a:xfrm>
        </p:spPr>
        <p:txBody>
          <a:bodyPr/>
          <a:lstStyle/>
          <a:p>
            <a:pPr>
              <a:buFont typeface="Arial" panose="020B0604020202020204" pitchFamily="34" charset="0"/>
              <a:buChar char="•"/>
            </a:pPr>
            <a:r>
              <a:rPr lang="en-US" sz="1600" dirty="0"/>
              <a:t>Unlike Child Abuse, there is no “mandated reporter” duty for Adult Family Violence. </a:t>
            </a:r>
          </a:p>
          <a:p>
            <a:pPr>
              <a:buFont typeface="Arial" panose="020B0604020202020204" pitchFamily="34" charset="0"/>
              <a:buChar char="•"/>
            </a:pPr>
            <a:endParaRPr lang="en-US" sz="1600" dirty="0"/>
          </a:p>
          <a:p>
            <a:pPr>
              <a:buFont typeface="Arial" panose="020B0604020202020204" pitchFamily="34" charset="0"/>
              <a:buChar char="•"/>
            </a:pPr>
            <a:r>
              <a:rPr lang="en-US" sz="1600" dirty="0"/>
              <a:t>POLICE: In situations with severe injuries such as stabbing, gunshot, or multiple trauma the police need to be contacted. If you think the person is in imminent danger, contact the police (911 gets our Stony Brook Police who triage to the local precincts as needed). </a:t>
            </a:r>
          </a:p>
          <a:p>
            <a:pPr marL="0" indent="0">
              <a:buNone/>
            </a:pPr>
            <a:r>
              <a:rPr lang="en-US" sz="1600" dirty="0"/>
              <a:t>     </a:t>
            </a:r>
          </a:p>
          <a:p>
            <a:pPr>
              <a:buFont typeface="Arial" panose="020B0604020202020204" pitchFamily="34" charset="0"/>
              <a:buChar char="•"/>
            </a:pPr>
            <a:r>
              <a:rPr lang="en-US" sz="1600" dirty="0"/>
              <a:t>In other situations the victim needs to consent prior to a call to police or any other response agency.</a:t>
            </a:r>
          </a:p>
          <a:p>
            <a:pPr>
              <a:buFont typeface="Arial" panose="020B0604020202020204" pitchFamily="34" charset="0"/>
              <a:buChar char="•"/>
            </a:pPr>
            <a:endParaRPr lang="en-US" sz="1600" dirty="0"/>
          </a:p>
          <a:p>
            <a:pPr>
              <a:buFont typeface="Arial" panose="020B0604020202020204" pitchFamily="34" charset="0"/>
              <a:buChar char="•"/>
            </a:pPr>
            <a:r>
              <a:rPr lang="en-US" sz="1600" dirty="0"/>
              <a:t>Contact Social Worker by calling the Office at 4-2552 during normal business hours and on weekend days or by paging the On Call Social Worker via the operator on off hours. </a:t>
            </a:r>
          </a:p>
          <a:p>
            <a:pPr>
              <a:buFont typeface="Arial" panose="020B0604020202020204" pitchFamily="34" charset="0"/>
              <a:buChar char="•"/>
            </a:pPr>
            <a:endParaRPr lang="en-US" sz="1600" dirty="0"/>
          </a:p>
          <a:p>
            <a:pPr>
              <a:buFont typeface="Arial" panose="020B0604020202020204" pitchFamily="34" charset="0"/>
              <a:buChar char="•"/>
            </a:pPr>
            <a:r>
              <a:rPr lang="en-US" sz="1600" dirty="0"/>
              <a:t>For patients of Sexual Assault with patient consent- Contact the SANE nurse via the operator and/or VIBS Emergency Room Companion Program at their hot line number (631)360-3606.</a:t>
            </a:r>
          </a:p>
          <a:p>
            <a:pPr marL="0" indent="0">
              <a:buNone/>
            </a:pPr>
            <a:endParaRPr lang="en-US" sz="1600" dirty="0"/>
          </a:p>
          <a:p>
            <a:pPr>
              <a:buFont typeface="Arial" panose="020B0604020202020204" pitchFamily="34" charset="0"/>
              <a:buChar char="•"/>
            </a:pPr>
            <a:r>
              <a:rPr lang="en-US" sz="1600" dirty="0"/>
              <a:t>The SANE nurse is involved in collection of evidence and clinical exam while the ERC provides emotional support, information and referrals. </a:t>
            </a:r>
          </a:p>
          <a:p>
            <a:pPr>
              <a:buNone/>
            </a:pPr>
            <a:endParaRPr lang="en-US" sz="1600" dirty="0"/>
          </a:p>
          <a:p>
            <a:pPr>
              <a:buNone/>
            </a:pPr>
            <a:endParaRPr lang="en-US" sz="2400" dirty="0"/>
          </a:p>
          <a:p>
            <a:pPr>
              <a:buNone/>
            </a:pPr>
            <a:endParaRPr lang="en-US" sz="2400" dirty="0"/>
          </a:p>
          <a:p>
            <a:pPr>
              <a:buNone/>
            </a:pPr>
            <a:endParaRPr lang="en-US" sz="2400" dirty="0"/>
          </a:p>
        </p:txBody>
      </p:sp>
      <p:sp>
        <p:nvSpPr>
          <p:cNvPr id="5" name="Rectangle 4"/>
          <p:cNvSpPr/>
          <p:nvPr/>
        </p:nvSpPr>
        <p:spPr>
          <a:xfrm>
            <a:off x="5943600" y="545068"/>
            <a:ext cx="2599944" cy="369332"/>
          </a:xfrm>
          <a:prstGeom prst="rect">
            <a:avLst/>
          </a:prstGeom>
        </p:spPr>
        <p:txBody>
          <a:bodyPr wrap="none">
            <a:spAutoFit/>
          </a:bodyPr>
          <a:lstStyle/>
          <a:p>
            <a:pPr algn="r"/>
            <a:r>
              <a:rPr lang="en-US" b="1" dirty="0">
                <a:latin typeface="Helvetica" panose="020B0604020202020204" pitchFamily="34" charset="0"/>
                <a:cs typeface="Helvetica" panose="020B0604020202020204" pitchFamily="34" charset="0"/>
              </a:rPr>
              <a:t>Who Do You Contact?</a:t>
            </a:r>
          </a:p>
        </p:txBody>
      </p:sp>
      <p:sp>
        <p:nvSpPr>
          <p:cNvPr id="4" name="Rectangle 3"/>
          <p:cNvSpPr/>
          <p:nvPr/>
        </p:nvSpPr>
        <p:spPr>
          <a:xfrm>
            <a:off x="0" y="6400800"/>
            <a:ext cx="9144000" cy="400110"/>
          </a:xfrm>
          <a:prstGeom prst="rect">
            <a:avLst/>
          </a:prstGeom>
        </p:spPr>
        <p:txBody>
          <a:bodyPr wrap="square">
            <a:spAutoFit/>
          </a:bodyPr>
          <a:lstStyle/>
          <a:p>
            <a:pPr algn="ctr"/>
            <a:r>
              <a:rPr lang="en-US" sz="2000" dirty="0">
                <a:solidFill>
                  <a:schemeClr val="bg1"/>
                </a:solidFill>
                <a:latin typeface="Helvetica" panose="020B0604020202020204" pitchFamily="34" charset="0"/>
                <a:cs typeface="Helvetica" panose="020B0604020202020204" pitchFamily="34" charset="0"/>
              </a:rPr>
              <a:t>Domestic Violence</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2438401" y="1202427"/>
            <a:ext cx="6477000" cy="4911060"/>
          </a:xfrm>
          <a:solidFill>
            <a:schemeClr val="accent2">
              <a:lumMod val="40000"/>
              <a:lumOff val="60000"/>
            </a:schemeClr>
          </a:solidFill>
          <a:ln w="19050">
            <a:solidFill>
              <a:srgbClr val="FF0000"/>
            </a:solidFill>
          </a:ln>
          <a:effectLst>
            <a:glow rad="139700">
              <a:schemeClr val="accent2">
                <a:satMod val="175000"/>
                <a:alpha val="40000"/>
              </a:schemeClr>
            </a:glow>
          </a:effectLst>
        </p:spPr>
        <p:txBody>
          <a:bodyPr/>
          <a:lstStyle/>
          <a:p>
            <a:endParaRPr lang="en-US" sz="1600" dirty="0">
              <a:hlinkClick r:id="rId2"/>
            </a:endParaRPr>
          </a:p>
          <a:p>
            <a:r>
              <a:rPr lang="en-US" sz="1600" dirty="0">
                <a:hlinkClick r:id="rId2"/>
              </a:rPr>
              <a:t>http://www.suffolkcountyny.gov/Departments/CountyExecutive/WomensServices/STOPViolence.aspx</a:t>
            </a:r>
            <a:endParaRPr lang="en-US" sz="1600" dirty="0"/>
          </a:p>
          <a:p>
            <a:endParaRPr lang="en-US" sz="1600" dirty="0"/>
          </a:p>
          <a:p>
            <a:r>
              <a:rPr lang="en-US" sz="1600" u="sng" dirty="0">
                <a:solidFill>
                  <a:schemeClr val="tx1"/>
                </a:solidFill>
              </a:rPr>
              <a:t>VIBS</a:t>
            </a:r>
            <a:r>
              <a:rPr lang="en-US" sz="1600" dirty="0">
                <a:solidFill>
                  <a:schemeClr val="tx1"/>
                </a:solidFill>
              </a:rPr>
              <a:t>: 24-Hour Hotlines, 7 days a week: (631) 360-3606, (631) 360-3607 ask for HOPE</a:t>
            </a:r>
          </a:p>
          <a:p>
            <a:endParaRPr lang="en-US" sz="1600" dirty="0">
              <a:solidFill>
                <a:schemeClr val="tx1"/>
              </a:solidFill>
            </a:endParaRPr>
          </a:p>
          <a:p>
            <a:r>
              <a:rPr lang="en-US" sz="1600" u="sng" dirty="0">
                <a:solidFill>
                  <a:schemeClr val="tx1"/>
                </a:solidFill>
              </a:rPr>
              <a:t>Brighter Tomorrows</a:t>
            </a:r>
            <a:r>
              <a:rPr lang="en-US" sz="1600" dirty="0">
                <a:solidFill>
                  <a:schemeClr val="tx1"/>
                </a:solidFill>
              </a:rPr>
              <a:t> 24-Hour Hotline, 7 days a week: (631) 666-8833 ask for HOPE</a:t>
            </a:r>
          </a:p>
          <a:p>
            <a:r>
              <a:rPr lang="en-US" sz="1600" dirty="0">
                <a:solidFill>
                  <a:schemeClr val="tx1"/>
                </a:solidFill>
              </a:rPr>
              <a:t>You can also call (631) 666-7181</a:t>
            </a:r>
          </a:p>
          <a:p>
            <a:endParaRPr lang="en-US" sz="1600" dirty="0">
              <a:solidFill>
                <a:schemeClr val="tx1"/>
              </a:solidFill>
            </a:endParaRPr>
          </a:p>
          <a:p>
            <a:r>
              <a:rPr lang="en-US" sz="1600" u="sng" dirty="0">
                <a:solidFill>
                  <a:schemeClr val="tx1"/>
                </a:solidFill>
              </a:rPr>
              <a:t>Retreat</a:t>
            </a:r>
            <a:r>
              <a:rPr lang="en-US" sz="1600" dirty="0">
                <a:solidFill>
                  <a:schemeClr val="tx1"/>
                </a:solidFill>
              </a:rPr>
              <a:t> 24-Hour Hotline, 7 days a week (Hotline) (631) 329-2200</a:t>
            </a:r>
          </a:p>
          <a:p>
            <a:endParaRPr lang="en-US" sz="1600" dirty="0"/>
          </a:p>
          <a:p>
            <a:endParaRPr lang="en-US" sz="1800" dirty="0"/>
          </a:p>
          <a:p>
            <a:endParaRPr lang="en-US" dirty="0"/>
          </a:p>
        </p:txBody>
      </p:sp>
      <p:sp>
        <p:nvSpPr>
          <p:cNvPr id="4" name="Text Placeholder 3"/>
          <p:cNvSpPr>
            <a:spLocks noGrp="1"/>
          </p:cNvSpPr>
          <p:nvPr>
            <p:ph type="body" sz="quarter" idx="12"/>
          </p:nvPr>
        </p:nvSpPr>
        <p:spPr>
          <a:xfrm>
            <a:off x="4419600" y="610314"/>
            <a:ext cx="4419600" cy="304800"/>
          </a:xfrm>
        </p:spPr>
        <p:txBody>
          <a:bodyPr/>
          <a:lstStyle/>
          <a:p>
            <a:pPr algn="ctr"/>
            <a:r>
              <a:rPr lang="en-US" sz="1800" b="1" cap="none" dirty="0"/>
              <a:t>External Resources - Domestic Violence</a:t>
            </a:r>
          </a:p>
        </p:txBody>
      </p:sp>
      <p:pic>
        <p:nvPicPr>
          <p:cNvPr id="5" name="Picture 4" descr="holding hands.jpg"/>
          <p:cNvPicPr>
            <a:picLocks noChangeAspect="1"/>
          </p:cNvPicPr>
          <p:nvPr/>
        </p:nvPicPr>
        <p:blipFill>
          <a:blip r:embed="rId3" cstate="print"/>
          <a:stretch>
            <a:fillRect/>
          </a:stretch>
        </p:blipFill>
        <p:spPr>
          <a:xfrm>
            <a:off x="5943601" y="4556931"/>
            <a:ext cx="2971800" cy="1676400"/>
          </a:xfrm>
          <a:prstGeom prst="rect">
            <a:avLst/>
          </a:prstGeom>
        </p:spPr>
      </p:pic>
      <p:pic>
        <p:nvPicPr>
          <p:cNvPr id="8194" name="Picture 2"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2286001"/>
            <a:ext cx="2209800" cy="24384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0" y="6400800"/>
            <a:ext cx="9144000" cy="400110"/>
          </a:xfrm>
          <a:prstGeom prst="rect">
            <a:avLst/>
          </a:prstGeom>
        </p:spPr>
        <p:txBody>
          <a:bodyPr wrap="square">
            <a:spAutoFit/>
          </a:bodyPr>
          <a:lstStyle/>
          <a:p>
            <a:pPr algn="ctr"/>
            <a:r>
              <a:rPr lang="en-US" sz="2000" dirty="0">
                <a:solidFill>
                  <a:schemeClr val="bg1"/>
                </a:solidFill>
                <a:latin typeface="Helvetica" panose="020B0604020202020204" pitchFamily="34" charset="0"/>
                <a:cs typeface="Helvetica" panose="020B0604020202020204" pitchFamily="34" charset="0"/>
              </a:rPr>
              <a:t>Domestic Violence</a:t>
            </a:r>
          </a:p>
        </p:txBody>
      </p:sp>
    </p:spTree>
    <p:extLst>
      <p:ext uri="{BB962C8B-B14F-4D97-AF65-F5344CB8AC3E}">
        <p14:creationId xmlns:p14="http://schemas.microsoft.com/office/powerpoint/2010/main" val="17447728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US" dirty="0"/>
              <a:t>Elder Abuse</a:t>
            </a:r>
          </a:p>
        </p:txBody>
      </p:sp>
      <p:sp>
        <p:nvSpPr>
          <p:cNvPr id="4" name="Text Placeholder 3"/>
          <p:cNvSpPr>
            <a:spLocks noGrp="1"/>
          </p:cNvSpPr>
          <p:nvPr>
            <p:ph type="body" sz="quarter" idx="12"/>
          </p:nvPr>
        </p:nvSpPr>
        <p:spPr>
          <a:xfrm>
            <a:off x="6629400" y="533400"/>
            <a:ext cx="1600200" cy="381684"/>
          </a:xfrm>
        </p:spPr>
        <p:txBody>
          <a:bodyPr/>
          <a:lstStyle/>
          <a:p>
            <a:pPr algn="ctr"/>
            <a:r>
              <a:rPr lang="en-US" sz="1800" b="1" cap="none" dirty="0"/>
              <a:t>Elder Abuse</a:t>
            </a:r>
          </a:p>
        </p:txBody>
      </p:sp>
      <p:pic>
        <p:nvPicPr>
          <p:cNvPr id="5" name="Picture 2" descr="Image result for images old sad peo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852" y="4633668"/>
            <a:ext cx="25146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older lady crying.jpg"/>
          <p:cNvPicPr>
            <a:picLocks noChangeAspect="1"/>
          </p:cNvPicPr>
          <p:nvPr/>
        </p:nvPicPr>
        <p:blipFill>
          <a:blip r:embed="rId3" cstate="print"/>
          <a:stretch>
            <a:fillRect/>
          </a:stretch>
        </p:blipFill>
        <p:spPr>
          <a:xfrm>
            <a:off x="5739866" y="1404232"/>
            <a:ext cx="2367663" cy="2203398"/>
          </a:xfrm>
          <a:prstGeom prst="rect">
            <a:avLst/>
          </a:prstGeom>
        </p:spPr>
      </p:pic>
      <p:pic>
        <p:nvPicPr>
          <p:cNvPr id="1026" name="Picture 2" descr="Vector silhouette generation on a white background. Stock Vector - 5142638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50" y="1143000"/>
            <a:ext cx="428625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n adult hipster son with senior father in wheelchair on a walk in nature at sunset, laughing. Stock Photo - 1025064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13826" y="3911917"/>
            <a:ext cx="3219744" cy="2146496"/>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6" descr="Senior Adult At Physical Therapy Doing Arms Workout With The Help Of A Black  Therapist Stock Photo - Download Image Now - iStoc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black love old | InexpressibleContent | Couples in love, Black love, Old  coupl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6"/>
          <a:stretch>
            <a:fillRect/>
          </a:stretch>
        </p:blipFill>
        <p:spPr>
          <a:xfrm>
            <a:off x="2430829" y="3318973"/>
            <a:ext cx="2495550" cy="1838325"/>
          </a:xfrm>
          <a:prstGeom prst="rect">
            <a:avLst/>
          </a:prstGeom>
        </p:spPr>
      </p:pic>
    </p:spTree>
    <p:extLst>
      <p:ext uri="{BB962C8B-B14F-4D97-AF65-F5344CB8AC3E}">
        <p14:creationId xmlns:p14="http://schemas.microsoft.com/office/powerpoint/2010/main" val="29975613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1036320" y="1249787"/>
            <a:ext cx="7071360" cy="4800600"/>
          </a:xfrm>
        </p:spPr>
        <p:txBody>
          <a:bodyPr/>
          <a:lstStyle/>
          <a:p>
            <a:pPr>
              <a:buFont typeface="Arial" panose="020B0604020202020204" pitchFamily="34" charset="0"/>
              <a:buChar char="•"/>
            </a:pPr>
            <a:r>
              <a:rPr lang="en-US" sz="1400" dirty="0">
                <a:solidFill>
                  <a:schemeClr val="tx1"/>
                </a:solidFill>
              </a:rPr>
              <a:t>Data on elder abuse in domestic settings suggest that only 1 in 14 incidents, come to the attention of authorities.</a:t>
            </a:r>
          </a:p>
          <a:p>
            <a:pPr>
              <a:buFont typeface="Arial" panose="020B0604020202020204" pitchFamily="34" charset="0"/>
              <a:buChar char="•"/>
            </a:pPr>
            <a:endParaRPr lang="en-US" sz="1400" dirty="0">
              <a:solidFill>
                <a:schemeClr val="tx1"/>
              </a:solidFill>
            </a:endParaRPr>
          </a:p>
          <a:p>
            <a:pPr>
              <a:buFont typeface="Arial" panose="020B0604020202020204" pitchFamily="34" charset="0"/>
              <a:buChar char="•"/>
            </a:pPr>
            <a:r>
              <a:rPr lang="en-US" sz="1400" dirty="0">
                <a:solidFill>
                  <a:schemeClr val="tx1"/>
                </a:solidFill>
              </a:rPr>
              <a:t>There is an estimated 5 million elder abuse cases a year in the United States.</a:t>
            </a:r>
          </a:p>
          <a:p>
            <a:pPr>
              <a:buFont typeface="Arial" panose="020B0604020202020204" pitchFamily="34" charset="0"/>
              <a:buChar char="•"/>
            </a:pPr>
            <a:endParaRPr lang="en-US" sz="1400" dirty="0">
              <a:solidFill>
                <a:schemeClr val="tx1"/>
              </a:solidFill>
            </a:endParaRPr>
          </a:p>
          <a:p>
            <a:pPr>
              <a:buFont typeface="Arial" panose="020B0604020202020204" pitchFamily="34" charset="0"/>
              <a:buChar char="•"/>
            </a:pPr>
            <a:r>
              <a:rPr lang="en-US" sz="1400" dirty="0">
                <a:solidFill>
                  <a:schemeClr val="tx1"/>
                </a:solidFill>
              </a:rPr>
              <a:t>Most abusers are family members (70%), most commonly adult children (40%). </a:t>
            </a:r>
            <a:br>
              <a:rPr lang="en-US" sz="1400" dirty="0">
                <a:solidFill>
                  <a:schemeClr val="tx1"/>
                </a:solidFill>
              </a:rPr>
            </a:br>
            <a:endParaRPr lang="en-US" sz="1400" dirty="0">
              <a:solidFill>
                <a:schemeClr val="tx1"/>
              </a:solidFill>
            </a:endParaRPr>
          </a:p>
          <a:p>
            <a:pPr>
              <a:buFont typeface="Arial" panose="020B0604020202020204" pitchFamily="34" charset="0"/>
              <a:buChar char="•"/>
            </a:pPr>
            <a:r>
              <a:rPr lang="en-US" sz="1400" dirty="0">
                <a:solidFill>
                  <a:schemeClr val="tx1"/>
                </a:solidFill>
              </a:rPr>
              <a:t>Every year approximately 5 million older Americans are victims of physical, psychological and/or other forms of abuse and neglect</a:t>
            </a:r>
          </a:p>
          <a:p>
            <a:pPr>
              <a:buFont typeface="Arial" panose="020B0604020202020204" pitchFamily="34" charset="0"/>
              <a:buChar char="•"/>
            </a:pPr>
            <a:endParaRPr lang="en-US" sz="1400" dirty="0">
              <a:solidFill>
                <a:schemeClr val="tx1"/>
              </a:solidFill>
            </a:endParaRPr>
          </a:p>
          <a:p>
            <a:pPr>
              <a:buFont typeface="Arial" panose="020B0604020202020204" pitchFamily="34" charset="0"/>
              <a:buChar char="•"/>
            </a:pPr>
            <a:r>
              <a:rPr lang="en-US" sz="1400" dirty="0">
                <a:solidFill>
                  <a:schemeClr val="tx1"/>
                </a:solidFill>
              </a:rPr>
              <a:t>Older adults who require assistance with daily life activities are at increased risk of being emotional abused or financially exploited.</a:t>
            </a:r>
          </a:p>
          <a:p>
            <a:pPr>
              <a:buFont typeface="Arial" panose="020B0604020202020204" pitchFamily="34" charset="0"/>
              <a:buChar char="•"/>
            </a:pPr>
            <a:endParaRPr lang="en-US" sz="1400" dirty="0">
              <a:solidFill>
                <a:schemeClr val="tx1"/>
              </a:solidFill>
            </a:endParaRPr>
          </a:p>
          <a:p>
            <a:pPr>
              <a:buFont typeface="Arial" panose="020B0604020202020204" pitchFamily="34" charset="0"/>
              <a:buChar char="•"/>
            </a:pPr>
            <a:r>
              <a:rPr lang="en-US" sz="1400" dirty="0">
                <a:solidFill>
                  <a:schemeClr val="tx1"/>
                </a:solidFill>
              </a:rPr>
              <a:t>Approximately 50% of older adults with dementia are mistreated or abused.</a:t>
            </a:r>
          </a:p>
          <a:p>
            <a:pPr>
              <a:buFont typeface="Arial" panose="020B0604020202020204" pitchFamily="34" charset="0"/>
              <a:buChar char="•"/>
            </a:pPr>
            <a:endParaRPr lang="en-US" sz="1400" dirty="0">
              <a:solidFill>
                <a:schemeClr val="tx1"/>
              </a:solidFill>
            </a:endParaRPr>
          </a:p>
          <a:p>
            <a:pPr>
              <a:buFont typeface="Arial" panose="020B0604020202020204" pitchFamily="34" charset="0"/>
              <a:buChar char="•"/>
            </a:pPr>
            <a:r>
              <a:rPr lang="en-US" sz="1400" dirty="0">
                <a:solidFill>
                  <a:schemeClr val="tx1"/>
                </a:solidFill>
              </a:rPr>
              <a:t>An estimated 13.5% of older adults have suffered emotional abuse since the age of 60.</a:t>
            </a:r>
          </a:p>
          <a:p>
            <a:pPr>
              <a:buFont typeface="Arial" panose="020B0604020202020204" pitchFamily="34" charset="0"/>
              <a:buChar char="•"/>
            </a:pPr>
            <a:endParaRPr lang="en-US" sz="1400" dirty="0">
              <a:solidFill>
                <a:schemeClr val="tx1"/>
              </a:solidFill>
            </a:endParaRPr>
          </a:p>
          <a:p>
            <a:pPr>
              <a:buFont typeface="Arial" panose="020B0604020202020204" pitchFamily="34" charset="0"/>
              <a:buChar char="•"/>
            </a:pPr>
            <a:r>
              <a:rPr lang="en-US" sz="1400" dirty="0">
                <a:solidFill>
                  <a:schemeClr val="tx1"/>
                </a:solidFill>
              </a:rPr>
              <a:t>Victims of elder financial abuse lost an estimated $3.2 billion in 2015.</a:t>
            </a:r>
          </a:p>
          <a:p>
            <a:pPr marL="0" indent="0"/>
            <a:endParaRPr lang="en-US" sz="1400" dirty="0">
              <a:solidFill>
                <a:schemeClr val="tx1"/>
              </a:solidFill>
            </a:endParaRPr>
          </a:p>
        </p:txBody>
      </p:sp>
      <p:sp>
        <p:nvSpPr>
          <p:cNvPr id="4" name="Text Placeholder 3"/>
          <p:cNvSpPr>
            <a:spLocks noGrp="1"/>
          </p:cNvSpPr>
          <p:nvPr>
            <p:ph type="body" sz="quarter" idx="12"/>
          </p:nvPr>
        </p:nvSpPr>
        <p:spPr>
          <a:xfrm>
            <a:off x="5791200" y="555791"/>
            <a:ext cx="2819400" cy="381684"/>
          </a:xfrm>
        </p:spPr>
        <p:txBody>
          <a:bodyPr/>
          <a:lstStyle/>
          <a:p>
            <a:pPr algn="ctr"/>
            <a:r>
              <a:rPr lang="en-US" sz="1800" b="1" cap="none" dirty="0"/>
              <a:t>Elder Abuse Statistics </a:t>
            </a:r>
          </a:p>
        </p:txBody>
      </p:sp>
      <p:sp>
        <p:nvSpPr>
          <p:cNvPr id="7" name="Text Placeholder 1"/>
          <p:cNvSpPr>
            <a:spLocks noGrp="1"/>
          </p:cNvSpPr>
          <p:nvPr>
            <p:ph type="body" sz="quarter" idx="14"/>
          </p:nvPr>
        </p:nvSpPr>
        <p:spPr>
          <a:xfrm>
            <a:off x="0" y="6362700"/>
            <a:ext cx="9144000" cy="495300"/>
          </a:xfrm>
        </p:spPr>
        <p:txBody>
          <a:bodyPr/>
          <a:lstStyle/>
          <a:p>
            <a:r>
              <a:rPr lang="en-US" dirty="0"/>
              <a:t>Elder Abuse</a:t>
            </a:r>
          </a:p>
        </p:txBody>
      </p:sp>
    </p:spTree>
    <p:extLst>
      <p:ext uri="{BB962C8B-B14F-4D97-AF65-F5344CB8AC3E}">
        <p14:creationId xmlns:p14="http://schemas.microsoft.com/office/powerpoint/2010/main" val="38640960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19200"/>
            <a:ext cx="8229600" cy="5105400"/>
          </a:xfrm>
        </p:spPr>
        <p:txBody>
          <a:bodyPr/>
          <a:lstStyle/>
          <a:p>
            <a:pPr>
              <a:buNone/>
            </a:pPr>
            <a:r>
              <a:rPr lang="en-US" sz="1200" b="1" dirty="0">
                <a:solidFill>
                  <a:schemeClr val="tx1"/>
                </a:solidFill>
              </a:rPr>
              <a:t>Physical abuse. </a:t>
            </a:r>
            <a:r>
              <a:rPr lang="en-US" sz="1200" dirty="0">
                <a:solidFill>
                  <a:schemeClr val="tx1"/>
                </a:solidFill>
              </a:rPr>
              <a:t>Use of physical force that may result in bodily injury, physical pain, or impairment. Can also include force feeding, </a:t>
            </a:r>
            <a:r>
              <a:rPr lang="en-US" sz="1200" dirty="0"/>
              <a:t>and physical restraints. </a:t>
            </a:r>
            <a:endParaRPr lang="en-US" sz="1200" dirty="0">
              <a:solidFill>
                <a:schemeClr val="tx1"/>
              </a:solidFill>
            </a:endParaRPr>
          </a:p>
          <a:p>
            <a:pPr>
              <a:buNone/>
            </a:pPr>
            <a:endParaRPr lang="en-US" sz="1200" dirty="0">
              <a:solidFill>
                <a:schemeClr val="tx1"/>
              </a:solidFill>
            </a:endParaRPr>
          </a:p>
          <a:p>
            <a:pPr>
              <a:buNone/>
            </a:pPr>
            <a:r>
              <a:rPr lang="en-US" sz="1200" b="1" dirty="0">
                <a:solidFill>
                  <a:schemeClr val="tx1"/>
                </a:solidFill>
              </a:rPr>
              <a:t>Sexual Abuse. </a:t>
            </a:r>
            <a:r>
              <a:rPr lang="en-US" sz="1200" dirty="0">
                <a:solidFill>
                  <a:schemeClr val="tx1"/>
                </a:solidFill>
              </a:rPr>
              <a:t>Non-consensual sexual contact of any kind with an elderly person.</a:t>
            </a:r>
          </a:p>
          <a:p>
            <a:pPr>
              <a:buNone/>
            </a:pPr>
            <a:endParaRPr lang="en-US" sz="1200" dirty="0">
              <a:solidFill>
                <a:schemeClr val="tx1"/>
              </a:solidFill>
            </a:endParaRPr>
          </a:p>
          <a:p>
            <a:pPr>
              <a:buNone/>
            </a:pPr>
            <a:r>
              <a:rPr lang="en-US" sz="1200" b="1" dirty="0">
                <a:solidFill>
                  <a:schemeClr val="tx1"/>
                </a:solidFill>
              </a:rPr>
              <a:t>Emotional Abuse. </a:t>
            </a:r>
            <a:r>
              <a:rPr lang="en-US" sz="1200" dirty="0">
                <a:solidFill>
                  <a:schemeClr val="tx1"/>
                </a:solidFill>
              </a:rPr>
              <a:t>Infliction of anguish, pain, or distress through verbal or non-verbal acts. Includes </a:t>
            </a:r>
            <a:r>
              <a:rPr lang="en-US" sz="1200" dirty="0"/>
              <a:t>insults, threats, intimidation, humiliation and harassment and non physical punishment. Silent treatment and enforced social isolation are also examples.</a:t>
            </a:r>
          </a:p>
          <a:p>
            <a:pPr>
              <a:buNone/>
            </a:pPr>
            <a:endParaRPr lang="en-US" sz="1200" dirty="0">
              <a:solidFill>
                <a:schemeClr val="tx1"/>
              </a:solidFill>
            </a:endParaRPr>
          </a:p>
          <a:p>
            <a:pPr>
              <a:buNone/>
            </a:pPr>
            <a:r>
              <a:rPr lang="en-US" sz="1200" b="1" dirty="0">
                <a:solidFill>
                  <a:schemeClr val="tx1"/>
                </a:solidFill>
              </a:rPr>
              <a:t>Financial/Material </a:t>
            </a:r>
            <a:r>
              <a:rPr lang="en-US" sz="1200" b="1" dirty="0"/>
              <a:t>E</a:t>
            </a:r>
            <a:r>
              <a:rPr lang="en-US" sz="1200" b="1" dirty="0">
                <a:solidFill>
                  <a:schemeClr val="tx1"/>
                </a:solidFill>
              </a:rPr>
              <a:t>xploitation. </a:t>
            </a:r>
            <a:r>
              <a:rPr lang="en-US" sz="1200" dirty="0">
                <a:solidFill>
                  <a:schemeClr val="tx1"/>
                </a:solidFill>
              </a:rPr>
              <a:t>Illegal or improper use of an elder's funds, property, or assets including cashing their check without permission, coercing or deceiving an older person into signing any document.</a:t>
            </a:r>
          </a:p>
          <a:p>
            <a:pPr>
              <a:buNone/>
            </a:pPr>
            <a:endParaRPr lang="en-US" sz="1200" dirty="0">
              <a:solidFill>
                <a:schemeClr val="tx1"/>
              </a:solidFill>
            </a:endParaRPr>
          </a:p>
          <a:p>
            <a:pPr>
              <a:buNone/>
            </a:pPr>
            <a:r>
              <a:rPr lang="en-US" sz="1200" b="1" dirty="0">
                <a:solidFill>
                  <a:schemeClr val="tx1"/>
                </a:solidFill>
              </a:rPr>
              <a:t>Neglect. </a:t>
            </a:r>
            <a:r>
              <a:rPr lang="en-US" sz="1200" dirty="0">
                <a:solidFill>
                  <a:schemeClr val="tx1"/>
                </a:solidFill>
              </a:rPr>
              <a:t>Refusal, or failure, to fulfill any part of a person’s obligations or duties to an elderly person. </a:t>
            </a:r>
            <a:r>
              <a:rPr lang="en-US" sz="1200" dirty="0"/>
              <a:t>Neglect also includes situations where a caregiver refuses to pay for or set up necessary home care or other services. </a:t>
            </a:r>
            <a:endParaRPr lang="en-US" sz="1200" dirty="0">
              <a:solidFill>
                <a:schemeClr val="tx1"/>
              </a:solidFill>
            </a:endParaRPr>
          </a:p>
          <a:p>
            <a:pPr>
              <a:buNone/>
            </a:pPr>
            <a:endParaRPr lang="en-US" sz="1200" dirty="0"/>
          </a:p>
          <a:p>
            <a:pPr>
              <a:buNone/>
            </a:pPr>
            <a:r>
              <a:rPr lang="en-US" sz="1200" b="1" dirty="0"/>
              <a:t>Abandonment. </a:t>
            </a:r>
            <a:r>
              <a:rPr lang="en-US" sz="1200" dirty="0"/>
              <a:t>The desertion of an elderly person by an individual who has assumed responsibility for providing care for an elder, or by a person with physical custody of an elder. </a:t>
            </a:r>
            <a:endParaRPr lang="en-US" sz="1200" b="1" dirty="0"/>
          </a:p>
          <a:p>
            <a:pPr>
              <a:buNone/>
            </a:pPr>
            <a:endParaRPr lang="en-US" sz="1200" b="1" dirty="0"/>
          </a:p>
          <a:p>
            <a:pPr>
              <a:buNone/>
            </a:pPr>
            <a:r>
              <a:rPr lang="en-US" sz="1200" b="1" dirty="0"/>
              <a:t>Self Neglect.  </a:t>
            </a:r>
            <a:r>
              <a:rPr lang="en-US" sz="1200" dirty="0"/>
              <a:t>Characterized as the behavior of an elderly person that threatens their own health or safety. Self </a:t>
            </a:r>
            <a:r>
              <a:rPr lang="en-US" sz="1200" dirty="0" err="1"/>
              <a:t>negect</a:t>
            </a:r>
            <a:r>
              <a:rPr lang="en-US" sz="1200" dirty="0"/>
              <a:t> generally manifest itself in an older person as a refusal or failure to provide themselves with adequate food, water, clothing, shelter, personal hygiene, medication and safety precautions. </a:t>
            </a:r>
            <a:endParaRPr lang="en-US" sz="1200" b="1" dirty="0"/>
          </a:p>
        </p:txBody>
      </p:sp>
      <p:sp>
        <p:nvSpPr>
          <p:cNvPr id="5" name="Rectangle 4"/>
          <p:cNvSpPr/>
          <p:nvPr/>
        </p:nvSpPr>
        <p:spPr>
          <a:xfrm>
            <a:off x="5334000" y="533400"/>
            <a:ext cx="3390608" cy="369332"/>
          </a:xfrm>
          <a:prstGeom prst="rect">
            <a:avLst/>
          </a:prstGeom>
        </p:spPr>
        <p:txBody>
          <a:bodyPr wrap="none">
            <a:spAutoFit/>
          </a:bodyPr>
          <a:lstStyle/>
          <a:p>
            <a:pPr algn="r"/>
            <a:r>
              <a:rPr lang="en-US" b="1" dirty="0">
                <a:latin typeface="Helvetica" panose="020B0604020202020204" pitchFamily="34" charset="0"/>
                <a:cs typeface="Helvetica" panose="020B0604020202020204" pitchFamily="34" charset="0"/>
              </a:rPr>
              <a:t>Seven Types of Elder Abuse </a:t>
            </a:r>
          </a:p>
        </p:txBody>
      </p:sp>
      <p:sp>
        <p:nvSpPr>
          <p:cNvPr id="2" name="TextBox 1"/>
          <p:cNvSpPr txBox="1"/>
          <p:nvPr/>
        </p:nvSpPr>
        <p:spPr>
          <a:xfrm>
            <a:off x="0" y="6375856"/>
            <a:ext cx="9144000" cy="400110"/>
          </a:xfrm>
          <a:prstGeom prst="rect">
            <a:avLst/>
          </a:prstGeom>
          <a:noFill/>
        </p:spPr>
        <p:txBody>
          <a:bodyPr wrap="square" rtlCol="0">
            <a:spAutoFit/>
          </a:bodyPr>
          <a:lstStyle/>
          <a:p>
            <a:pPr algn="ctr"/>
            <a:r>
              <a:rPr lang="en-US" sz="2000" dirty="0">
                <a:solidFill>
                  <a:schemeClr val="bg1"/>
                </a:solidFill>
                <a:latin typeface="Helvetica" panose="020B0604020202020204" pitchFamily="34" charset="0"/>
                <a:cs typeface="Helvetica" panose="020B0604020202020204" pitchFamily="34" charset="0"/>
              </a:rPr>
              <a:t>Elder Abuse</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382000" cy="3352799"/>
          </a:xfrm>
        </p:spPr>
        <p:txBody>
          <a:bodyPr/>
          <a:lstStyle/>
          <a:p>
            <a:r>
              <a:rPr lang="en-US" sz="1600" dirty="0">
                <a:solidFill>
                  <a:schemeClr val="tx1"/>
                </a:solidFill>
              </a:rPr>
              <a:t>Unusual weight loss, malnutrition, dehydration </a:t>
            </a:r>
          </a:p>
          <a:p>
            <a:r>
              <a:rPr lang="en-US" sz="1600" dirty="0">
                <a:solidFill>
                  <a:schemeClr val="tx1"/>
                </a:solidFill>
              </a:rPr>
              <a:t>Untreated physical problems such as bed sores </a:t>
            </a:r>
          </a:p>
          <a:p>
            <a:r>
              <a:rPr lang="en-US" sz="1600" dirty="0">
                <a:solidFill>
                  <a:schemeClr val="tx1"/>
                </a:solidFill>
              </a:rPr>
              <a:t>Unsanitary living conditions: dirt, bugs, soiled bedding and clothes </a:t>
            </a:r>
          </a:p>
          <a:p>
            <a:r>
              <a:rPr lang="en-US" sz="1600" dirty="0">
                <a:solidFill>
                  <a:schemeClr val="tx1"/>
                </a:solidFill>
              </a:rPr>
              <a:t>Being left dirty or unbathed </a:t>
            </a:r>
          </a:p>
          <a:p>
            <a:r>
              <a:rPr lang="en-US" sz="1600" dirty="0">
                <a:solidFill>
                  <a:schemeClr val="tx1"/>
                </a:solidFill>
              </a:rPr>
              <a:t>Unsuitable clothing or covering for the weather </a:t>
            </a:r>
          </a:p>
          <a:p>
            <a:r>
              <a:rPr lang="en-US" sz="1600" dirty="0">
                <a:solidFill>
                  <a:schemeClr val="tx1"/>
                </a:solidFill>
              </a:rPr>
              <a:t>Unsafe living conditions (no heat or running water; faulty electrical wiring, other fire hazards)</a:t>
            </a:r>
          </a:p>
          <a:p>
            <a:r>
              <a:rPr lang="en-US" sz="1600" dirty="0">
                <a:solidFill>
                  <a:schemeClr val="tx1"/>
                </a:solidFill>
              </a:rPr>
              <a:t>Over or under medicated</a:t>
            </a:r>
          </a:p>
          <a:p>
            <a:r>
              <a:rPr lang="en-US" sz="1600" dirty="0"/>
              <a:t>Lack of home care even though indicated </a:t>
            </a:r>
          </a:p>
          <a:p>
            <a:r>
              <a:rPr lang="en-US" sz="1600" dirty="0">
                <a:solidFill>
                  <a:schemeClr val="tx1"/>
                </a:solidFill>
              </a:rPr>
              <a:t>Lack of necessary and indicated services </a:t>
            </a:r>
          </a:p>
          <a:p>
            <a:pPr marL="0" indent="0">
              <a:buNone/>
            </a:pPr>
            <a:endParaRPr lang="en-US" sz="2400" dirty="0"/>
          </a:p>
        </p:txBody>
      </p:sp>
      <p:sp>
        <p:nvSpPr>
          <p:cNvPr id="5" name="Rectangle 4"/>
          <p:cNvSpPr/>
          <p:nvPr/>
        </p:nvSpPr>
        <p:spPr>
          <a:xfrm>
            <a:off x="4800600" y="609600"/>
            <a:ext cx="4038600" cy="369332"/>
          </a:xfrm>
          <a:prstGeom prst="rect">
            <a:avLst/>
          </a:prstGeom>
        </p:spPr>
        <p:txBody>
          <a:bodyPr wrap="square">
            <a:spAutoFit/>
          </a:bodyPr>
          <a:lstStyle/>
          <a:p>
            <a:pPr algn="r"/>
            <a:r>
              <a:rPr lang="en-US" b="1" dirty="0">
                <a:latin typeface="Helvetica" panose="020B0604020202020204" pitchFamily="34" charset="0"/>
                <a:cs typeface="Helvetica" panose="020B0604020202020204" pitchFamily="34" charset="0"/>
              </a:rPr>
              <a:t>Indicators of Elder Abuse - Neglect </a:t>
            </a:r>
          </a:p>
        </p:txBody>
      </p:sp>
      <p:sp>
        <p:nvSpPr>
          <p:cNvPr id="4" name="TextBox 3"/>
          <p:cNvSpPr txBox="1"/>
          <p:nvPr/>
        </p:nvSpPr>
        <p:spPr>
          <a:xfrm>
            <a:off x="0" y="6375856"/>
            <a:ext cx="9144000" cy="400110"/>
          </a:xfrm>
          <a:prstGeom prst="rect">
            <a:avLst/>
          </a:prstGeom>
          <a:noFill/>
        </p:spPr>
        <p:txBody>
          <a:bodyPr wrap="square" rtlCol="0">
            <a:spAutoFit/>
          </a:bodyPr>
          <a:lstStyle/>
          <a:p>
            <a:pPr algn="ctr"/>
            <a:r>
              <a:rPr lang="en-US" sz="2000" dirty="0">
                <a:solidFill>
                  <a:schemeClr val="bg1"/>
                </a:solidFill>
                <a:latin typeface="Helvetica" panose="020B0604020202020204" pitchFamily="34" charset="0"/>
                <a:cs typeface="Helvetica" panose="020B0604020202020204" pitchFamily="34" charset="0"/>
              </a:rPr>
              <a:t>Elder Abuse</a:t>
            </a:r>
          </a:p>
        </p:txBody>
      </p:sp>
    </p:spTree>
    <p:extLst>
      <p:ext uri="{BB962C8B-B14F-4D97-AF65-F5344CB8AC3E}">
        <p14:creationId xmlns:p14="http://schemas.microsoft.com/office/powerpoint/2010/main" val="2128506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Content Placeholder 2"/>
          <p:cNvSpPr>
            <a:spLocks noGrp="1"/>
          </p:cNvSpPr>
          <p:nvPr>
            <p:ph idx="1"/>
          </p:nvPr>
        </p:nvSpPr>
        <p:spPr>
          <a:xfrm>
            <a:off x="284480" y="1138753"/>
            <a:ext cx="8859520" cy="3203178"/>
          </a:xfrm>
        </p:spPr>
        <p:txBody>
          <a:bodyPr tIns="0" rIns="0" bIns="0"/>
          <a:lstStyle/>
          <a:p>
            <a:pPr>
              <a:buFontTx/>
              <a:buNone/>
            </a:pPr>
            <a:r>
              <a:rPr lang="en-US" altLang="en-US" sz="1600" b="1" dirty="0">
                <a:latin typeface="Helvetica" panose="020B0604020202020204" pitchFamily="34" charset="0"/>
                <a:ea typeface="ＭＳ Ｐゴシック" panose="020B0600070205080204" pitchFamily="34" charset="-128"/>
                <a:cs typeface="Helvetica" panose="020B0604020202020204" pitchFamily="34" charset="0"/>
              </a:rPr>
              <a:t>New York State Office of Children &amp; Family Services Definition of Child Abuse: </a:t>
            </a:r>
            <a:r>
              <a:rPr lang="en-US" altLang="en-US" sz="1600" dirty="0">
                <a:latin typeface="Helvetica" panose="020B0604020202020204" pitchFamily="34" charset="0"/>
                <a:ea typeface="ＭＳ Ｐゴシック" panose="020B0600070205080204" pitchFamily="34" charset="-128"/>
                <a:cs typeface="Helvetica" panose="020B0604020202020204" pitchFamily="34" charset="0"/>
              </a:rPr>
              <a:t>An "abused child" is a child whose parent or other legally responsible for his/her care inflicts upon the child:</a:t>
            </a:r>
          </a:p>
          <a:p>
            <a:pPr lvl="2"/>
            <a:r>
              <a:rPr lang="en-US" altLang="en-US" sz="1600" dirty="0">
                <a:latin typeface="Helvetica" panose="020B0604020202020204" pitchFamily="34" charset="0"/>
                <a:ea typeface="ＭＳ Ｐゴシック" panose="020B0600070205080204" pitchFamily="34" charset="-128"/>
                <a:cs typeface="Helvetica" panose="020B0604020202020204" pitchFamily="34" charset="0"/>
              </a:rPr>
              <a:t>serious physical injury, </a:t>
            </a:r>
          </a:p>
          <a:p>
            <a:pPr lvl="2"/>
            <a:r>
              <a:rPr lang="en-US" altLang="en-US" sz="1600" dirty="0">
                <a:latin typeface="Helvetica" panose="020B0604020202020204" pitchFamily="34" charset="0"/>
                <a:ea typeface="ＭＳ Ｐゴシック" panose="020B0600070205080204" pitchFamily="34" charset="-128"/>
                <a:cs typeface="Helvetica" panose="020B0604020202020204" pitchFamily="34" charset="0"/>
              </a:rPr>
              <a:t>creates a substantial risk of serious physical injury, or</a:t>
            </a:r>
          </a:p>
          <a:p>
            <a:pPr lvl="2"/>
            <a:r>
              <a:rPr lang="en-US" altLang="en-US" sz="1600" dirty="0">
                <a:latin typeface="Helvetica" panose="020B0604020202020204" pitchFamily="34" charset="0"/>
                <a:ea typeface="ＭＳ Ｐゴシック" panose="020B0600070205080204" pitchFamily="34" charset="-128"/>
                <a:cs typeface="Helvetica" panose="020B0604020202020204" pitchFamily="34" charset="0"/>
              </a:rPr>
              <a:t>commits an act of sex abuse against the child.</a:t>
            </a:r>
          </a:p>
          <a:p>
            <a:pPr marL="914400" lvl="2" indent="0">
              <a:buNone/>
            </a:pPr>
            <a:r>
              <a:rPr lang="en-US" altLang="en-US" sz="1600" dirty="0">
                <a:latin typeface="Helvetica" panose="020B0604020202020204" pitchFamily="34" charset="0"/>
                <a:ea typeface="ＭＳ Ｐゴシック" panose="020B0600070205080204" pitchFamily="34" charset="-128"/>
                <a:cs typeface="Helvetica" panose="020B0604020202020204" pitchFamily="34" charset="0"/>
              </a:rPr>
              <a:t> </a:t>
            </a:r>
          </a:p>
          <a:p>
            <a:pPr>
              <a:buFont typeface="Arial" panose="020B0604020202020204" pitchFamily="34" charset="0"/>
              <a:buNone/>
            </a:pPr>
            <a:r>
              <a:rPr lang="en-US" altLang="en-US" sz="1600" dirty="0">
                <a:latin typeface="Helvetica" panose="020B0604020202020204" pitchFamily="34" charset="0"/>
                <a:ea typeface="ＭＳ Ｐゴシック" panose="020B0600070205080204" pitchFamily="34" charset="-128"/>
                <a:cs typeface="Helvetica" panose="020B0604020202020204" pitchFamily="34" charset="0"/>
              </a:rPr>
              <a:t>“Other legally responsible” person refers to a guardian or caretaker age 18 or over.</a:t>
            </a:r>
          </a:p>
          <a:p>
            <a:pPr marL="0" indent="0">
              <a:spcBef>
                <a:spcPts val="0"/>
              </a:spcBef>
              <a:buFontTx/>
              <a:buNone/>
            </a:pPr>
            <a:r>
              <a:rPr lang="en-US" altLang="en-US" sz="1600" dirty="0">
                <a:latin typeface="Helvetica" panose="020B0604020202020204" pitchFamily="34" charset="0"/>
                <a:ea typeface="ＭＳ Ｐゴシック" panose="020B0600070205080204" pitchFamily="34" charset="-128"/>
                <a:cs typeface="Helvetica" panose="020B0604020202020204" pitchFamily="34" charset="0"/>
              </a:rPr>
              <a:t> </a:t>
            </a:r>
          </a:p>
          <a:p>
            <a:pPr>
              <a:buFontTx/>
              <a:buNone/>
            </a:pPr>
            <a:endParaRPr lang="en-US" altLang="en-US" sz="1600" dirty="0">
              <a:latin typeface="Helvetica" panose="020B0604020202020204" pitchFamily="34" charset="0"/>
              <a:ea typeface="ＭＳ Ｐゴシック" panose="020B0600070205080204" pitchFamily="34" charset="-128"/>
              <a:cs typeface="Helvetica" panose="020B0604020202020204" pitchFamily="34" charset="0"/>
            </a:endParaRPr>
          </a:p>
          <a:p>
            <a:pPr>
              <a:buFontTx/>
              <a:buNone/>
            </a:pPr>
            <a:r>
              <a:rPr lang="en-US" altLang="en-US" sz="1600" dirty="0">
                <a:latin typeface="Helvetica" panose="020B0604020202020204" pitchFamily="34" charset="0"/>
                <a:ea typeface="ＭＳ Ｐゴシック" panose="020B0600070205080204" pitchFamily="34" charset="-128"/>
                <a:cs typeface="Helvetica" panose="020B0604020202020204" pitchFamily="34" charset="0"/>
              </a:rPr>
              <a:t>A person can be abusive to a child if they:</a:t>
            </a:r>
          </a:p>
          <a:p>
            <a:pPr lvl="2"/>
            <a:r>
              <a:rPr lang="en-US" altLang="en-US" sz="1600" dirty="0">
                <a:latin typeface="Helvetica" panose="020B0604020202020204" pitchFamily="34" charset="0"/>
                <a:ea typeface="ＭＳ Ｐゴシック" panose="020B0600070205080204" pitchFamily="34" charset="-128"/>
                <a:cs typeface="Helvetica" panose="020B0604020202020204" pitchFamily="34" charset="0"/>
              </a:rPr>
              <a:t>perpetrate any of the above actions against a child in their care,  or</a:t>
            </a:r>
          </a:p>
          <a:p>
            <a:pPr lvl="2"/>
            <a:r>
              <a:rPr lang="en-US" altLang="en-US" sz="1600" dirty="0">
                <a:latin typeface="Helvetica" panose="020B0604020202020204" pitchFamily="34" charset="0"/>
                <a:ea typeface="ＭＳ Ｐゴシック" panose="020B0600070205080204" pitchFamily="34" charset="-128"/>
                <a:cs typeface="Helvetica" panose="020B0604020202020204" pitchFamily="34" charset="0"/>
              </a:rPr>
              <a:t>if they allow someone else to do these things to that child.</a:t>
            </a:r>
          </a:p>
        </p:txBody>
      </p:sp>
      <p:sp>
        <p:nvSpPr>
          <p:cNvPr id="62469" name="Text Placeholder 3"/>
          <p:cNvSpPr txBox="1">
            <a:spLocks/>
          </p:cNvSpPr>
          <p:nvPr/>
        </p:nvSpPr>
        <p:spPr bwMode="auto">
          <a:xfrm>
            <a:off x="5257800" y="302840"/>
            <a:ext cx="3581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Font typeface="Lucida Grande"/>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prstClr val="black"/>
                </a:solidFill>
                <a:effectLst/>
                <a:uLnTx/>
                <a:uFillTx/>
                <a:latin typeface="Helvetica" panose="020B0604020202020204" pitchFamily="34" charset="0"/>
                <a:ea typeface="ＭＳ Ｐゴシック" panose="020B0600070205080204" pitchFamily="34" charset="-128"/>
                <a:cs typeface="Helvetica" panose="020B0604020202020204" pitchFamily="34" charset="0"/>
              </a:rPr>
              <a:t>Child Abuse: Definitions of Child Abuse,</a:t>
            </a:r>
            <a:r>
              <a:rPr kumimoji="0" lang="en-US" altLang="en-US" sz="1600" b="1" i="0" u="none" strike="noStrike" kern="1200" cap="none" spc="0" normalizeH="0" noProof="0" dirty="0">
                <a:ln>
                  <a:noFill/>
                </a:ln>
                <a:solidFill>
                  <a:prstClr val="black"/>
                </a:solidFill>
                <a:effectLst/>
                <a:uLnTx/>
                <a:uFillTx/>
                <a:latin typeface="Helvetica" panose="020B0604020202020204" pitchFamily="34" charset="0"/>
                <a:ea typeface="ＭＳ Ｐゴシック" panose="020B0600070205080204" pitchFamily="34" charset="-128"/>
                <a:cs typeface="Helvetica" panose="020B0604020202020204" pitchFamily="34" charset="0"/>
              </a:rPr>
              <a:t> Neglect &amp; Maltreatment</a:t>
            </a:r>
            <a:endParaRPr kumimoji="0" lang="en-US" altLang="en-US" sz="1600" b="1" i="0" u="none" strike="noStrike" kern="1200" cap="none" spc="0" normalizeH="0" baseline="0" noProof="0" dirty="0">
              <a:ln>
                <a:noFill/>
              </a:ln>
              <a:solidFill>
                <a:prstClr val="black"/>
              </a:solidFill>
              <a:effectLst/>
              <a:uLnTx/>
              <a:uFillTx/>
              <a:latin typeface="Helvetica" panose="020B0604020202020204" pitchFamily="34" charset="0"/>
              <a:ea typeface="ＭＳ Ｐゴシック" panose="020B0600070205080204" pitchFamily="34" charset="-128"/>
              <a:cs typeface="Helvetica" panose="020B0604020202020204" pitchFamily="34" charset="0"/>
            </a:endParaRPr>
          </a:p>
        </p:txBody>
      </p:sp>
      <p:sp>
        <p:nvSpPr>
          <p:cNvPr id="3" name="TextBox 2"/>
          <p:cNvSpPr txBox="1"/>
          <p:nvPr/>
        </p:nvSpPr>
        <p:spPr>
          <a:xfrm>
            <a:off x="142240" y="4819568"/>
            <a:ext cx="8925560" cy="1077218"/>
          </a:xfrm>
          <a:prstGeom prst="rect">
            <a:avLst/>
          </a:prstGeom>
          <a:noFill/>
        </p:spPr>
        <p:txBody>
          <a:bodyPr wrap="square" rtlCol="0">
            <a:spAutoFit/>
          </a:bodyPr>
          <a:lstStyle/>
          <a:p>
            <a:pPr>
              <a:defRPr/>
            </a:pPr>
            <a:r>
              <a:rPr lang="en-US" altLang="en-US" sz="1600" b="1" dirty="0">
                <a:solidFill>
                  <a:prstClr val="black"/>
                </a:solidFill>
                <a:latin typeface="Helvetica" panose="020B0604020202020204" pitchFamily="34" charset="0"/>
                <a:ea typeface="ＭＳ Ｐゴシック" panose="020B0600070205080204" pitchFamily="34" charset="-128"/>
                <a:cs typeface="Helvetica" panose="020B0604020202020204" pitchFamily="34" charset="0"/>
              </a:rPr>
              <a:t>Definition of Maltreatment and Neglect: </a:t>
            </a:r>
            <a:r>
              <a:rPr lang="en-US" altLang="en-US" sz="1600" dirty="0">
                <a:latin typeface="Helvetica" panose="020B0604020202020204" pitchFamily="34" charset="0"/>
                <a:ea typeface="ＭＳ Ｐゴシック" panose="020B0600070205080204" pitchFamily="34" charset="-128"/>
                <a:cs typeface="Helvetica" panose="020B0604020202020204" pitchFamily="34" charset="0"/>
              </a:rPr>
              <a:t>A child’s physical, mental or emotional condition has been impaired, or placed in imminent danger of impairment, by the failure of the child's parent or other person legally responsible to exercise a </a:t>
            </a:r>
            <a:r>
              <a:rPr lang="en-US" altLang="en-US" sz="1600" u="sng" dirty="0">
                <a:latin typeface="Helvetica" panose="020B0604020202020204" pitchFamily="34" charset="0"/>
                <a:ea typeface="ＭＳ Ｐゴシック" panose="020B0600070205080204" pitchFamily="34" charset="-128"/>
                <a:cs typeface="Helvetica" panose="020B0604020202020204" pitchFamily="34" charset="0"/>
              </a:rPr>
              <a:t>minimum </a:t>
            </a:r>
            <a:r>
              <a:rPr lang="en-US" altLang="en-US" sz="1600" dirty="0">
                <a:latin typeface="Helvetica" panose="020B0604020202020204" pitchFamily="34" charset="0"/>
                <a:ea typeface="ＭＳ Ｐゴシック" panose="020B0600070205080204" pitchFamily="34" charset="-128"/>
                <a:cs typeface="Helvetica" panose="020B0604020202020204" pitchFamily="34" charset="0"/>
              </a:rPr>
              <a:t>degree of care by failing to provide: </a:t>
            </a:r>
          </a:p>
          <a:p>
            <a:pPr>
              <a:defRPr/>
            </a:pPr>
            <a:r>
              <a:rPr lang="en-US" altLang="en-US" sz="1600" dirty="0">
                <a:latin typeface="Helvetica" panose="020B0604020202020204" pitchFamily="34" charset="0"/>
                <a:ea typeface="ＭＳ Ｐゴシック" panose="020B0600070205080204" pitchFamily="34" charset="-128"/>
                <a:cs typeface="Helvetica" panose="020B0604020202020204" pitchFamily="34" charset="0"/>
              </a:rPr>
              <a:t>Food * Clothing *Shelter *Education * Medical Care when they are FINANCIALLY ABLE to do so.</a:t>
            </a:r>
          </a:p>
        </p:txBody>
      </p:sp>
      <p:sp>
        <p:nvSpPr>
          <p:cNvPr id="2" name="TextBox 1"/>
          <p:cNvSpPr txBox="1"/>
          <p:nvPr/>
        </p:nvSpPr>
        <p:spPr>
          <a:xfrm>
            <a:off x="9601200" y="3810000"/>
            <a:ext cx="184731" cy="369332"/>
          </a:xfrm>
          <a:prstGeom prst="rect">
            <a:avLst/>
          </a:prstGeom>
          <a:noFill/>
          <a:ln>
            <a:solidFill>
              <a:srgbClr val="0A5B9D"/>
            </a:solidFill>
          </a:ln>
        </p:spPr>
        <p:txBody>
          <a:bodyPr wrap="none" rtlCol="0">
            <a:spAutoFit/>
          </a:bodyPr>
          <a:lstStyle/>
          <a:p>
            <a:endParaRPr lang="en-US" dirty="0"/>
          </a:p>
        </p:txBody>
      </p:sp>
      <p:sp>
        <p:nvSpPr>
          <p:cNvPr id="4" name="TextBox 3"/>
          <p:cNvSpPr txBox="1"/>
          <p:nvPr/>
        </p:nvSpPr>
        <p:spPr>
          <a:xfrm>
            <a:off x="0" y="6400800"/>
            <a:ext cx="9144000" cy="677108"/>
          </a:xfrm>
          <a:prstGeom prst="rect">
            <a:avLst/>
          </a:prstGeom>
          <a:noFill/>
        </p:spPr>
        <p:txBody>
          <a:bodyPr wrap="square" rtlCol="0">
            <a:spAutoFit/>
          </a:bodyPr>
          <a:lstStyle/>
          <a:p>
            <a:pPr algn="ctr"/>
            <a:r>
              <a:rPr lang="en-US" sz="2000" dirty="0">
                <a:solidFill>
                  <a:schemeClr val="bg1"/>
                </a:solidFill>
              </a:rPr>
              <a:t>Child Abuse, Neglect, and Maltreatment </a:t>
            </a:r>
          </a:p>
          <a:p>
            <a:endParaRPr lang="en-US" dirty="0"/>
          </a:p>
        </p:txBody>
      </p:sp>
    </p:spTree>
    <p:extLst>
      <p:ext uri="{BB962C8B-B14F-4D97-AF65-F5344CB8AC3E}">
        <p14:creationId xmlns:p14="http://schemas.microsoft.com/office/powerpoint/2010/main" val="29945049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371600"/>
            <a:ext cx="8229600" cy="3810000"/>
          </a:xfrm>
        </p:spPr>
        <p:txBody>
          <a:bodyPr/>
          <a:lstStyle/>
          <a:p>
            <a:pPr marL="0" indent="0">
              <a:buNone/>
            </a:pPr>
            <a:r>
              <a:rPr lang="en-US" sz="1600" dirty="0">
                <a:solidFill>
                  <a:schemeClr val="tx1"/>
                </a:solidFill>
              </a:rPr>
              <a:t>Significant withdrawals from the elder’s accounts </a:t>
            </a:r>
          </a:p>
          <a:p>
            <a:pPr marL="0" indent="0">
              <a:buNone/>
            </a:pPr>
            <a:endParaRPr lang="en-US" sz="1600" dirty="0">
              <a:solidFill>
                <a:schemeClr val="tx1"/>
              </a:solidFill>
            </a:endParaRPr>
          </a:p>
          <a:p>
            <a:r>
              <a:rPr lang="en-US" sz="1600" dirty="0">
                <a:solidFill>
                  <a:schemeClr val="tx1"/>
                </a:solidFill>
              </a:rPr>
              <a:t>Sudden changes in the elder’s financial </a:t>
            </a:r>
            <a:r>
              <a:rPr lang="en-US" sz="1600" dirty="0"/>
              <a:t>status, large or consistent withdrawals </a:t>
            </a:r>
            <a:endParaRPr lang="en-US" sz="1600" dirty="0">
              <a:solidFill>
                <a:schemeClr val="tx1"/>
              </a:solidFill>
            </a:endParaRPr>
          </a:p>
          <a:p>
            <a:r>
              <a:rPr lang="en-US" sz="1600" dirty="0">
                <a:solidFill>
                  <a:schemeClr val="tx1"/>
                </a:solidFill>
              </a:rPr>
              <a:t>Homelessness, </a:t>
            </a:r>
          </a:p>
          <a:p>
            <a:r>
              <a:rPr lang="en-US" sz="1600" dirty="0"/>
              <a:t>I</a:t>
            </a:r>
            <a:r>
              <a:rPr lang="en-US" sz="1600" dirty="0">
                <a:solidFill>
                  <a:schemeClr val="tx1"/>
                </a:solidFill>
              </a:rPr>
              <a:t>nability to pay utilities, rent or other bills,</a:t>
            </a:r>
          </a:p>
          <a:p>
            <a:r>
              <a:rPr lang="en-US" sz="1600" dirty="0">
                <a:solidFill>
                  <a:schemeClr val="tx1"/>
                </a:solidFill>
              </a:rPr>
              <a:t>Suspicious changes in wills, power of attorney, and policies,</a:t>
            </a:r>
          </a:p>
          <a:p>
            <a:r>
              <a:rPr lang="en-US" sz="1600" dirty="0">
                <a:solidFill>
                  <a:schemeClr val="tx1"/>
                </a:solidFill>
              </a:rPr>
              <a:t>Financial activity the senior couldn’t have done, such as an ATM withdrawal when the account holder is bedridden </a:t>
            </a:r>
          </a:p>
          <a:p>
            <a:r>
              <a:rPr lang="en-US" sz="1600" dirty="0">
                <a:solidFill>
                  <a:schemeClr val="tx1"/>
                </a:solidFill>
              </a:rPr>
              <a:t>Increase in anxiety when the elder is discussing finances</a:t>
            </a:r>
          </a:p>
          <a:p>
            <a:r>
              <a:rPr lang="en-US" sz="1600" dirty="0">
                <a:solidFill>
                  <a:schemeClr val="tx1"/>
                </a:solidFill>
              </a:rPr>
              <a:t>Care takers refusal to plan for necessary patient care</a:t>
            </a:r>
          </a:p>
          <a:p>
            <a:r>
              <a:rPr lang="en-US" sz="1600" dirty="0"/>
              <a:t>Unapproved and suspicious changes in titles, car, real estate etc. </a:t>
            </a:r>
            <a:endParaRPr lang="en-US" sz="1600" dirty="0">
              <a:solidFill>
                <a:schemeClr val="tx1"/>
              </a:solidFill>
            </a:endParaRPr>
          </a:p>
        </p:txBody>
      </p:sp>
      <p:sp>
        <p:nvSpPr>
          <p:cNvPr id="5" name="Rectangle 4"/>
          <p:cNvSpPr/>
          <p:nvPr/>
        </p:nvSpPr>
        <p:spPr>
          <a:xfrm>
            <a:off x="4724400" y="554025"/>
            <a:ext cx="4177170" cy="369332"/>
          </a:xfrm>
          <a:prstGeom prst="rect">
            <a:avLst/>
          </a:prstGeom>
        </p:spPr>
        <p:txBody>
          <a:bodyPr wrap="none">
            <a:spAutoFit/>
          </a:bodyPr>
          <a:lstStyle/>
          <a:p>
            <a:pPr algn="r"/>
            <a:r>
              <a:rPr lang="en-US" b="1" dirty="0">
                <a:latin typeface="Helvetica" panose="020B0604020202020204" pitchFamily="34" charset="0"/>
                <a:cs typeface="Helvetica" panose="020B0604020202020204" pitchFamily="34" charset="0"/>
              </a:rPr>
              <a:t>Indicators of Elder Abuse - Financial</a:t>
            </a:r>
          </a:p>
        </p:txBody>
      </p:sp>
      <p:sp>
        <p:nvSpPr>
          <p:cNvPr id="4" name="TextBox 3"/>
          <p:cNvSpPr txBox="1"/>
          <p:nvPr/>
        </p:nvSpPr>
        <p:spPr>
          <a:xfrm>
            <a:off x="0" y="6375856"/>
            <a:ext cx="9144000" cy="400110"/>
          </a:xfrm>
          <a:prstGeom prst="rect">
            <a:avLst/>
          </a:prstGeom>
          <a:noFill/>
        </p:spPr>
        <p:txBody>
          <a:bodyPr wrap="square" rtlCol="0">
            <a:spAutoFit/>
          </a:bodyPr>
          <a:lstStyle/>
          <a:p>
            <a:pPr algn="ctr"/>
            <a:r>
              <a:rPr lang="en-US" sz="2000" dirty="0">
                <a:solidFill>
                  <a:schemeClr val="bg1"/>
                </a:solidFill>
                <a:latin typeface="Helvetica" panose="020B0604020202020204" pitchFamily="34" charset="0"/>
                <a:cs typeface="Helvetica" panose="020B0604020202020204" pitchFamily="34" charset="0"/>
              </a:rPr>
              <a:t>Elder Abuse</a:t>
            </a:r>
          </a:p>
        </p:txBody>
      </p:sp>
    </p:spTree>
    <p:extLst>
      <p:ext uri="{BB962C8B-B14F-4D97-AF65-F5344CB8AC3E}">
        <p14:creationId xmlns:p14="http://schemas.microsoft.com/office/powerpoint/2010/main" val="132768385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9922" y="1650831"/>
            <a:ext cx="6400800" cy="1625769"/>
          </a:xfrm>
        </p:spPr>
        <p:txBody>
          <a:bodyPr/>
          <a:lstStyle/>
          <a:p>
            <a:r>
              <a:rPr lang="en-US" sz="1600" dirty="0">
                <a:solidFill>
                  <a:schemeClr val="tx1"/>
                </a:solidFill>
              </a:rPr>
              <a:t>Bruises around breasts or genitals </a:t>
            </a:r>
          </a:p>
          <a:p>
            <a:r>
              <a:rPr lang="en-US" sz="1600" dirty="0">
                <a:solidFill>
                  <a:schemeClr val="tx1"/>
                </a:solidFill>
              </a:rPr>
              <a:t>Bruises between legs and on buttocks or lower back</a:t>
            </a:r>
          </a:p>
          <a:p>
            <a:r>
              <a:rPr lang="en-US" sz="1600" dirty="0">
                <a:solidFill>
                  <a:schemeClr val="tx1"/>
                </a:solidFill>
              </a:rPr>
              <a:t>Unexplained venereal disease or genital infections </a:t>
            </a:r>
          </a:p>
          <a:p>
            <a:r>
              <a:rPr lang="en-US" sz="1600" dirty="0">
                <a:solidFill>
                  <a:schemeClr val="tx1"/>
                </a:solidFill>
              </a:rPr>
              <a:t>Unexplained vaginal or anal bleeding </a:t>
            </a:r>
          </a:p>
          <a:p>
            <a:r>
              <a:rPr lang="en-US" sz="1600" dirty="0">
                <a:solidFill>
                  <a:schemeClr val="tx1"/>
                </a:solidFill>
              </a:rPr>
              <a:t>Torn, stained, or bloody underclothing</a:t>
            </a:r>
          </a:p>
          <a:p>
            <a:pPr marL="0" indent="0">
              <a:buNone/>
            </a:pPr>
            <a:endParaRPr lang="en-US" sz="2800" dirty="0"/>
          </a:p>
        </p:txBody>
      </p:sp>
      <p:sp>
        <p:nvSpPr>
          <p:cNvPr id="5" name="Rectangle 4"/>
          <p:cNvSpPr/>
          <p:nvPr/>
        </p:nvSpPr>
        <p:spPr>
          <a:xfrm>
            <a:off x="4503456" y="381000"/>
            <a:ext cx="4419600" cy="646331"/>
          </a:xfrm>
          <a:prstGeom prst="rect">
            <a:avLst/>
          </a:prstGeom>
        </p:spPr>
        <p:txBody>
          <a:bodyPr wrap="square">
            <a:spAutoFit/>
          </a:bodyPr>
          <a:lstStyle/>
          <a:p>
            <a:pPr algn="r"/>
            <a:r>
              <a:rPr lang="en-US" b="1" dirty="0">
                <a:latin typeface="Helvetica" panose="020B0604020202020204" pitchFamily="34" charset="0"/>
                <a:cs typeface="Helvetica" panose="020B0604020202020204" pitchFamily="34" charset="0"/>
              </a:rPr>
              <a:t>Indicators of Elder Abuse – </a:t>
            </a:r>
          </a:p>
          <a:p>
            <a:pPr algn="r"/>
            <a:r>
              <a:rPr lang="en-US" b="1" dirty="0">
                <a:latin typeface="Helvetica" panose="020B0604020202020204" pitchFamily="34" charset="0"/>
                <a:cs typeface="Helvetica" panose="020B0604020202020204" pitchFamily="34" charset="0"/>
              </a:rPr>
              <a:t>Sexual &amp; Physical  </a:t>
            </a:r>
          </a:p>
        </p:txBody>
      </p:sp>
      <p:sp>
        <p:nvSpPr>
          <p:cNvPr id="4" name="TextBox 3"/>
          <p:cNvSpPr txBox="1"/>
          <p:nvPr/>
        </p:nvSpPr>
        <p:spPr>
          <a:xfrm>
            <a:off x="222247" y="1225094"/>
            <a:ext cx="3275127" cy="338554"/>
          </a:xfrm>
          <a:prstGeom prst="rect">
            <a:avLst/>
          </a:prstGeom>
          <a:noFill/>
        </p:spPr>
        <p:txBody>
          <a:bodyPr wrap="none" rtlCol="0">
            <a:spAutoFit/>
          </a:bodyPr>
          <a:lstStyle/>
          <a:p>
            <a:r>
              <a:rPr lang="en-US" sz="1600" dirty="0">
                <a:solidFill>
                  <a:srgbClr val="C00000"/>
                </a:solidFill>
                <a:latin typeface="Helvetica" panose="020B0604020202020204" pitchFamily="34" charset="0"/>
                <a:cs typeface="Helvetica" panose="020B0604020202020204" pitchFamily="34" charset="0"/>
              </a:rPr>
              <a:t>Indicators of Elder Abuse - Sexual</a:t>
            </a:r>
          </a:p>
        </p:txBody>
      </p:sp>
      <p:sp>
        <p:nvSpPr>
          <p:cNvPr id="6" name="TextBox 5"/>
          <p:cNvSpPr txBox="1"/>
          <p:nvPr/>
        </p:nvSpPr>
        <p:spPr>
          <a:xfrm>
            <a:off x="222248" y="3429000"/>
            <a:ext cx="4680028" cy="338554"/>
          </a:xfrm>
          <a:prstGeom prst="rect">
            <a:avLst/>
          </a:prstGeom>
          <a:noFill/>
        </p:spPr>
        <p:txBody>
          <a:bodyPr wrap="square" rtlCol="0">
            <a:spAutoFit/>
          </a:bodyPr>
          <a:lstStyle/>
          <a:p>
            <a:r>
              <a:rPr lang="en-US" sz="1600" dirty="0">
                <a:solidFill>
                  <a:srgbClr val="C00000"/>
                </a:solidFill>
                <a:latin typeface="Helvetica" panose="020B0604020202020204" pitchFamily="34" charset="0"/>
                <a:cs typeface="Helvetica" panose="020B0604020202020204" pitchFamily="34" charset="0"/>
              </a:rPr>
              <a:t>Indicators of Elder Abuse - Physical</a:t>
            </a:r>
          </a:p>
        </p:txBody>
      </p:sp>
      <p:sp>
        <p:nvSpPr>
          <p:cNvPr id="8" name="Rectangle 7"/>
          <p:cNvSpPr/>
          <p:nvPr/>
        </p:nvSpPr>
        <p:spPr>
          <a:xfrm>
            <a:off x="739602" y="3803898"/>
            <a:ext cx="8077200" cy="2308324"/>
          </a:xfrm>
          <a:prstGeom prst="rect">
            <a:avLst/>
          </a:prstGeom>
        </p:spPr>
        <p:txBody>
          <a:bodyPr wrap="square">
            <a:spAutoFit/>
          </a:bodyPr>
          <a:lstStyle/>
          <a:p>
            <a:pPr marL="285750" indent="-285750">
              <a:buFont typeface="Arial" panose="020B0604020202020204" pitchFamily="34" charset="0"/>
              <a:buChar char="•"/>
            </a:pPr>
            <a:r>
              <a:rPr lang="en-US" sz="1600" dirty="0">
                <a:latin typeface="Helvetica" panose="020B0604020202020204" pitchFamily="34" charset="0"/>
                <a:cs typeface="Helvetica" panose="020B0604020202020204" pitchFamily="34" charset="0"/>
              </a:rPr>
              <a:t>Bruises, pressure marks, broken bones, abrasions, and burns</a:t>
            </a:r>
          </a:p>
          <a:p>
            <a:pPr marL="285750" indent="-285750">
              <a:buFont typeface="Arial" panose="020B0604020202020204" pitchFamily="34" charset="0"/>
              <a:buChar char="•"/>
            </a:pPr>
            <a:r>
              <a:rPr lang="en-US" sz="1600" dirty="0">
                <a:latin typeface="Helvetica" panose="020B0604020202020204" pitchFamily="34" charset="0"/>
                <a:cs typeface="Helvetica" panose="020B0604020202020204" pitchFamily="34" charset="0"/>
              </a:rPr>
              <a:t>Bruises at different stages of healing</a:t>
            </a:r>
          </a:p>
          <a:p>
            <a:pPr marL="285750" indent="-285750">
              <a:buFont typeface="Arial" panose="020B0604020202020204" pitchFamily="34" charset="0"/>
              <a:buChar char="•"/>
            </a:pPr>
            <a:r>
              <a:rPr lang="en-US" sz="1600" dirty="0">
                <a:latin typeface="Helvetica" panose="020B0604020202020204" pitchFamily="34" charset="0"/>
                <a:cs typeface="Helvetica" panose="020B0604020202020204" pitchFamily="34" charset="0"/>
              </a:rPr>
              <a:t>Explanation not matching injury</a:t>
            </a:r>
          </a:p>
          <a:p>
            <a:pPr marL="285750" indent="-285750">
              <a:buFont typeface="Arial" panose="020B0604020202020204" pitchFamily="34" charset="0"/>
              <a:buChar char="•"/>
            </a:pPr>
            <a:r>
              <a:rPr lang="en-US" sz="1600" dirty="0">
                <a:latin typeface="Helvetica" panose="020B0604020202020204" pitchFamily="34" charset="0"/>
                <a:cs typeface="Helvetica" panose="020B0604020202020204" pitchFamily="34" charset="0"/>
              </a:rPr>
              <a:t>Changing story in regards to origin of injury </a:t>
            </a:r>
          </a:p>
          <a:p>
            <a:pPr marL="285750" indent="-285750">
              <a:buFont typeface="Arial" panose="020B0604020202020204" pitchFamily="34" charset="0"/>
              <a:buChar char="•"/>
            </a:pPr>
            <a:r>
              <a:rPr lang="en-US" sz="1600" dirty="0">
                <a:latin typeface="Helvetica" panose="020B0604020202020204" pitchFamily="34" charset="0"/>
                <a:cs typeface="Helvetica" panose="020B0604020202020204" pitchFamily="34" charset="0"/>
              </a:rPr>
              <a:t>Frequent presentation with injuries</a:t>
            </a:r>
          </a:p>
          <a:p>
            <a:pPr marL="285750" indent="-285750">
              <a:buFont typeface="Arial" panose="020B0604020202020204" pitchFamily="34" charset="0"/>
              <a:buChar char="•"/>
            </a:pPr>
            <a:r>
              <a:rPr lang="en-US" sz="1600" dirty="0">
                <a:latin typeface="Helvetica" panose="020B0604020202020204" pitchFamily="34" charset="0"/>
                <a:cs typeface="Helvetica" panose="020B0604020202020204" pitchFamily="34" charset="0"/>
              </a:rPr>
              <a:t>Bilateral bruising or “wrap around” bruising</a:t>
            </a:r>
          </a:p>
          <a:p>
            <a:pPr marL="285750" indent="-285750">
              <a:buFont typeface="Arial" panose="020B0604020202020204" pitchFamily="34" charset="0"/>
              <a:buChar char="•"/>
            </a:pPr>
            <a:r>
              <a:rPr lang="en-US" sz="1600" dirty="0">
                <a:latin typeface="Helvetica" panose="020B0604020202020204" pitchFamily="34" charset="0"/>
                <a:cs typeface="Helvetica" panose="020B0604020202020204" pitchFamily="34" charset="0"/>
              </a:rPr>
              <a:t>Broken eyeglasses or frames </a:t>
            </a:r>
          </a:p>
          <a:p>
            <a:pPr marL="285750" indent="-285750">
              <a:buFont typeface="Arial" panose="020B0604020202020204" pitchFamily="34" charset="0"/>
              <a:buChar char="•"/>
            </a:pPr>
            <a:r>
              <a:rPr lang="en-US" sz="1600" dirty="0">
                <a:latin typeface="Helvetica" panose="020B0604020202020204" pitchFamily="34" charset="0"/>
                <a:cs typeface="Helvetica" panose="020B0604020202020204" pitchFamily="34" charset="0"/>
              </a:rPr>
              <a:t>Signs of being restrained, such as rope marks on wrists</a:t>
            </a:r>
          </a:p>
          <a:p>
            <a:pPr marL="285750" indent="-285750">
              <a:buFont typeface="Arial" panose="020B0604020202020204" pitchFamily="34" charset="0"/>
              <a:buChar char="•"/>
            </a:pPr>
            <a:r>
              <a:rPr lang="en-US" sz="1600" dirty="0">
                <a:latin typeface="Helvetica" panose="020B0604020202020204" pitchFamily="34" charset="0"/>
                <a:cs typeface="Helvetica" panose="020B0604020202020204" pitchFamily="34" charset="0"/>
              </a:rPr>
              <a:t>Caregiver’s refusal to allow you to see the elder alone</a:t>
            </a:r>
          </a:p>
        </p:txBody>
      </p:sp>
      <p:sp>
        <p:nvSpPr>
          <p:cNvPr id="7" name="TextBox 6"/>
          <p:cNvSpPr txBox="1"/>
          <p:nvPr/>
        </p:nvSpPr>
        <p:spPr>
          <a:xfrm>
            <a:off x="0" y="6375856"/>
            <a:ext cx="9144000" cy="400110"/>
          </a:xfrm>
          <a:prstGeom prst="rect">
            <a:avLst/>
          </a:prstGeom>
          <a:noFill/>
        </p:spPr>
        <p:txBody>
          <a:bodyPr wrap="square" rtlCol="0">
            <a:spAutoFit/>
          </a:bodyPr>
          <a:lstStyle/>
          <a:p>
            <a:pPr algn="ctr"/>
            <a:r>
              <a:rPr lang="en-US" sz="2000" dirty="0">
                <a:solidFill>
                  <a:schemeClr val="bg1"/>
                </a:solidFill>
                <a:latin typeface="Helvetica" panose="020B0604020202020204" pitchFamily="34" charset="0"/>
                <a:cs typeface="Helvetica" panose="020B0604020202020204" pitchFamily="34" charset="0"/>
              </a:rPr>
              <a:t>Elder Abuse</a:t>
            </a:r>
          </a:p>
        </p:txBody>
      </p:sp>
    </p:spTree>
    <p:extLst>
      <p:ext uri="{BB962C8B-B14F-4D97-AF65-F5344CB8AC3E}">
        <p14:creationId xmlns:p14="http://schemas.microsoft.com/office/powerpoint/2010/main" val="171397080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1640" y="1664732"/>
            <a:ext cx="8153400" cy="3135868"/>
          </a:xfrm>
        </p:spPr>
        <p:txBody>
          <a:bodyPr/>
          <a:lstStyle/>
          <a:p>
            <a:r>
              <a:rPr lang="en-US" sz="1600" dirty="0">
                <a:solidFill>
                  <a:schemeClr val="tx1"/>
                </a:solidFill>
              </a:rPr>
              <a:t>Behavior such as belittling, threats, harassment and intimidation </a:t>
            </a:r>
          </a:p>
          <a:p>
            <a:r>
              <a:rPr lang="en-US" sz="1600" dirty="0">
                <a:solidFill>
                  <a:schemeClr val="tx1"/>
                </a:solidFill>
              </a:rPr>
              <a:t>Humiliation and ridicule by the caretaker</a:t>
            </a:r>
          </a:p>
          <a:p>
            <a:r>
              <a:rPr lang="en-US" sz="1600" dirty="0">
                <a:solidFill>
                  <a:schemeClr val="tx1"/>
                </a:solidFill>
              </a:rPr>
              <a:t>Ignoring of the elderly person by the caretaker</a:t>
            </a:r>
          </a:p>
          <a:p>
            <a:r>
              <a:rPr lang="en-US" sz="1600" dirty="0">
                <a:solidFill>
                  <a:schemeClr val="tx1"/>
                </a:solidFill>
              </a:rPr>
              <a:t>Isolating an elder from friends or activities </a:t>
            </a:r>
          </a:p>
          <a:p>
            <a:r>
              <a:rPr lang="en-US" sz="1600" dirty="0">
                <a:solidFill>
                  <a:schemeClr val="tx1"/>
                </a:solidFill>
              </a:rPr>
              <a:t>Terrorizing or menacing the elderly person </a:t>
            </a:r>
          </a:p>
          <a:p>
            <a:r>
              <a:rPr lang="en-US" sz="1600" dirty="0">
                <a:solidFill>
                  <a:schemeClr val="tx1"/>
                </a:solidFill>
              </a:rPr>
              <a:t>Strained or tense relationships, frequent arguments between the caregiver and elderly person </a:t>
            </a:r>
          </a:p>
          <a:p>
            <a:r>
              <a:rPr lang="en-US" sz="1600" dirty="0">
                <a:solidFill>
                  <a:schemeClr val="tx1"/>
                </a:solidFill>
              </a:rPr>
              <a:t>Elderly person’s increased anxiety or depression</a:t>
            </a:r>
          </a:p>
          <a:p>
            <a:pPr marL="0" indent="0">
              <a:buNone/>
            </a:pPr>
            <a:endParaRPr lang="en-US" sz="1600" dirty="0">
              <a:solidFill>
                <a:srgbClr val="C00000"/>
              </a:solidFill>
            </a:endParaRPr>
          </a:p>
          <a:p>
            <a:pPr marL="0" indent="0">
              <a:buNone/>
            </a:pPr>
            <a:endParaRPr lang="en-US" sz="1600" dirty="0">
              <a:solidFill>
                <a:srgbClr val="C00000"/>
              </a:solidFill>
            </a:endParaRPr>
          </a:p>
          <a:p>
            <a:pPr marL="0" indent="0">
              <a:buNone/>
            </a:pPr>
            <a:endParaRPr lang="en-US" sz="1600" dirty="0"/>
          </a:p>
        </p:txBody>
      </p:sp>
      <p:sp>
        <p:nvSpPr>
          <p:cNvPr id="5" name="Rectangle 4"/>
          <p:cNvSpPr/>
          <p:nvPr/>
        </p:nvSpPr>
        <p:spPr>
          <a:xfrm>
            <a:off x="5221561" y="373073"/>
            <a:ext cx="3715504" cy="646331"/>
          </a:xfrm>
          <a:prstGeom prst="rect">
            <a:avLst/>
          </a:prstGeom>
        </p:spPr>
        <p:txBody>
          <a:bodyPr wrap="none">
            <a:spAutoFit/>
          </a:bodyPr>
          <a:lstStyle/>
          <a:p>
            <a:pPr algn="r"/>
            <a:r>
              <a:rPr lang="en-US" b="1" dirty="0">
                <a:latin typeface="Helvetica" panose="020B0604020202020204" pitchFamily="34" charset="0"/>
                <a:cs typeface="Helvetica" panose="020B0604020202020204" pitchFamily="34" charset="0"/>
              </a:rPr>
              <a:t>Other Indicators of Elder Abuse </a:t>
            </a:r>
          </a:p>
          <a:p>
            <a:pPr algn="r"/>
            <a:r>
              <a:rPr lang="en-US" b="1" dirty="0">
                <a:latin typeface="Helvetica" panose="020B0604020202020204" pitchFamily="34" charset="0"/>
                <a:cs typeface="Helvetica" panose="020B0604020202020204" pitchFamily="34" charset="0"/>
              </a:rPr>
              <a:t>&amp; Resources </a:t>
            </a:r>
          </a:p>
        </p:txBody>
      </p:sp>
      <p:sp>
        <p:nvSpPr>
          <p:cNvPr id="4" name="TextBox 3"/>
          <p:cNvSpPr txBox="1"/>
          <p:nvPr/>
        </p:nvSpPr>
        <p:spPr>
          <a:xfrm>
            <a:off x="152400" y="1295400"/>
            <a:ext cx="2314929" cy="338554"/>
          </a:xfrm>
          <a:prstGeom prst="rect">
            <a:avLst/>
          </a:prstGeom>
          <a:noFill/>
        </p:spPr>
        <p:txBody>
          <a:bodyPr wrap="none" rtlCol="0">
            <a:spAutoFit/>
          </a:bodyPr>
          <a:lstStyle/>
          <a:p>
            <a:r>
              <a:rPr lang="en-US" sz="1600" dirty="0">
                <a:solidFill>
                  <a:srgbClr val="C00000"/>
                </a:solidFill>
                <a:latin typeface="Helvetica" panose="020B0604020202020204" pitchFamily="34" charset="0"/>
                <a:cs typeface="Helvetica" panose="020B0604020202020204" pitchFamily="34" charset="0"/>
              </a:rPr>
              <a:t>Emotional Elder Abuse </a:t>
            </a:r>
          </a:p>
        </p:txBody>
      </p:sp>
      <p:sp>
        <p:nvSpPr>
          <p:cNvPr id="8" name="TextBox 7"/>
          <p:cNvSpPr txBox="1"/>
          <p:nvPr/>
        </p:nvSpPr>
        <p:spPr>
          <a:xfrm>
            <a:off x="0" y="6375856"/>
            <a:ext cx="9144000" cy="400110"/>
          </a:xfrm>
          <a:prstGeom prst="rect">
            <a:avLst/>
          </a:prstGeom>
          <a:noFill/>
        </p:spPr>
        <p:txBody>
          <a:bodyPr wrap="square" rtlCol="0">
            <a:spAutoFit/>
          </a:bodyPr>
          <a:lstStyle/>
          <a:p>
            <a:pPr algn="ctr"/>
            <a:r>
              <a:rPr lang="en-US" sz="2000" dirty="0">
                <a:solidFill>
                  <a:schemeClr val="bg1"/>
                </a:solidFill>
                <a:latin typeface="Helvetica" panose="020B0604020202020204" pitchFamily="34" charset="0"/>
                <a:cs typeface="Helvetica" panose="020B0604020202020204" pitchFamily="34" charset="0"/>
              </a:rPr>
              <a:t>Elder Abuse</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US" dirty="0"/>
              <a:t>Elder Abuse</a:t>
            </a:r>
          </a:p>
        </p:txBody>
      </p:sp>
      <p:sp>
        <p:nvSpPr>
          <p:cNvPr id="3" name="Text Placeholder 2"/>
          <p:cNvSpPr>
            <a:spLocks noGrp="1"/>
          </p:cNvSpPr>
          <p:nvPr>
            <p:ph type="body" sz="quarter" idx="15"/>
          </p:nvPr>
        </p:nvSpPr>
        <p:spPr/>
        <p:txBody>
          <a:bodyPr/>
          <a:lstStyle/>
          <a:p>
            <a:r>
              <a:rPr lang="en-US" sz="2400" dirty="0">
                <a:solidFill>
                  <a:schemeClr val="tx1"/>
                </a:solidFill>
              </a:rPr>
              <a:t>Abandonment:</a:t>
            </a:r>
          </a:p>
          <a:p>
            <a:pPr>
              <a:buFont typeface="Arial" panose="020B0604020202020204" pitchFamily="34" charset="0"/>
              <a:buChar char="•"/>
            </a:pPr>
            <a:r>
              <a:rPr lang="en-US" sz="1400" dirty="0">
                <a:solidFill>
                  <a:schemeClr val="tx1"/>
                </a:solidFill>
              </a:rPr>
              <a:t>Change in appearance, weight loss, unkempt </a:t>
            </a:r>
          </a:p>
          <a:p>
            <a:pPr>
              <a:buFont typeface="Arial" panose="020B0604020202020204" pitchFamily="34" charset="0"/>
              <a:buChar char="•"/>
            </a:pPr>
            <a:r>
              <a:rPr lang="en-US" sz="1400" dirty="0">
                <a:solidFill>
                  <a:schemeClr val="tx1"/>
                </a:solidFill>
              </a:rPr>
              <a:t>Sudden changes address </a:t>
            </a:r>
          </a:p>
          <a:p>
            <a:pPr>
              <a:buFont typeface="Arial" panose="020B0604020202020204" pitchFamily="34" charset="0"/>
              <a:buChar char="•"/>
            </a:pPr>
            <a:r>
              <a:rPr lang="en-US" sz="1400" dirty="0">
                <a:solidFill>
                  <a:schemeClr val="tx1"/>
                </a:solidFill>
              </a:rPr>
              <a:t>Unclear care giver situation </a:t>
            </a:r>
          </a:p>
          <a:p>
            <a:pPr>
              <a:buFont typeface="Arial" panose="020B0604020202020204" pitchFamily="34" charset="0"/>
              <a:buChar char="•"/>
            </a:pPr>
            <a:r>
              <a:rPr lang="en-US" sz="1400" dirty="0">
                <a:solidFill>
                  <a:schemeClr val="tx1"/>
                </a:solidFill>
              </a:rPr>
              <a:t>Homelessness</a:t>
            </a:r>
          </a:p>
          <a:p>
            <a:pPr>
              <a:buFont typeface="Arial" panose="020B0604020202020204" pitchFamily="34" charset="0"/>
              <a:buChar char="•"/>
            </a:pPr>
            <a:r>
              <a:rPr lang="en-US" sz="1400" dirty="0">
                <a:solidFill>
                  <a:schemeClr val="tx1"/>
                </a:solidFill>
              </a:rPr>
              <a:t>Inability to reach family </a:t>
            </a:r>
          </a:p>
          <a:p>
            <a:pPr>
              <a:buFont typeface="Arial" panose="020B0604020202020204" pitchFamily="34" charset="0"/>
              <a:buChar char="•"/>
            </a:pPr>
            <a:r>
              <a:rPr lang="en-US" sz="1400" dirty="0">
                <a:solidFill>
                  <a:schemeClr val="tx1"/>
                </a:solidFill>
              </a:rPr>
              <a:t>Family refusing to pick up patient</a:t>
            </a:r>
          </a:p>
          <a:p>
            <a:pPr>
              <a:buFont typeface="Arial" panose="020B0604020202020204" pitchFamily="34" charset="0"/>
              <a:buChar char="•"/>
            </a:pPr>
            <a:r>
              <a:rPr lang="en-US" sz="1400" dirty="0">
                <a:solidFill>
                  <a:schemeClr val="tx1"/>
                </a:solidFill>
              </a:rPr>
              <a:t>Family in disagreement with discharge plan of care and unavailable for discharge </a:t>
            </a:r>
          </a:p>
          <a:p>
            <a:r>
              <a:rPr lang="en-US" sz="2400" dirty="0">
                <a:solidFill>
                  <a:schemeClr val="tx1"/>
                </a:solidFill>
              </a:rPr>
              <a:t>Self Neglect: </a:t>
            </a:r>
          </a:p>
          <a:p>
            <a:pPr>
              <a:buFont typeface="Arial" panose="020B0604020202020204" pitchFamily="34" charset="0"/>
              <a:buChar char="•"/>
            </a:pPr>
            <a:r>
              <a:rPr lang="en-US" sz="1400" dirty="0">
                <a:solidFill>
                  <a:schemeClr val="tx1"/>
                </a:solidFill>
              </a:rPr>
              <a:t>Refusal to allow treatment</a:t>
            </a:r>
          </a:p>
          <a:p>
            <a:pPr>
              <a:buFont typeface="Arial" panose="020B0604020202020204" pitchFamily="34" charset="0"/>
              <a:buChar char="•"/>
            </a:pPr>
            <a:r>
              <a:rPr lang="en-US" sz="1400" dirty="0">
                <a:solidFill>
                  <a:schemeClr val="tx1"/>
                </a:solidFill>
              </a:rPr>
              <a:t>Not getting necessary medical care </a:t>
            </a:r>
          </a:p>
          <a:p>
            <a:pPr>
              <a:buFont typeface="Arial" panose="020B0604020202020204" pitchFamily="34" charset="0"/>
              <a:buChar char="•"/>
            </a:pPr>
            <a:r>
              <a:rPr lang="en-US" sz="1400" dirty="0">
                <a:solidFill>
                  <a:schemeClr val="tx1"/>
                </a:solidFill>
              </a:rPr>
              <a:t>Refusal to obtain medication </a:t>
            </a:r>
          </a:p>
          <a:p>
            <a:pPr>
              <a:buFont typeface="Arial" panose="020B0604020202020204" pitchFamily="34" charset="0"/>
              <a:buChar char="•"/>
            </a:pPr>
            <a:r>
              <a:rPr lang="en-US" sz="1400" dirty="0">
                <a:solidFill>
                  <a:schemeClr val="tx1"/>
                </a:solidFill>
              </a:rPr>
              <a:t>Not eating to the point of malnourishment</a:t>
            </a:r>
          </a:p>
          <a:p>
            <a:pPr>
              <a:buFont typeface="Arial" panose="020B0604020202020204" pitchFamily="34" charset="0"/>
              <a:buChar char="•"/>
            </a:pPr>
            <a:r>
              <a:rPr lang="en-US" sz="1400" dirty="0">
                <a:solidFill>
                  <a:schemeClr val="tx1"/>
                </a:solidFill>
              </a:rPr>
              <a:t>Poor hygiene</a:t>
            </a:r>
          </a:p>
          <a:p>
            <a:pPr>
              <a:buFont typeface="Arial" panose="020B0604020202020204" pitchFamily="34" charset="0"/>
              <a:buChar char="•"/>
            </a:pPr>
            <a:r>
              <a:rPr lang="en-US" sz="1400" dirty="0">
                <a:solidFill>
                  <a:schemeClr val="tx1"/>
                </a:solidFill>
              </a:rPr>
              <a:t>Living in dirty, unsanitary, or hazardous condition</a:t>
            </a:r>
          </a:p>
          <a:p>
            <a:pPr>
              <a:buFont typeface="Arial" panose="020B0604020202020204" pitchFamily="34" charset="0"/>
              <a:buChar char="•"/>
            </a:pPr>
            <a:r>
              <a:rPr lang="en-US" sz="1400" dirty="0">
                <a:solidFill>
                  <a:schemeClr val="tx1"/>
                </a:solidFill>
              </a:rPr>
              <a:t>Increased alcohol or drug use </a:t>
            </a:r>
          </a:p>
          <a:p>
            <a:endParaRPr lang="en-US" sz="1400" dirty="0">
              <a:solidFill>
                <a:schemeClr val="tx1"/>
              </a:solidFill>
            </a:endParaRPr>
          </a:p>
          <a:p>
            <a:endParaRPr lang="en-US" sz="2400" dirty="0">
              <a:solidFill>
                <a:schemeClr val="tx1"/>
              </a:solidFill>
            </a:endParaRPr>
          </a:p>
        </p:txBody>
      </p:sp>
      <p:sp>
        <p:nvSpPr>
          <p:cNvPr id="4" name="Text Placeholder 3"/>
          <p:cNvSpPr>
            <a:spLocks noGrp="1"/>
          </p:cNvSpPr>
          <p:nvPr>
            <p:ph type="body" sz="quarter" idx="12"/>
          </p:nvPr>
        </p:nvSpPr>
        <p:spPr>
          <a:xfrm>
            <a:off x="4876800" y="609600"/>
            <a:ext cx="4038600" cy="381684"/>
          </a:xfrm>
        </p:spPr>
        <p:txBody>
          <a:bodyPr/>
          <a:lstStyle/>
          <a:p>
            <a:r>
              <a:rPr lang="en-US" sz="1600" b="1" cap="none" dirty="0"/>
              <a:t>Signs of Abandonment &amp; Self Neglect</a:t>
            </a:r>
          </a:p>
        </p:txBody>
      </p:sp>
    </p:spTree>
    <p:extLst>
      <p:ext uri="{BB962C8B-B14F-4D97-AF65-F5344CB8AC3E}">
        <p14:creationId xmlns:p14="http://schemas.microsoft.com/office/powerpoint/2010/main" val="230270505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p:txBody>
          <a:bodyPr/>
          <a:lstStyle/>
          <a:p>
            <a:pPr marL="0" indent="0"/>
            <a:r>
              <a:rPr lang="en-US" sz="2800" dirty="0">
                <a:solidFill>
                  <a:schemeClr val="tx1"/>
                </a:solidFill>
              </a:rPr>
              <a:t>Elder Abuse Resources</a:t>
            </a:r>
            <a:r>
              <a:rPr lang="en-US" dirty="0">
                <a:solidFill>
                  <a:schemeClr val="tx1"/>
                </a:solidFill>
              </a:rPr>
              <a:t>:</a:t>
            </a:r>
          </a:p>
          <a:p>
            <a:pPr marL="0" indent="0"/>
            <a:endParaRPr lang="en-US" sz="4000" dirty="0">
              <a:solidFill>
                <a:srgbClr val="C00000"/>
              </a:solidFill>
            </a:endParaRPr>
          </a:p>
          <a:p>
            <a:pPr marL="0" indent="0"/>
            <a:r>
              <a:rPr lang="en-US" dirty="0">
                <a:solidFill>
                  <a:schemeClr val="tx1"/>
                </a:solidFill>
              </a:rPr>
              <a:t>Suffolk County Office for the Aging </a:t>
            </a:r>
          </a:p>
          <a:p>
            <a:pPr marL="0" indent="0"/>
            <a:r>
              <a:rPr lang="en-US" dirty="0">
                <a:solidFill>
                  <a:schemeClr val="tx1"/>
                </a:solidFill>
              </a:rPr>
              <a:t>(631) 853-8200</a:t>
            </a:r>
          </a:p>
          <a:p>
            <a:pPr marL="0" indent="0"/>
            <a:r>
              <a:rPr lang="en-US" dirty="0">
                <a:solidFill>
                  <a:schemeClr val="tx1"/>
                </a:solidFill>
              </a:rPr>
              <a:t>		</a:t>
            </a:r>
          </a:p>
          <a:p>
            <a:pPr marL="0" indent="0"/>
            <a:r>
              <a:rPr lang="en-US" dirty="0">
                <a:solidFill>
                  <a:schemeClr val="tx1"/>
                </a:solidFill>
              </a:rPr>
              <a:t>Adult Protective Services </a:t>
            </a:r>
          </a:p>
          <a:p>
            <a:pPr marL="0" indent="0"/>
            <a:r>
              <a:rPr lang="en-US" dirty="0">
                <a:solidFill>
                  <a:schemeClr val="tx1"/>
                </a:solidFill>
              </a:rPr>
              <a:t>(631) 854-3195</a:t>
            </a:r>
          </a:p>
          <a:p>
            <a:endParaRPr lang="en-US" dirty="0"/>
          </a:p>
        </p:txBody>
      </p:sp>
      <p:sp>
        <p:nvSpPr>
          <p:cNvPr id="4" name="Text Placeholder 3"/>
          <p:cNvSpPr>
            <a:spLocks noGrp="1"/>
          </p:cNvSpPr>
          <p:nvPr>
            <p:ph type="body" sz="quarter" idx="12"/>
          </p:nvPr>
        </p:nvSpPr>
        <p:spPr>
          <a:xfrm>
            <a:off x="5867400" y="533400"/>
            <a:ext cx="2514600" cy="389439"/>
          </a:xfrm>
        </p:spPr>
        <p:txBody>
          <a:bodyPr/>
          <a:lstStyle/>
          <a:p>
            <a:pPr algn="ctr"/>
            <a:r>
              <a:rPr lang="en-US" sz="1800" b="1" cap="none" dirty="0"/>
              <a:t>Local Resources </a:t>
            </a:r>
          </a:p>
        </p:txBody>
      </p:sp>
      <p:sp>
        <p:nvSpPr>
          <p:cNvPr id="5" name="TextBox 4"/>
          <p:cNvSpPr txBox="1"/>
          <p:nvPr/>
        </p:nvSpPr>
        <p:spPr>
          <a:xfrm>
            <a:off x="0" y="6375856"/>
            <a:ext cx="9144000" cy="400110"/>
          </a:xfrm>
          <a:prstGeom prst="rect">
            <a:avLst/>
          </a:prstGeom>
          <a:noFill/>
        </p:spPr>
        <p:txBody>
          <a:bodyPr wrap="square" rtlCol="0">
            <a:spAutoFit/>
          </a:bodyPr>
          <a:lstStyle/>
          <a:p>
            <a:pPr algn="ctr"/>
            <a:r>
              <a:rPr lang="en-US" sz="2000" dirty="0">
                <a:solidFill>
                  <a:schemeClr val="bg1"/>
                </a:solidFill>
                <a:latin typeface="Helvetica" panose="020B0604020202020204" pitchFamily="34" charset="0"/>
                <a:cs typeface="Helvetica" panose="020B0604020202020204" pitchFamily="34" charset="0"/>
              </a:rPr>
              <a:t>Elder Abuse</a:t>
            </a:r>
          </a:p>
        </p:txBody>
      </p:sp>
    </p:spTree>
    <p:extLst>
      <p:ext uri="{BB962C8B-B14F-4D97-AF65-F5344CB8AC3E}">
        <p14:creationId xmlns:p14="http://schemas.microsoft.com/office/powerpoint/2010/main" val="164607963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57200" y="1295400"/>
            <a:ext cx="8229600" cy="457200"/>
          </a:xfrm>
        </p:spPr>
        <p:txBody>
          <a:bodyPr/>
          <a:lstStyle/>
          <a:p>
            <a:pPr algn="ctr"/>
            <a:r>
              <a:rPr lang="en-US" sz="2400" dirty="0">
                <a:solidFill>
                  <a:schemeClr val="accent2"/>
                </a:solidFill>
              </a:rPr>
              <a:t>Internal Contacts &amp; Questions</a:t>
            </a:r>
          </a:p>
        </p:txBody>
      </p:sp>
      <p:sp>
        <p:nvSpPr>
          <p:cNvPr id="44035" name="Content Placeholder 2"/>
          <p:cNvSpPr>
            <a:spLocks noGrp="1"/>
          </p:cNvSpPr>
          <p:nvPr>
            <p:ph idx="1"/>
          </p:nvPr>
        </p:nvSpPr>
        <p:spPr>
          <a:xfrm>
            <a:off x="381000" y="1828800"/>
            <a:ext cx="8229600" cy="3810000"/>
          </a:xfrm>
        </p:spPr>
        <p:txBody>
          <a:bodyPr/>
          <a:lstStyle/>
          <a:p>
            <a:pPr>
              <a:buFont typeface="Arial" panose="020B0604020202020204" pitchFamily="34" charset="0"/>
              <a:buChar char="•"/>
            </a:pPr>
            <a:r>
              <a:rPr lang="en-US" sz="1400" b="1" u="sng" dirty="0"/>
              <a:t>Main Social Work Office: (631) 444-2552</a:t>
            </a:r>
          </a:p>
          <a:p>
            <a:pPr marL="0" indent="0">
              <a:buNone/>
            </a:pPr>
            <a:endParaRPr lang="en-US" sz="1400" u="sng" dirty="0"/>
          </a:p>
          <a:p>
            <a:r>
              <a:rPr lang="en-US" sz="1400" dirty="0"/>
              <a:t>Susan McCarthy, Director of Social Work(631) 444-3215 </a:t>
            </a:r>
          </a:p>
          <a:p>
            <a:pPr marL="0" indent="0">
              <a:buNone/>
            </a:pPr>
            <a:endParaRPr lang="en-US" sz="1400" dirty="0"/>
          </a:p>
          <a:p>
            <a:r>
              <a:rPr lang="en-US" sz="1400" dirty="0"/>
              <a:t>JoAnn McCaslin, Assistant Director Social Work (631) 444-2587 </a:t>
            </a:r>
          </a:p>
          <a:p>
            <a:endParaRPr lang="en-US" sz="1400" dirty="0"/>
          </a:p>
          <a:p>
            <a:r>
              <a:rPr lang="en-US" sz="1400" dirty="0"/>
              <a:t>Shatara Jean, Social Work Supervisor (631) 444-3104</a:t>
            </a:r>
          </a:p>
          <a:p>
            <a:endParaRPr lang="en-US" sz="1400" dirty="0"/>
          </a:p>
          <a:p>
            <a:r>
              <a:rPr lang="en-US" sz="1400" dirty="0"/>
              <a:t>Geoffrey O’Connell, Out-Patient Social Work Supervisor (631) 444-4343</a:t>
            </a:r>
          </a:p>
          <a:p>
            <a:endParaRPr lang="en-US" sz="1400" dirty="0"/>
          </a:p>
          <a:p>
            <a:r>
              <a:rPr lang="en-US" sz="1400" dirty="0"/>
              <a:t>Michelle Tepper, Clinical Instructor Emergency Department/Clinical Supervisor Suffolk County SANE and Forensic Nurse Services (631) 965-9568</a:t>
            </a:r>
          </a:p>
          <a:p>
            <a:endParaRPr lang="en-US" altLang="en-US" sz="1400" dirty="0">
              <a:latin typeface="Helvetica" panose="020B0604020202020204" pitchFamily="34" charset="0"/>
              <a:ea typeface="ＭＳ Ｐゴシック" panose="020B0600070205080204" pitchFamily="34" charset="-128"/>
              <a:cs typeface="Helvetica" panose="020B0604020202020204" pitchFamily="34" charset="0"/>
            </a:endParaRPr>
          </a:p>
          <a:p>
            <a:r>
              <a:rPr lang="en-US" altLang="en-US" sz="1400" dirty="0">
                <a:latin typeface="Helvetica" panose="020B0604020202020204" pitchFamily="34" charset="0"/>
                <a:ea typeface="ＭＳ Ｐゴシック" panose="020B0600070205080204" pitchFamily="34" charset="-128"/>
                <a:cs typeface="Helvetica" panose="020B0604020202020204" pitchFamily="34" charset="0"/>
              </a:rPr>
              <a:t>Dr. Gillian Hopgood, DO, FAAP Child </a:t>
            </a:r>
            <a:r>
              <a:rPr lang="en-US" altLang="en-US" sz="1400">
                <a:latin typeface="Helvetica" panose="020B0604020202020204" pitchFamily="34" charset="0"/>
                <a:ea typeface="ＭＳ Ｐゴシック" panose="020B0600070205080204" pitchFamily="34" charset="-128"/>
                <a:cs typeface="Helvetica" panose="020B0604020202020204" pitchFamily="34" charset="0"/>
              </a:rPr>
              <a:t>Abuse Pediatrics (631) 216-8310, (631) 873-7898</a:t>
            </a:r>
            <a:endParaRPr lang="en-US" altLang="en-US" sz="1400" dirty="0">
              <a:latin typeface="Helvetica" panose="020B0604020202020204" pitchFamily="34" charset="0"/>
              <a:ea typeface="ＭＳ Ｐゴシック" panose="020B0600070205080204" pitchFamily="34" charset="-128"/>
              <a:cs typeface="Helvetica" panose="020B0604020202020204" pitchFamily="34" charset="0"/>
            </a:endParaRPr>
          </a:p>
          <a:p>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r>
              <a:rPr lang="en-US" sz="1400" dirty="0"/>
              <a:t/>
            </a:r>
            <a:br>
              <a:rPr lang="en-US" sz="1400" dirty="0"/>
            </a:br>
            <a:r>
              <a:rPr lang="en-US" sz="1400" dirty="0"/>
              <a:t/>
            </a:r>
            <a:br>
              <a:rPr lang="en-US" sz="1400" dirty="0"/>
            </a:br>
            <a:r>
              <a:rPr lang="en-US" sz="1400" dirty="0"/>
              <a:t/>
            </a:r>
            <a:br>
              <a:rPr lang="en-US" sz="1400" dirty="0"/>
            </a:br>
            <a:r>
              <a:rPr lang="en-US" sz="1400" dirty="0"/>
              <a:t/>
            </a:r>
            <a:br>
              <a:rPr lang="en-US" sz="1400" dirty="0"/>
            </a:br>
            <a:r>
              <a:rPr lang="en-US" sz="1400" dirty="0"/>
              <a:t/>
            </a:r>
            <a:br>
              <a:rPr lang="en-US" sz="1400" dirty="0"/>
            </a:br>
            <a:r>
              <a:rPr lang="en-US" sz="1400" dirty="0"/>
              <a:t/>
            </a:r>
            <a:br>
              <a:rPr lang="en-US" sz="1400" dirty="0"/>
            </a:br>
            <a:r>
              <a:rPr lang="en-US" sz="1400" dirty="0"/>
              <a:t/>
            </a:r>
            <a:br>
              <a:rPr lang="en-US" sz="1400" dirty="0"/>
            </a:br>
            <a:r>
              <a:rPr lang="en-US" sz="1400" dirty="0"/>
              <a:t/>
            </a:r>
            <a:br>
              <a:rPr lang="en-US" sz="1400" dirty="0"/>
            </a:br>
            <a:r>
              <a:rPr lang="en-US" sz="1400" dirty="0"/>
              <a:t/>
            </a:r>
            <a:br>
              <a:rPr lang="en-US" sz="1400" dirty="0"/>
            </a:br>
            <a:r>
              <a:rPr lang="en-US" sz="1400" dirty="0"/>
              <a:t/>
            </a:r>
            <a:br>
              <a:rPr lang="en-US" sz="1400" dirty="0"/>
            </a:br>
            <a:r>
              <a:rPr lang="en-US" sz="1400" dirty="0"/>
              <a:t/>
            </a:r>
            <a:br>
              <a:rPr lang="en-US" sz="1400" dirty="0"/>
            </a:br>
            <a:r>
              <a:rPr lang="en-US" sz="1400" dirty="0"/>
              <a:t/>
            </a:r>
            <a:br>
              <a:rPr lang="en-US" sz="1400" dirty="0"/>
            </a:br>
            <a:r>
              <a:rPr lang="en-US" sz="1400" dirty="0"/>
              <a:t/>
            </a:r>
            <a:br>
              <a:rPr lang="en-US" sz="1400" dirty="0"/>
            </a:br>
            <a:r>
              <a:rPr lang="en-US" sz="1400" dirty="0"/>
              <a:t/>
            </a:r>
            <a:br>
              <a:rPr lang="en-US" sz="1400" dirty="0"/>
            </a:br>
            <a:r>
              <a:rPr lang="en-US" sz="1400" dirty="0"/>
              <a:t/>
            </a:r>
            <a:br>
              <a:rPr lang="en-US" sz="1400" dirty="0"/>
            </a:br>
            <a:endParaRPr lang="en-US" sz="1400" dirty="0"/>
          </a:p>
        </p:txBody>
      </p:sp>
      <p:sp>
        <p:nvSpPr>
          <p:cNvPr id="5" name="Rectangle 4"/>
          <p:cNvSpPr/>
          <p:nvPr/>
        </p:nvSpPr>
        <p:spPr>
          <a:xfrm>
            <a:off x="4724400" y="381000"/>
            <a:ext cx="3886200" cy="646331"/>
          </a:xfrm>
          <a:prstGeom prst="rect">
            <a:avLst/>
          </a:prstGeom>
        </p:spPr>
        <p:txBody>
          <a:bodyPr wrap="square">
            <a:spAutoFit/>
          </a:bodyPr>
          <a:lstStyle/>
          <a:p>
            <a:pPr algn="ctr"/>
            <a:r>
              <a:rPr lang="en-US" b="1" dirty="0">
                <a:latin typeface="Helvetica" panose="020B0604020202020204" pitchFamily="34" charset="0"/>
                <a:cs typeface="Helvetica" panose="020B0604020202020204" pitchFamily="34" charset="0"/>
              </a:rPr>
              <a:t>Social Work Domestic Violence &amp; Child Protection </a:t>
            </a:r>
          </a:p>
        </p:txBody>
      </p:sp>
      <p:sp>
        <p:nvSpPr>
          <p:cNvPr id="6" name="TextBox 5"/>
          <p:cNvSpPr txBox="1"/>
          <p:nvPr/>
        </p:nvSpPr>
        <p:spPr>
          <a:xfrm>
            <a:off x="0" y="6375856"/>
            <a:ext cx="9144000" cy="400110"/>
          </a:xfrm>
          <a:prstGeom prst="rect">
            <a:avLst/>
          </a:prstGeom>
          <a:noFill/>
        </p:spPr>
        <p:txBody>
          <a:bodyPr wrap="square" rtlCol="0">
            <a:spAutoFit/>
          </a:bodyPr>
          <a:lstStyle/>
          <a:p>
            <a:pPr algn="ctr"/>
            <a:r>
              <a:rPr lang="en-US" sz="2000" dirty="0">
                <a:solidFill>
                  <a:schemeClr val="bg1"/>
                </a:solidFill>
                <a:latin typeface="Helvetica" panose="020B0604020202020204" pitchFamily="34" charset="0"/>
                <a:cs typeface="Helvetica" panose="020B0604020202020204" pitchFamily="34" charset="0"/>
              </a:rPr>
              <a:t>Contacts</a:t>
            </a:r>
          </a:p>
        </p:txBody>
      </p:sp>
    </p:spTree>
    <p:extLst>
      <p:ext uri="{BB962C8B-B14F-4D97-AF65-F5344CB8AC3E}">
        <p14:creationId xmlns:p14="http://schemas.microsoft.com/office/powerpoint/2010/main" val="1117559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Content Placeholder 2"/>
          <p:cNvSpPr>
            <a:spLocks noGrp="1"/>
          </p:cNvSpPr>
          <p:nvPr>
            <p:ph idx="1"/>
          </p:nvPr>
        </p:nvSpPr>
        <p:spPr>
          <a:xfrm>
            <a:off x="218440" y="1252220"/>
            <a:ext cx="8839200" cy="1828800"/>
          </a:xfrm>
        </p:spPr>
        <p:txBody>
          <a:bodyPr/>
          <a:lstStyle/>
          <a:p>
            <a:r>
              <a:rPr lang="en-US" altLang="en-US" sz="1600" dirty="0">
                <a:latin typeface="Helvetica" panose="020B0604020202020204" pitchFamily="34" charset="0"/>
                <a:ea typeface="ＭＳ Ｐゴシック" panose="020B0600070205080204" pitchFamily="34" charset="-128"/>
                <a:cs typeface="Helvetica" panose="020B0604020202020204" pitchFamily="34" charset="0"/>
              </a:rPr>
              <a:t>A report of suspected child abuse is made in the US every 10 seconds.</a:t>
            </a:r>
          </a:p>
          <a:p>
            <a:r>
              <a:rPr lang="en-US" altLang="en-US" sz="1600" dirty="0">
                <a:latin typeface="Helvetica" panose="020B0604020202020204" pitchFamily="34" charset="0"/>
                <a:ea typeface="ＭＳ Ｐゴシック" panose="020B0600070205080204" pitchFamily="34" charset="-128"/>
                <a:cs typeface="Helvetica" panose="020B0604020202020204" pitchFamily="34" charset="0"/>
              </a:rPr>
              <a:t>Almost five children die every day as a result of child abuse.</a:t>
            </a:r>
          </a:p>
          <a:p>
            <a:r>
              <a:rPr lang="en-US" altLang="en-US" sz="1600" dirty="0">
                <a:latin typeface="Helvetica" panose="020B0604020202020204" pitchFamily="34" charset="0"/>
                <a:ea typeface="ＭＳ Ｐゴシック" panose="020B0600070205080204" pitchFamily="34" charset="-128"/>
                <a:cs typeface="Helvetica" panose="020B0604020202020204" pitchFamily="34" charset="0"/>
              </a:rPr>
              <a:t>Approximately 3.5  million reports of child abuse are made every year in the U.S. </a:t>
            </a:r>
          </a:p>
          <a:p>
            <a:r>
              <a:rPr lang="en-US" altLang="en-US" sz="1600" dirty="0">
                <a:latin typeface="Helvetica" panose="020B0604020202020204" pitchFamily="34" charset="0"/>
                <a:ea typeface="ＭＳ Ｐゴシック" panose="020B0600070205080204" pitchFamily="34" charset="-128"/>
                <a:cs typeface="Helvetica" panose="020B0604020202020204" pitchFamily="34" charset="0"/>
              </a:rPr>
              <a:t>As many as one in three girls and one in seven boys will be sexually abused before their 18</a:t>
            </a:r>
            <a:r>
              <a:rPr lang="en-US" altLang="en-US" sz="1600" baseline="30000" dirty="0">
                <a:latin typeface="Helvetica" panose="020B0604020202020204" pitchFamily="34" charset="0"/>
                <a:ea typeface="ＭＳ Ｐゴシック" panose="020B0600070205080204" pitchFamily="34" charset="-128"/>
                <a:cs typeface="Helvetica" panose="020B0604020202020204" pitchFamily="34" charset="0"/>
              </a:rPr>
              <a:t>th</a:t>
            </a:r>
            <a:r>
              <a:rPr lang="en-US" altLang="en-US" sz="1600" dirty="0">
                <a:latin typeface="Helvetica" panose="020B0604020202020204" pitchFamily="34" charset="0"/>
                <a:ea typeface="ＭＳ Ｐゴシック" panose="020B0600070205080204" pitchFamily="34" charset="-128"/>
                <a:cs typeface="Helvetica" panose="020B0604020202020204" pitchFamily="34" charset="0"/>
              </a:rPr>
              <a:t> birthday.</a:t>
            </a:r>
          </a:p>
          <a:p>
            <a:r>
              <a:rPr lang="en-US" altLang="en-US" sz="1600" dirty="0">
                <a:latin typeface="Helvetica" panose="020B0604020202020204" pitchFamily="34" charset="0"/>
                <a:ea typeface="ＭＳ Ｐゴシック" panose="020B0600070205080204" pitchFamily="34" charset="-128"/>
                <a:cs typeface="Helvetica" panose="020B0604020202020204" pitchFamily="34" charset="0"/>
              </a:rPr>
              <a:t>Child Abuse occurs at every socioeconomic level, across ethnic, cultural, and religious lines.</a:t>
            </a:r>
          </a:p>
        </p:txBody>
      </p:sp>
      <p:sp>
        <p:nvSpPr>
          <p:cNvPr id="68612" name="Text Placeholder 3"/>
          <p:cNvSpPr txBox="1">
            <a:spLocks/>
          </p:cNvSpPr>
          <p:nvPr/>
        </p:nvSpPr>
        <p:spPr bwMode="auto">
          <a:xfrm>
            <a:off x="4038600" y="517525"/>
            <a:ext cx="472440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Font typeface="Lucida Grande"/>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prstClr val="black"/>
                </a:solidFill>
                <a:effectLst/>
                <a:uLnTx/>
                <a:uFillTx/>
                <a:latin typeface="Helvetica" panose="020B0604020202020204" pitchFamily="34" charset="0"/>
                <a:ea typeface="ＭＳ Ｐゴシック" panose="020B0600070205080204" pitchFamily="34" charset="-128"/>
                <a:cs typeface="Helvetica" panose="020B0604020202020204" pitchFamily="34" charset="0"/>
              </a:rPr>
              <a:t>National Child</a:t>
            </a:r>
            <a:r>
              <a:rPr kumimoji="0" lang="en-US" altLang="en-US" sz="1800" b="1" i="0" u="none" strike="noStrike" kern="1200" cap="none" spc="0" normalizeH="0" noProof="0" dirty="0">
                <a:ln>
                  <a:noFill/>
                </a:ln>
                <a:solidFill>
                  <a:prstClr val="black"/>
                </a:solidFill>
                <a:effectLst/>
                <a:uLnTx/>
                <a:uFillTx/>
                <a:latin typeface="Helvetica" panose="020B0604020202020204" pitchFamily="34" charset="0"/>
                <a:ea typeface="ＭＳ Ｐゴシック" panose="020B0600070205080204" pitchFamily="34" charset="-128"/>
                <a:cs typeface="Helvetica" panose="020B0604020202020204" pitchFamily="34" charset="0"/>
              </a:rPr>
              <a:t> Abuse</a:t>
            </a:r>
            <a:r>
              <a:rPr kumimoji="0" lang="en-US" altLang="en-US" sz="1800" b="1" i="0" u="none" strike="noStrike" kern="1200" cap="none" spc="0" normalizeH="0" baseline="0" noProof="0" dirty="0">
                <a:ln>
                  <a:noFill/>
                </a:ln>
                <a:solidFill>
                  <a:prstClr val="black"/>
                </a:solidFill>
                <a:effectLst/>
                <a:uLnTx/>
                <a:uFillTx/>
                <a:latin typeface="Helvetica" panose="020B0604020202020204" pitchFamily="34" charset="0"/>
                <a:ea typeface="ＭＳ Ｐゴシック" panose="020B0600070205080204" pitchFamily="34" charset="-128"/>
                <a:cs typeface="Helvetica" panose="020B0604020202020204" pitchFamily="34" charset="0"/>
              </a:rPr>
              <a:t> Statistics</a:t>
            </a:r>
          </a:p>
        </p:txBody>
      </p:sp>
      <p:pic>
        <p:nvPicPr>
          <p:cNvPr id="5" name="Picture 2" descr="https://lightingtheirwayhome.files.wordpress.com/2013/04/1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 y="3276600"/>
            <a:ext cx="23622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http://www.d2l.org/atf/cf/%7B64af78c4-5eb8-45aa-bc28-f7ee2b581919%7D/STEP-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3712210"/>
            <a:ext cx="569595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0" y="6400800"/>
            <a:ext cx="9144000" cy="677108"/>
          </a:xfrm>
          <a:prstGeom prst="rect">
            <a:avLst/>
          </a:prstGeom>
          <a:noFill/>
        </p:spPr>
        <p:txBody>
          <a:bodyPr wrap="square" rtlCol="0">
            <a:spAutoFit/>
          </a:bodyPr>
          <a:lstStyle/>
          <a:p>
            <a:pPr algn="ctr"/>
            <a:r>
              <a:rPr lang="en-US" sz="2000" dirty="0">
                <a:solidFill>
                  <a:schemeClr val="bg1"/>
                </a:solidFill>
              </a:rPr>
              <a:t>Child Abuse, Neglect, and Maltreatment </a:t>
            </a:r>
          </a:p>
          <a:p>
            <a:endParaRPr lang="en-US" dirty="0"/>
          </a:p>
        </p:txBody>
      </p:sp>
    </p:spTree>
    <p:extLst>
      <p:ext uri="{BB962C8B-B14F-4D97-AF65-F5344CB8AC3E}">
        <p14:creationId xmlns:p14="http://schemas.microsoft.com/office/powerpoint/2010/main" val="3153336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Placeholder 2"/>
          <p:cNvSpPr>
            <a:spLocks noGrp="1"/>
          </p:cNvSpPr>
          <p:nvPr>
            <p:ph type="body" sz="quarter" idx="15"/>
          </p:nvPr>
        </p:nvSpPr>
        <p:spPr>
          <a:xfrm>
            <a:off x="1989138" y="8534400"/>
            <a:ext cx="8229600" cy="677863"/>
          </a:xfrm>
        </p:spPr>
        <p:txBody>
          <a:bodyPr/>
          <a:lstStyle/>
          <a:p>
            <a:endParaRPr lang="en-US" altLang="en-US" dirty="0">
              <a:latin typeface="Helvetica" panose="020B0604020202020204" pitchFamily="34" charset="0"/>
              <a:ea typeface="ＭＳ Ｐゴシック" panose="020B0600070205080204" pitchFamily="34" charset="-128"/>
              <a:cs typeface="Helvetica" panose="020B0604020202020204" pitchFamily="34" charset="0"/>
            </a:endParaRPr>
          </a:p>
        </p:txBody>
      </p:sp>
      <p:sp>
        <p:nvSpPr>
          <p:cNvPr id="72707" name="Text Placeholder 3"/>
          <p:cNvSpPr>
            <a:spLocks noGrp="1"/>
          </p:cNvSpPr>
          <p:nvPr>
            <p:ph type="body" sz="quarter" idx="12"/>
          </p:nvPr>
        </p:nvSpPr>
        <p:spPr>
          <a:xfrm>
            <a:off x="4648200" y="533400"/>
            <a:ext cx="4038600" cy="381000"/>
          </a:xfrm>
        </p:spPr>
        <p:txBody>
          <a:bodyPr/>
          <a:lstStyle/>
          <a:p>
            <a:r>
              <a:rPr lang="en-US" altLang="en-US" sz="1800" b="1" cap="none" dirty="0">
                <a:latin typeface="Helvetica" panose="020B0604020202020204" pitchFamily="34" charset="0"/>
                <a:ea typeface="ＭＳ Ｐゴシック" panose="020B0600070205080204" pitchFamily="34" charset="-128"/>
                <a:cs typeface="Helvetica" panose="020B0604020202020204" pitchFamily="34" charset="0"/>
              </a:rPr>
              <a:t>The Biggest Myth About Child Abuse </a:t>
            </a:r>
          </a:p>
        </p:txBody>
      </p:sp>
      <p:pic>
        <p:nvPicPr>
          <p:cNvPr id="72708" name="Picture 2" descr="http://guardianlv.com/wp-content/uploads/2013/06/Stop-Child-abuse-now-stop-child-abuse-16726742-380-32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3780" y="1752600"/>
            <a:ext cx="4843220" cy="3759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0" y="6400800"/>
            <a:ext cx="9144000" cy="677108"/>
          </a:xfrm>
          <a:prstGeom prst="rect">
            <a:avLst/>
          </a:prstGeom>
          <a:noFill/>
        </p:spPr>
        <p:txBody>
          <a:bodyPr wrap="square" rtlCol="0">
            <a:spAutoFit/>
          </a:bodyPr>
          <a:lstStyle/>
          <a:p>
            <a:pPr algn="ctr"/>
            <a:r>
              <a:rPr lang="en-US" sz="2000" dirty="0">
                <a:solidFill>
                  <a:schemeClr val="bg1"/>
                </a:solidFill>
              </a:rPr>
              <a:t>Child Abuse, Neglect, and Maltreatment </a:t>
            </a:r>
          </a:p>
          <a:p>
            <a:endParaRPr lang="en-US" dirty="0"/>
          </a:p>
        </p:txBody>
      </p:sp>
    </p:spTree>
    <p:extLst>
      <p:ext uri="{BB962C8B-B14F-4D97-AF65-F5344CB8AC3E}">
        <p14:creationId xmlns:p14="http://schemas.microsoft.com/office/powerpoint/2010/main" val="2512189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Content Placeholder 2"/>
          <p:cNvSpPr>
            <a:spLocks noGrp="1"/>
          </p:cNvSpPr>
          <p:nvPr>
            <p:ph idx="1"/>
          </p:nvPr>
        </p:nvSpPr>
        <p:spPr>
          <a:xfrm>
            <a:off x="457200" y="1371600"/>
            <a:ext cx="8229600" cy="4495800"/>
          </a:xfrm>
        </p:spPr>
        <p:txBody>
          <a:bodyPr/>
          <a:lstStyle/>
          <a:p>
            <a:pPr>
              <a:buFontTx/>
              <a:buNone/>
            </a:pPr>
            <a:r>
              <a:rPr lang="en-US" altLang="en-US" sz="1800" dirty="0">
                <a:latin typeface="Helvetica" panose="020B0604020202020204" pitchFamily="34" charset="0"/>
                <a:ea typeface="ＭＳ Ｐゴシック" panose="020B0600070205080204" pitchFamily="34" charset="-128"/>
                <a:cs typeface="Helvetica" panose="020B0604020202020204" pitchFamily="34" charset="0"/>
              </a:rPr>
              <a:t>Stony Brook Medicine </a:t>
            </a:r>
            <a:r>
              <a:rPr lang="en-US" altLang="en-US" sz="1800" b="1" i="1" dirty="0">
                <a:latin typeface="Helvetica" panose="020B0604020202020204" pitchFamily="34" charset="0"/>
                <a:ea typeface="ＭＳ Ｐゴシック" panose="020B0600070205080204" pitchFamily="34" charset="-128"/>
                <a:cs typeface="Helvetica" panose="020B0604020202020204" pitchFamily="34" charset="0"/>
              </a:rPr>
              <a:t>*</a:t>
            </a:r>
            <a:r>
              <a:rPr lang="en-US" altLang="en-US" sz="1800" dirty="0">
                <a:latin typeface="Helvetica" panose="020B0604020202020204" pitchFamily="34" charset="0"/>
                <a:ea typeface="ＭＳ Ｐゴシック" panose="020B0600070205080204" pitchFamily="34" charset="-128"/>
                <a:cs typeface="Helvetica" panose="020B0604020202020204" pitchFamily="34" charset="0"/>
              </a:rPr>
              <a:t>cases that were called in and accepted for suspected child abuse or maltreatment to the New York State Central Registry (SCR).</a:t>
            </a:r>
          </a:p>
          <a:p>
            <a:pPr>
              <a:buFontTx/>
              <a:buNone/>
            </a:pPr>
            <a:r>
              <a:rPr lang="en-US" altLang="en-US" sz="1800" dirty="0">
                <a:latin typeface="Helvetica" panose="020B0604020202020204" pitchFamily="34" charset="0"/>
                <a:ea typeface="ＭＳ Ｐゴシック" panose="020B0600070205080204" pitchFamily="34" charset="-128"/>
                <a:cs typeface="Helvetica" panose="020B0604020202020204" pitchFamily="34" charset="0"/>
              </a:rPr>
              <a:t>2013: 445  Cases</a:t>
            </a:r>
          </a:p>
          <a:p>
            <a:pPr>
              <a:buFontTx/>
              <a:buNone/>
            </a:pPr>
            <a:r>
              <a:rPr lang="en-US" altLang="en-US" sz="1800" dirty="0">
                <a:latin typeface="Helvetica" panose="020B0604020202020204" pitchFamily="34" charset="0"/>
                <a:ea typeface="ＭＳ Ｐゴシック" panose="020B0600070205080204" pitchFamily="34" charset="-128"/>
                <a:cs typeface="Helvetica" panose="020B0604020202020204" pitchFamily="34" charset="0"/>
              </a:rPr>
              <a:t>2014: 557  Cases</a:t>
            </a:r>
          </a:p>
          <a:p>
            <a:pPr>
              <a:buFontTx/>
              <a:buNone/>
            </a:pPr>
            <a:r>
              <a:rPr lang="en-US" altLang="en-US" sz="1800" dirty="0">
                <a:latin typeface="Helvetica" panose="020B0604020202020204" pitchFamily="34" charset="0"/>
                <a:ea typeface="ＭＳ Ｐゴシック" panose="020B0600070205080204" pitchFamily="34" charset="-128"/>
                <a:cs typeface="Helvetica" panose="020B0604020202020204" pitchFamily="34" charset="0"/>
              </a:rPr>
              <a:t>2015: 484  Cases</a:t>
            </a:r>
          </a:p>
          <a:p>
            <a:pPr>
              <a:buFontTx/>
              <a:buNone/>
            </a:pPr>
            <a:r>
              <a:rPr lang="en-US" altLang="en-US" sz="1800" dirty="0">
                <a:latin typeface="Helvetica" panose="020B0604020202020204" pitchFamily="34" charset="0"/>
                <a:ea typeface="ＭＳ Ｐゴシック" panose="020B0600070205080204" pitchFamily="34" charset="-128"/>
                <a:cs typeface="Helvetica" panose="020B0604020202020204" pitchFamily="34" charset="0"/>
              </a:rPr>
              <a:t>2016: 551  Cases</a:t>
            </a:r>
          </a:p>
          <a:p>
            <a:pPr>
              <a:buFontTx/>
              <a:buNone/>
            </a:pPr>
            <a:r>
              <a:rPr lang="en-US" altLang="en-US" sz="1800" dirty="0">
                <a:latin typeface="Helvetica" panose="020B0604020202020204" pitchFamily="34" charset="0"/>
                <a:ea typeface="ＭＳ Ｐゴシック" panose="020B0600070205080204" pitchFamily="34" charset="-128"/>
                <a:cs typeface="Helvetica" panose="020B0604020202020204" pitchFamily="34" charset="0"/>
              </a:rPr>
              <a:t>2017: 724  Cases</a:t>
            </a:r>
          </a:p>
          <a:p>
            <a:pPr>
              <a:buFontTx/>
              <a:buNone/>
            </a:pPr>
            <a:r>
              <a:rPr lang="en-US" altLang="en-US" sz="1800" dirty="0">
                <a:latin typeface="Helvetica" panose="020B0604020202020204" pitchFamily="34" charset="0"/>
                <a:ea typeface="ＭＳ Ｐゴシック" panose="020B0600070205080204" pitchFamily="34" charset="-128"/>
                <a:cs typeface="Helvetica" panose="020B0604020202020204" pitchFamily="34" charset="0"/>
              </a:rPr>
              <a:t>2018: 634  Cases</a:t>
            </a:r>
          </a:p>
          <a:p>
            <a:pPr>
              <a:buFontTx/>
              <a:buNone/>
            </a:pPr>
            <a:r>
              <a:rPr lang="en-US" altLang="en-US" sz="1800" dirty="0">
                <a:latin typeface="Helvetica" panose="020B0604020202020204" pitchFamily="34" charset="0"/>
                <a:ea typeface="ＭＳ Ｐゴシック" panose="020B0600070205080204" pitchFamily="34" charset="-128"/>
                <a:cs typeface="Helvetica" panose="020B0604020202020204" pitchFamily="34" charset="0"/>
              </a:rPr>
              <a:t>2019: 524  Cases</a:t>
            </a:r>
          </a:p>
          <a:p>
            <a:pPr>
              <a:buFontTx/>
              <a:buNone/>
            </a:pPr>
            <a:r>
              <a:rPr lang="en-US" altLang="en-US" sz="1800" dirty="0">
                <a:latin typeface="Helvetica" panose="020B0604020202020204" pitchFamily="34" charset="0"/>
                <a:ea typeface="ＭＳ Ｐゴシック" panose="020B0600070205080204" pitchFamily="34" charset="-128"/>
                <a:cs typeface="Helvetica" panose="020B0604020202020204" pitchFamily="34" charset="0"/>
              </a:rPr>
              <a:t>2020: 597  Cases</a:t>
            </a:r>
          </a:p>
          <a:p>
            <a:pPr>
              <a:buFontTx/>
              <a:buNone/>
            </a:pPr>
            <a:r>
              <a:rPr lang="en-US" altLang="en-US" sz="1800" dirty="0">
                <a:latin typeface="Helvetica" panose="020B0604020202020204" pitchFamily="34" charset="0"/>
                <a:ea typeface="ＭＳ Ｐゴシック" panose="020B0600070205080204" pitchFamily="34" charset="-128"/>
                <a:cs typeface="Helvetica" panose="020B0604020202020204" pitchFamily="34" charset="0"/>
              </a:rPr>
              <a:t>2021: 557  Cases</a:t>
            </a:r>
          </a:p>
          <a:p>
            <a:pPr>
              <a:buFontTx/>
              <a:buNone/>
            </a:pPr>
            <a:r>
              <a:rPr lang="en-US" altLang="en-US" sz="1800" dirty="0">
                <a:latin typeface="Helvetica" panose="020B0604020202020204" pitchFamily="34" charset="0"/>
                <a:ea typeface="ＭＳ Ｐゴシック" panose="020B0600070205080204" pitchFamily="34" charset="-128"/>
                <a:cs typeface="Helvetica" panose="020B0604020202020204" pitchFamily="34" charset="0"/>
              </a:rPr>
              <a:t>2022: 465  Cases</a:t>
            </a:r>
          </a:p>
          <a:p>
            <a:pPr>
              <a:buFontTx/>
              <a:buNone/>
            </a:pPr>
            <a:endParaRPr lang="en-US" altLang="en-US" sz="1800" dirty="0">
              <a:latin typeface="Helvetica" panose="020B0604020202020204" pitchFamily="34" charset="0"/>
              <a:ea typeface="ＭＳ Ｐゴシック" panose="020B0600070205080204" pitchFamily="34" charset="-128"/>
              <a:cs typeface="Helvetica" panose="020B0604020202020204" pitchFamily="34" charset="0"/>
            </a:endParaRPr>
          </a:p>
          <a:p>
            <a:pPr>
              <a:buFontTx/>
              <a:buNone/>
            </a:pPr>
            <a:r>
              <a:rPr lang="en-US" altLang="en-US" sz="1800" dirty="0">
                <a:latin typeface="Helvetica" panose="020B0604020202020204" pitchFamily="34" charset="0"/>
                <a:ea typeface="ＭＳ Ｐゴシック" panose="020B0600070205080204" pitchFamily="34" charset="-128"/>
                <a:cs typeface="Helvetica" panose="020B0604020202020204" pitchFamily="34" charset="0"/>
              </a:rPr>
              <a:t>* Number of Cases does not include number of children</a:t>
            </a:r>
          </a:p>
        </p:txBody>
      </p:sp>
      <p:sp>
        <p:nvSpPr>
          <p:cNvPr id="74756" name="Text Placeholder 3"/>
          <p:cNvSpPr txBox="1">
            <a:spLocks/>
          </p:cNvSpPr>
          <p:nvPr/>
        </p:nvSpPr>
        <p:spPr bwMode="auto">
          <a:xfrm>
            <a:off x="4191000" y="533400"/>
            <a:ext cx="472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Font typeface="Lucida Grande"/>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prstClr val="black"/>
                </a:solidFill>
                <a:effectLst/>
                <a:uLnTx/>
                <a:uFillTx/>
                <a:latin typeface="Helvetica" panose="020B0604020202020204" pitchFamily="34" charset="0"/>
                <a:ea typeface="ＭＳ Ｐゴシック" panose="020B0600070205080204" pitchFamily="34" charset="-128"/>
                <a:cs typeface="Helvetica" panose="020B0604020202020204" pitchFamily="34" charset="0"/>
              </a:rPr>
              <a:t>Suspected Cases of Child Abuse at SBUH</a:t>
            </a:r>
          </a:p>
        </p:txBody>
      </p:sp>
      <p:sp>
        <p:nvSpPr>
          <p:cNvPr id="4" name="TextBox 3"/>
          <p:cNvSpPr txBox="1"/>
          <p:nvPr/>
        </p:nvSpPr>
        <p:spPr>
          <a:xfrm>
            <a:off x="0" y="6400800"/>
            <a:ext cx="9144000" cy="677108"/>
          </a:xfrm>
          <a:prstGeom prst="rect">
            <a:avLst/>
          </a:prstGeom>
          <a:noFill/>
        </p:spPr>
        <p:txBody>
          <a:bodyPr wrap="square" rtlCol="0">
            <a:spAutoFit/>
          </a:bodyPr>
          <a:lstStyle/>
          <a:p>
            <a:pPr algn="ctr"/>
            <a:r>
              <a:rPr lang="en-US" sz="2000" dirty="0">
                <a:solidFill>
                  <a:schemeClr val="bg1"/>
                </a:solidFill>
              </a:rPr>
              <a:t>Child Abuse, Neglect, and Maltreatment </a:t>
            </a:r>
          </a:p>
          <a:p>
            <a:endParaRPr lang="en-US" dirty="0"/>
          </a:p>
        </p:txBody>
      </p:sp>
    </p:spTree>
    <p:extLst>
      <p:ext uri="{BB962C8B-B14F-4D97-AF65-F5344CB8AC3E}">
        <p14:creationId xmlns:p14="http://schemas.microsoft.com/office/powerpoint/2010/main" val="3559621739"/>
      </p:ext>
    </p:extLst>
  </p:cSld>
  <p:clrMapOvr>
    <a:masterClrMapping/>
  </p:clrMapOvr>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2010891H-Launch-PTTforToolkit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Stony Brook Univers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Stony Brook Childre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Stony Brook Medici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3_Stony Brook Medici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CMA Conference April 2015.potx" id="{7FF34091-DB50-40AF-91D9-C32AA84FF1B5}" vid="{556B236B-1D15-48BE-9AC1-F92C824B626F}"/>
    </a:ext>
  </a:extLst>
</a:theme>
</file>

<file path=ppt/theme/theme7.xml><?xml version="1.0" encoding="utf-8"?>
<a:theme xmlns:a="http://schemas.openxmlformats.org/drawingml/2006/main" name="2_Stony Brook Univers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12062</TotalTime>
  <Words>7245</Words>
  <Application>Microsoft Office PowerPoint</Application>
  <PresentationFormat>On-screen Show (4:3)</PresentationFormat>
  <Paragraphs>1431</Paragraphs>
  <Slides>65</Slides>
  <Notes>29</Notes>
  <HiddenSlides>0</HiddenSlides>
  <MMClips>0</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65</vt:i4>
      </vt:variant>
    </vt:vector>
  </HeadingPairs>
  <TitlesOfParts>
    <vt:vector size="80" baseType="lpstr">
      <vt:lpstr>ＭＳ Ｐゴシック</vt:lpstr>
      <vt:lpstr>Arial</vt:lpstr>
      <vt:lpstr>Calibri</vt:lpstr>
      <vt:lpstr>Courier New</vt:lpstr>
      <vt:lpstr>Helvetica</vt:lpstr>
      <vt:lpstr>Lucida Grande</vt:lpstr>
      <vt:lpstr>Sylfaen</vt:lpstr>
      <vt:lpstr>ヒラギノ角ゴ Pro W3</vt:lpstr>
      <vt:lpstr>Theme1</vt:lpstr>
      <vt:lpstr>12010891H-Launch-PTTforToolkit_Blank</vt:lpstr>
      <vt:lpstr>Stony Brook University</vt:lpstr>
      <vt:lpstr>Stony Brook Children's</vt:lpstr>
      <vt:lpstr>1_Stony Brook Medicine</vt:lpstr>
      <vt:lpstr>3_Stony Brook Medicine</vt:lpstr>
      <vt:lpstr>2_Stony Brook University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Who is a  Mandated Reporter?</vt:lpstr>
      <vt:lpstr>    What Is a Professional Role or Capacity?</vt:lpstr>
      <vt:lpstr>When Do I Report? </vt:lpstr>
      <vt:lpstr>PowerPoint Presentation</vt:lpstr>
      <vt:lpstr>PowerPoint Presentation</vt:lpstr>
      <vt:lpstr>PowerPoint Presentation</vt:lpstr>
      <vt:lpstr>PowerPoint Presentation</vt:lpstr>
      <vt:lpstr>PowerPoint Presentation</vt:lpstr>
      <vt:lpstr>PowerPoint Presentation</vt:lpstr>
      <vt:lpstr>     Possible Indicators of Maltreatment or Neglect</vt:lpstr>
      <vt:lpstr>Possible Indicators of Sexual Abuse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Indicators of Domestic Violence - Physical Abuse</vt:lpstr>
      <vt:lpstr>           Domestic Violence - Indicators of Sexual Abuse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Internal Contacts &amp; Questions</vt:lpstr>
    </vt:vector>
  </TitlesOfParts>
  <Company>- ETH0 -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jd</dc:creator>
  <cp:lastModifiedBy>Coppola, Laura</cp:lastModifiedBy>
  <cp:revision>975</cp:revision>
  <dcterms:created xsi:type="dcterms:W3CDTF">2008-10-20T14:37:53Z</dcterms:created>
  <dcterms:modified xsi:type="dcterms:W3CDTF">2023-04-24T15:14:47Z</dcterms:modified>
</cp:coreProperties>
</file>