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70" r:id="rId5"/>
    <p:sldId id="277" r:id="rId6"/>
    <p:sldId id="271" r:id="rId7"/>
    <p:sldId id="275" r:id="rId8"/>
    <p:sldId id="276" r:id="rId9"/>
    <p:sldId id="274" r:id="rId10"/>
    <p:sldId id="280" r:id="rId11"/>
    <p:sldId id="281" r:id="rId12"/>
    <p:sldId id="278" r:id="rId13"/>
    <p:sldId id="282" r:id="rId14"/>
    <p:sldId id="266" r:id="rId15"/>
    <p:sldId id="273" r:id="rId16"/>
    <p:sldId id="267" r:id="rId17"/>
    <p:sldId id="258" r:id="rId18"/>
    <p:sldId id="279" r:id="rId19"/>
    <p:sldId id="283" r:id="rId20"/>
    <p:sldId id="268" r:id="rId21"/>
    <p:sldId id="285" r:id="rId22"/>
    <p:sldId id="272" r:id="rId23"/>
    <p:sldId id="257" r:id="rId24"/>
    <p:sldId id="269" r:id="rId25"/>
    <p:sldId id="284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592F22-1AA1-4CCC-B649-8E5E0C1D4206}">
          <p14:sldIdLst>
            <p14:sldId id="270"/>
            <p14:sldId id="277"/>
            <p14:sldId id="271"/>
            <p14:sldId id="275"/>
            <p14:sldId id="276"/>
            <p14:sldId id="274"/>
            <p14:sldId id="280"/>
            <p14:sldId id="281"/>
            <p14:sldId id="278"/>
            <p14:sldId id="282"/>
            <p14:sldId id="266"/>
            <p14:sldId id="273"/>
            <p14:sldId id="267"/>
            <p14:sldId id="258"/>
            <p14:sldId id="279"/>
            <p14:sldId id="283"/>
            <p14:sldId id="268"/>
            <p14:sldId id="285"/>
            <p14:sldId id="272"/>
            <p14:sldId id="257"/>
            <p14:sldId id="269"/>
            <p14:sldId id="284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6" d="100"/>
          <a:sy n="76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8077200" cy="2057400"/>
          </a:xfrm>
        </p:spPr>
        <p:txBody>
          <a:bodyPr>
            <a:normAutofit/>
          </a:bodyPr>
          <a:lstStyle/>
          <a:p>
            <a:r>
              <a:rPr lang="en-US" sz="4800">
                <a:latin typeface="Aharoni" panose="02010803020104030203" pitchFamily="2" charset="-79"/>
                <a:cs typeface="Aharoni" panose="02010803020104030203" pitchFamily="2" charset="-79"/>
              </a:rPr>
              <a:t>Neonatology/Perinatology Fellows</a:t>
            </a:r>
            <a:br>
              <a:rPr lang="en-US" dirty="0"/>
            </a:br>
            <a:r>
              <a:rPr lang="en-US" dirty="0"/>
              <a:t>Stony Brook University </a:t>
            </a:r>
          </a:p>
        </p:txBody>
      </p:sp>
      <p:pic>
        <p:nvPicPr>
          <p:cNvPr id="4" name="Picture 3" descr="A group of women&#10;&#10;Description automatically generated with low confidence">
            <a:extLst>
              <a:ext uri="{FF2B5EF4-FFF2-40B4-BE49-F238E27FC236}">
                <a16:creationId xmlns:a16="http://schemas.microsoft.com/office/drawing/2014/main" id="{57B0F5C8-80FA-4A49-A5C2-919B4E799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301" y="2590800"/>
            <a:ext cx="50387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C3D9EA-7866-47C1-9E2F-A1380AC2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i="0" dirty="0">
                <a:solidFill>
                  <a:srgbClr val="333333"/>
                </a:solidFill>
                <a:effectLst/>
              </a:rPr>
              <a:t>Dionne Donald, MD</a:t>
            </a:r>
            <a:endParaRPr lang="en-US" sz="54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047FA87-82EE-400C-911C-E10B1559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859341"/>
            <a:ext cx="5943600" cy="3476625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What I love about Long Island?</a:t>
            </a:r>
          </a:p>
          <a:p>
            <a:pPr marL="274320" lvl="1" indent="0">
              <a:buNone/>
            </a:pPr>
            <a:r>
              <a:rPr lang="en-US" sz="2000" dirty="0"/>
              <a:t>Farmer’s markets, being close to the water and just a train ride away from NYC</a:t>
            </a:r>
            <a:endParaRPr lang="en-US" sz="2000" dirty="0">
              <a:latin typeface="+mj-lt"/>
            </a:endParaRPr>
          </a:p>
          <a:p>
            <a:pPr marL="274320" lvl="1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What is my favorite part about fellowship?</a:t>
            </a:r>
          </a:p>
          <a:p>
            <a:r>
              <a:rPr lang="en-US" dirty="0"/>
              <a:t>I love water activities and Long Island is great for that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C9F46EAE-B5D5-4470-8990-1E98D43E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84659"/>
            <a:ext cx="2472413" cy="3688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08194-C12E-488C-96C4-CA5099215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" t="34379" b="8079"/>
          <a:stretch/>
        </p:blipFill>
        <p:spPr>
          <a:xfrm>
            <a:off x="9662117" y="151297"/>
            <a:ext cx="2358753" cy="17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nature, day&#10;&#10;Description automatically generated">
            <a:extLst>
              <a:ext uri="{FF2B5EF4-FFF2-40B4-BE49-F238E27FC236}">
                <a16:creationId xmlns:a16="http://schemas.microsoft.com/office/drawing/2014/main" id="{90AEE714-0DA9-3A4B-9A42-75EBC1A3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196146"/>
            <a:ext cx="3462741" cy="352825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574529" y="3053140"/>
            <a:ext cx="2084071" cy="144265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Fun Fact: </a:t>
            </a:r>
            <a:r>
              <a:rPr lang="en-US" sz="2000" dirty="0">
                <a:latin typeface="+mj-lt"/>
              </a:rPr>
              <a:t>Originally from the beautiful Spice Isle of Grenada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14" name="Picture 13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DD122F78-F041-6F4C-9E0F-2A48A271C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61" t="1" b="-110"/>
          <a:stretch/>
        </p:blipFill>
        <p:spPr>
          <a:xfrm rot="5400000">
            <a:off x="1139233" y="1157412"/>
            <a:ext cx="3375854" cy="3500214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52B2B7C-21BF-3749-8B9D-57BF16E2CF24}"/>
              </a:ext>
            </a:extLst>
          </p:cNvPr>
          <p:cNvSpPr txBox="1">
            <a:spLocks/>
          </p:cNvSpPr>
          <p:nvPr/>
        </p:nvSpPr>
        <p:spPr>
          <a:xfrm>
            <a:off x="4310566" y="4831072"/>
            <a:ext cx="3566160" cy="676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j-lt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8E1A4D2-967C-D240-B196-0783CA91C430}"/>
              </a:ext>
            </a:extLst>
          </p:cNvPr>
          <p:cNvSpPr txBox="1">
            <a:spLocks/>
          </p:cNvSpPr>
          <p:nvPr/>
        </p:nvSpPr>
        <p:spPr>
          <a:xfrm>
            <a:off x="8375756" y="4831072"/>
            <a:ext cx="3566160" cy="70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j-l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788F771-EC7F-4119-AAB7-59EFCCF7CDE0}"/>
              </a:ext>
            </a:extLst>
          </p:cNvPr>
          <p:cNvSpPr txBox="1">
            <a:spLocks/>
          </p:cNvSpPr>
          <p:nvPr/>
        </p:nvSpPr>
        <p:spPr>
          <a:xfrm>
            <a:off x="832804" y="5051876"/>
            <a:ext cx="4141879" cy="4808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+mj-lt"/>
              </a:rPr>
              <a:t>Secret talent: </a:t>
            </a:r>
            <a:r>
              <a:rPr lang="en-US" sz="2000" dirty="0">
                <a:latin typeface="+mj-lt"/>
              </a:rPr>
              <a:t>Talking to babies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B8778ED-7CA6-4CBA-93ED-7C18AA41E085}"/>
              </a:ext>
            </a:extLst>
          </p:cNvPr>
          <p:cNvSpPr txBox="1">
            <a:spLocks/>
          </p:cNvSpPr>
          <p:nvPr/>
        </p:nvSpPr>
        <p:spPr>
          <a:xfrm>
            <a:off x="5497340" y="5181908"/>
            <a:ext cx="5323059" cy="15998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rgbClr val="FF0000"/>
                </a:solidFill>
              </a:rPr>
              <a:t>What’s your favorite family tradition?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Sunday picnics on Grand </a:t>
            </a:r>
            <a:r>
              <a:rPr lang="en-US" dirty="0" err="1"/>
              <a:t>Anse</a:t>
            </a:r>
            <a:r>
              <a:rPr lang="en-US" dirty="0"/>
              <a:t> Beach</a:t>
            </a:r>
          </a:p>
        </p:txBody>
      </p:sp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C3D9EA-7866-47C1-9E2F-A1380AC2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i="0" dirty="0" err="1">
                <a:solidFill>
                  <a:srgbClr val="333333"/>
                </a:solidFill>
                <a:effectLst/>
              </a:rPr>
              <a:t>Uzoamaka</a:t>
            </a:r>
            <a:r>
              <a:rPr lang="en-US" sz="360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3600" i="0" dirty="0" err="1">
                <a:solidFill>
                  <a:srgbClr val="333333"/>
                </a:solidFill>
                <a:effectLst/>
              </a:rPr>
              <a:t>Ezeanya</a:t>
            </a:r>
            <a:r>
              <a:rPr lang="en-US" sz="3600" i="0" dirty="0">
                <a:solidFill>
                  <a:srgbClr val="333333"/>
                </a:solidFill>
                <a:effectLst/>
              </a:rPr>
              <a:t>, MD</a:t>
            </a:r>
            <a:endParaRPr lang="en-US" sz="54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047FA87-82EE-400C-911C-E10B1559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828800"/>
            <a:ext cx="5943600" cy="3476625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What I love about Long Island?</a:t>
            </a:r>
          </a:p>
          <a:p>
            <a:pPr marL="274320" lvl="1" indent="0"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  <a:cs typeface="Apple Chancery"/>
              </a:rPr>
              <a:t>I love that Long Island is not too far from home (New Jersey). My daughter can visit her grandparents and cousins!</a:t>
            </a:r>
            <a:endParaRPr lang="en-US" sz="2000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What is my favorite part about fellowship?</a:t>
            </a:r>
          </a:p>
          <a:p>
            <a:pPr marL="274320" lvl="1" indent="0">
              <a:buNone/>
            </a:pPr>
            <a:r>
              <a:rPr lang="en-US" sz="2000" dirty="0">
                <a:latin typeface="+mj-lt"/>
              </a:rPr>
              <a:t>Hmmm</a:t>
            </a:r>
            <a:r>
              <a:rPr lang="mr-IN" sz="2000" dirty="0">
                <a:latin typeface="+mj-lt"/>
              </a:rPr>
              <a:t>…</a:t>
            </a:r>
            <a:r>
              <a:rPr lang="en-US" sz="2000" dirty="0">
                <a:latin typeface="+mj-lt"/>
              </a:rPr>
              <a:t>. my co-fellows. Sometimes we laugh all day that I forget how stressful fellowship really can be. They make all the difference!!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05DF9AC5-CE38-44A0-B9AB-13DD4D3E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96944"/>
            <a:ext cx="2479039" cy="370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5744978"/>
            <a:ext cx="12192000" cy="808521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Apple Chancery"/>
                <a:cs typeface="Apple Chancery"/>
              </a:rPr>
              <a:t>What Matters Most to Me</a:t>
            </a:r>
            <a:br>
              <a:rPr lang="en-US" sz="6000" dirty="0">
                <a:latin typeface="Apple Chancery"/>
                <a:cs typeface="Apple Chancery"/>
              </a:rPr>
            </a:br>
            <a:r>
              <a:rPr lang="en-US" sz="2000" dirty="0">
                <a:latin typeface="Apple Chancery"/>
                <a:cs typeface="Apple Chancery"/>
              </a:rPr>
              <a:t>My husband and baby girl!</a:t>
            </a:r>
            <a:endParaRPr lang="en-US" sz="6000" dirty="0">
              <a:latin typeface="Apple Chancery"/>
              <a:cs typeface="Apple Chancery"/>
            </a:endParaRPr>
          </a:p>
        </p:txBody>
      </p:sp>
      <p:pic>
        <p:nvPicPr>
          <p:cNvPr id="19" name="Picture Placeholder 18" descr="thumbnail_IMG_8532-2.png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1" b="35531"/>
          <a:stretch>
            <a:fillRect/>
          </a:stretch>
        </p:blipFill>
        <p:spPr/>
      </p:pic>
      <p:pic>
        <p:nvPicPr>
          <p:cNvPr id="21" name="Picture Placeholder 20" descr="thumbnail_IMG_8534.png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1" b="35531"/>
          <a:stretch>
            <a:fillRect/>
          </a:stretch>
        </p:blipFill>
        <p:spPr/>
      </p:pic>
      <p:pic>
        <p:nvPicPr>
          <p:cNvPr id="24" name="Picture Placeholder 23" descr="thumbnail_IMG_8533.png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1" b="32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2514600" y="457200"/>
            <a:ext cx="7162800" cy="1905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Secret talent?</a:t>
            </a:r>
          </a:p>
          <a:p>
            <a:r>
              <a:rPr lang="en-US" dirty="0"/>
              <a:t>Acting! An attending feedback after a role play: “Amaka! Don</a:t>
            </a:r>
            <a:r>
              <a:rPr lang="mr-IN" dirty="0"/>
              <a:t>’</a:t>
            </a:r>
            <a:r>
              <a:rPr lang="en-US" dirty="0"/>
              <a:t>t take this the wrong way but are you sure you </a:t>
            </a:r>
            <a:r>
              <a:rPr lang="en-US" dirty="0" err="1"/>
              <a:t>didn</a:t>
            </a:r>
            <a:r>
              <a:rPr lang="mr-IN" dirty="0"/>
              <a:t>’</a:t>
            </a:r>
            <a:r>
              <a:rPr lang="en-US" dirty="0"/>
              <a:t>t miss your calling?”. Yeah,  I’m that good!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790700" y="5377070"/>
            <a:ext cx="86106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rgbClr val="FF0000"/>
                </a:solidFill>
              </a:rPr>
              <a:t>Got any favorite quotes?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Well, outside of biblical verses...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“Never let the fear of striking out keep you from playing the game.”</a:t>
            </a: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1752600"/>
            <a:ext cx="5334000" cy="83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5400" dirty="0"/>
              <a:t>First Year Fellows</a:t>
            </a:r>
          </a:p>
        </p:txBody>
      </p:sp>
    </p:spTree>
    <p:extLst>
      <p:ext uri="{BB962C8B-B14F-4D97-AF65-F5344CB8AC3E}">
        <p14:creationId xmlns:p14="http://schemas.microsoft.com/office/powerpoint/2010/main" val="4314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C3D9EA-7866-47C1-9E2F-A1380AC2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i="0" dirty="0" err="1">
                <a:solidFill>
                  <a:srgbClr val="333333"/>
                </a:solidFill>
                <a:effectLst/>
              </a:rPr>
              <a:t>Stergiani</a:t>
            </a:r>
            <a:r>
              <a:rPr lang="en-US" sz="3600" i="0" dirty="0">
                <a:solidFill>
                  <a:srgbClr val="333333"/>
                </a:solidFill>
                <a:effectLst/>
              </a:rPr>
              <a:t> (Stella) </a:t>
            </a:r>
            <a:r>
              <a:rPr lang="en-US" sz="3600" i="0" dirty="0" err="1">
                <a:solidFill>
                  <a:srgbClr val="333333"/>
                </a:solidFill>
                <a:effectLst/>
              </a:rPr>
              <a:t>Agorastos</a:t>
            </a:r>
            <a:r>
              <a:rPr lang="en-US" sz="3600" i="0" dirty="0">
                <a:solidFill>
                  <a:srgbClr val="333333"/>
                </a:solidFill>
                <a:effectLst/>
              </a:rPr>
              <a:t>, MD</a:t>
            </a:r>
            <a:endParaRPr lang="en-US" sz="54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047FA87-82EE-400C-911C-E10B1559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1905000"/>
            <a:ext cx="5943600" cy="3476625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What I love about Long Island?</a:t>
            </a:r>
          </a:p>
          <a:p>
            <a:pPr marL="274320" lvl="1" indent="0">
              <a:buNone/>
            </a:pPr>
            <a:r>
              <a:rPr lang="en-US" sz="2000" dirty="0">
                <a:latin typeface="+mj-lt"/>
              </a:rPr>
              <a:t>Beaches, Fire Island on the 4</a:t>
            </a:r>
            <a:r>
              <a:rPr lang="en-US" sz="2000" baseline="30000" dirty="0">
                <a:latin typeface="+mj-lt"/>
              </a:rPr>
              <a:t>th</a:t>
            </a:r>
            <a:r>
              <a:rPr lang="en-US" sz="2000" dirty="0">
                <a:latin typeface="+mj-lt"/>
              </a:rPr>
              <a:t> of July, Vineyards</a:t>
            </a:r>
          </a:p>
          <a:p>
            <a:pPr marL="274320" lvl="1" indent="0">
              <a:buNone/>
            </a:pPr>
            <a:endParaRPr lang="en-US" sz="2000" dirty="0">
              <a:solidFill>
                <a:schemeClr val="tx1"/>
              </a:solidFill>
              <a:latin typeface="+mj-lt"/>
              <a:cs typeface="Apple Chancery"/>
            </a:endParaRPr>
          </a:p>
          <a:p>
            <a:pPr marL="274320" lvl="1" indent="0">
              <a:buNone/>
            </a:pPr>
            <a:endParaRPr lang="en-US" sz="2000" dirty="0">
              <a:solidFill>
                <a:schemeClr val="tx1"/>
              </a:solidFill>
              <a:latin typeface="+mj-lt"/>
              <a:cs typeface="Apple Chancery"/>
            </a:endParaRPr>
          </a:p>
          <a:p>
            <a:r>
              <a:rPr lang="en-US" sz="2800" b="1" dirty="0">
                <a:latin typeface="+mj-lt"/>
              </a:rPr>
              <a:t>What is my favorite part about fellowship?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Procedures, Procedures, Procedures </a:t>
            </a:r>
            <a:r>
              <a:rPr lang="en-US" dirty="0">
                <a:latin typeface="+mj-lt"/>
                <a:sym typeface="Wingdings" pitchFamily="2" charset="2"/>
              </a:rPr>
              <a:t></a:t>
            </a:r>
            <a:endParaRPr lang="en-US" dirty="0">
              <a:latin typeface="+mj-lt"/>
            </a:endParaRP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3" name="Picture 2" descr="A picture containing person, wall, clothing, person&#10;&#10;Description automatically generated">
            <a:extLst>
              <a:ext uri="{FF2B5EF4-FFF2-40B4-BE49-F238E27FC236}">
                <a16:creationId xmlns:a16="http://schemas.microsoft.com/office/drawing/2014/main" id="{52E612BD-8908-4B7B-9417-3290C14F8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133600"/>
            <a:ext cx="2227795" cy="217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7AD4767-D5BF-3E42-A391-973D20C67A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421" b="12421"/>
          <a:stretch>
            <a:fillRect/>
          </a:stretch>
        </p:blipFill>
        <p:spPr/>
      </p:pic>
      <p:pic>
        <p:nvPicPr>
          <p:cNvPr id="19" name="Picture Placeholder 18" descr="A person and person playing with a ball in a yard&#10;&#10;Description automatically generated with low confidence">
            <a:extLst>
              <a:ext uri="{FF2B5EF4-FFF2-40B4-BE49-F238E27FC236}">
                <a16:creationId xmlns:a16="http://schemas.microsoft.com/office/drawing/2014/main" id="{D7519C02-0F75-4A42-BEE6-9822F05BBB9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6705" b="6705"/>
          <a:stretch>
            <a:fillRect/>
          </a:stretch>
        </p:blipFill>
        <p:spPr/>
      </p:pic>
      <p:pic>
        <p:nvPicPr>
          <p:cNvPr id="31" name="Picture Placeholder 30" descr="A baby lying on a blanket&#10;&#10;Description automatically generated">
            <a:extLst>
              <a:ext uri="{FF2B5EF4-FFF2-40B4-BE49-F238E27FC236}">
                <a16:creationId xmlns:a16="http://schemas.microsoft.com/office/drawing/2014/main" id="{93D102A0-1E17-9F41-BCB4-EE8EEFE1BBB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17616" b="17616"/>
          <a:stretch>
            <a:fillRect/>
          </a:stretch>
        </p:blipFill>
        <p:spPr/>
      </p:pic>
      <p:pic>
        <p:nvPicPr>
          <p:cNvPr id="35" name="Picture Placeholder 34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DE2D4E5-F003-4B45-9E36-322473A10F0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11553" b="11553"/>
          <a:stretch>
            <a:fillRect/>
          </a:stretch>
        </p:blipFill>
        <p:spPr/>
      </p:pic>
      <p:pic>
        <p:nvPicPr>
          <p:cNvPr id="39" name="Picture Placeholder 38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0BC1DF98-A58D-504E-A990-694748603D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t="18788" b="18788"/>
          <a:stretch>
            <a:fillRect/>
          </a:stretch>
        </p:blipFill>
        <p:spPr/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78D6A5F8-A849-4AB8-8400-645832B7D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0" y="538232"/>
            <a:ext cx="2256971" cy="914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100" dirty="0">
                <a:solidFill>
                  <a:srgbClr val="FF0000"/>
                </a:solidFill>
              </a:rPr>
              <a:t>My Family! My loves!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DB62E94-D728-144D-B70C-1A2258BF750D}"/>
              </a:ext>
            </a:extLst>
          </p:cNvPr>
          <p:cNvSpPr txBox="1">
            <a:spLocks/>
          </p:cNvSpPr>
          <p:nvPr/>
        </p:nvSpPr>
        <p:spPr>
          <a:xfrm>
            <a:off x="6278880" y="3911600"/>
            <a:ext cx="4389120" cy="795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9AC85AE-6C92-4FFE-9F76-6A51ED4CED57}"/>
              </a:ext>
            </a:extLst>
          </p:cNvPr>
          <p:cNvSpPr txBox="1">
            <a:spLocks/>
          </p:cNvSpPr>
          <p:nvPr/>
        </p:nvSpPr>
        <p:spPr>
          <a:xfrm>
            <a:off x="3802380" y="1110919"/>
            <a:ext cx="4953000" cy="11175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</a:rPr>
              <a:t>Got any favorite quotes? </a:t>
            </a:r>
          </a:p>
          <a:p>
            <a:pPr algn="ctr"/>
            <a:r>
              <a:rPr lang="en-US" dirty="0"/>
              <a:t>Let it be!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D50E941-046B-4A71-8D04-08129085E07E}"/>
              </a:ext>
            </a:extLst>
          </p:cNvPr>
          <p:cNvSpPr txBox="1">
            <a:spLocks/>
          </p:cNvSpPr>
          <p:nvPr/>
        </p:nvSpPr>
        <p:spPr>
          <a:xfrm>
            <a:off x="1524000" y="3146928"/>
            <a:ext cx="9250680" cy="15293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What is your favorite family vacation?</a:t>
            </a:r>
          </a:p>
          <a:p>
            <a:r>
              <a:rPr lang="en-US" dirty="0"/>
              <a:t>Ocean City, Maryland. We love to go to the beach and have a blast eating out at all the new and cool restaurants! We go every year!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C3D9EA-7866-47C1-9E2F-A1380AC2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Manasi Dave, MD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047FA87-82EE-400C-911C-E10B1559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1600200"/>
            <a:ext cx="5943600" cy="3476625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What I love about Long Island?</a:t>
            </a:r>
          </a:p>
          <a:p>
            <a:pPr marL="274320" lvl="1" indent="0">
              <a:buNone/>
            </a:pPr>
            <a:r>
              <a:rPr lang="en-US" sz="2000" dirty="0">
                <a:latin typeface="+mj-lt"/>
              </a:rPr>
              <a:t>Being close to family &amp; being a short car ride away from the greatest city in the world! </a:t>
            </a:r>
          </a:p>
        </p:txBody>
      </p:sp>
      <p:pic>
        <p:nvPicPr>
          <p:cNvPr id="3" name="Picture 2" descr="A picture containing wall, person, hairpiece&#10;&#10;Description automatically generated">
            <a:extLst>
              <a:ext uri="{FF2B5EF4-FFF2-40B4-BE49-F238E27FC236}">
                <a16:creationId xmlns:a16="http://schemas.microsoft.com/office/drawing/2014/main" id="{CA30E849-76B4-4444-8DAA-63A4B01E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36726"/>
            <a:ext cx="2029918" cy="198120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78DDFC2-01B3-4FD6-9C76-F3EAD8E2E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895600"/>
            <a:ext cx="24765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1752600"/>
            <a:ext cx="5334000" cy="83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5400" dirty="0"/>
              <a:t>Third Year Fellows</a:t>
            </a:r>
          </a:p>
        </p:txBody>
      </p:sp>
    </p:spTree>
    <p:extLst>
      <p:ext uri="{BB962C8B-B14F-4D97-AF65-F5344CB8AC3E}">
        <p14:creationId xmlns:p14="http://schemas.microsoft.com/office/powerpoint/2010/main" val="5906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3F21C2EE-007A-5844-9F84-37C1EFFC6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1800" y="841077"/>
            <a:ext cx="3860800" cy="2895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262E9C-CB4E-4A40-BEC7-E7FD229DD1F2}"/>
              </a:ext>
            </a:extLst>
          </p:cNvPr>
          <p:cNvSpPr txBox="1"/>
          <p:nvPr/>
        </p:nvSpPr>
        <p:spPr>
          <a:xfrm>
            <a:off x="4343400" y="1295400"/>
            <a:ext cx="5227967" cy="29238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What is the best part about fellowship? </a:t>
            </a:r>
          </a:p>
          <a:p>
            <a:endParaRPr lang="en-US" sz="1600" dirty="0">
              <a:latin typeface="+mj-lt"/>
            </a:endParaRPr>
          </a:p>
          <a:p>
            <a:r>
              <a:rPr lang="en-US" sz="2400" dirty="0">
                <a:latin typeface="+mj-lt"/>
              </a:rPr>
              <a:t>Finally getting to focus on what I want – NICU!    Also, the rush you get after successfully resuscitating a newborn in the delivery room!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person in a dress&#10;&#10;Description automatically generated with medium confidence">
            <a:extLst>
              <a:ext uri="{FF2B5EF4-FFF2-40B4-BE49-F238E27FC236}">
                <a16:creationId xmlns:a16="http://schemas.microsoft.com/office/drawing/2014/main" id="{DF8A24F9-858D-3645-A1D3-F12D402A6B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" b="17028"/>
          <a:stretch/>
        </p:blipFill>
        <p:spPr>
          <a:xfrm>
            <a:off x="992435" y="1113022"/>
            <a:ext cx="3638453" cy="3750319"/>
          </a:xfrm>
          <a:noFill/>
        </p:spPr>
      </p:pic>
      <p:pic>
        <p:nvPicPr>
          <p:cNvPr id="8" name="Picture Placeholder 7" descr="A group of cats lying on a couch&#10;&#10;Description automatically generated with low confidence">
            <a:extLst>
              <a:ext uri="{FF2B5EF4-FFF2-40B4-BE49-F238E27FC236}">
                <a16:creationId xmlns:a16="http://schemas.microsoft.com/office/drawing/2014/main" id="{0314B3F8-27D9-4046-B578-F72E742030A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4022" r="2598" b="-1"/>
          <a:stretch/>
        </p:blipFill>
        <p:spPr>
          <a:xfrm>
            <a:off x="5530568" y="1113022"/>
            <a:ext cx="3638453" cy="3750319"/>
          </a:xfr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02D98D-B656-694F-9F5F-F610E572288E}"/>
              </a:ext>
            </a:extLst>
          </p:cNvPr>
          <p:cNvSpPr txBox="1"/>
          <p:nvPr/>
        </p:nvSpPr>
        <p:spPr>
          <a:xfrm>
            <a:off x="938679" y="5084991"/>
            <a:ext cx="3745964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If money was no object, what would you do all day? </a:t>
            </a:r>
          </a:p>
          <a:p>
            <a:endParaRPr lang="en-US" sz="2000" dirty="0"/>
          </a:p>
          <a:p>
            <a:r>
              <a:rPr lang="en-US" sz="2000" dirty="0"/>
              <a:t>Join a Bollywood dance troupe and dance all day everyday!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6034E0-F3E2-0643-930D-86D4AD28BA9B}"/>
              </a:ext>
            </a:extLst>
          </p:cNvPr>
          <p:cNvSpPr txBox="1"/>
          <p:nvPr/>
        </p:nvSpPr>
        <p:spPr>
          <a:xfrm>
            <a:off x="5635294" y="5084991"/>
            <a:ext cx="34290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What’s something you want to do in the next year that you’ve never done before? </a:t>
            </a:r>
          </a:p>
          <a:p>
            <a:endParaRPr lang="en-US" sz="2000" dirty="0"/>
          </a:p>
          <a:p>
            <a:r>
              <a:rPr lang="en-US" sz="2000" dirty="0"/>
              <a:t>Adopt a puppy!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3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A5FA94-A4EB-4ED3-B2B6-691A7E7A7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783" y="2819400"/>
            <a:ext cx="4472431" cy="3131372"/>
          </a:xfrm>
          <a:prstGeom prst="rect">
            <a:avLst/>
          </a:prstGeom>
        </p:spPr>
      </p:pic>
      <p:sp>
        <p:nvSpPr>
          <p:cNvPr id="3" name="Title 13">
            <a:extLst>
              <a:ext uri="{FF2B5EF4-FFF2-40B4-BE49-F238E27FC236}">
                <a16:creationId xmlns:a16="http://schemas.microsoft.com/office/drawing/2014/main" id="{8324A04E-425D-4C52-B774-FC142516E316}"/>
              </a:ext>
            </a:extLst>
          </p:cNvPr>
          <p:cNvSpPr txBox="1">
            <a:spLocks/>
          </p:cNvSpPr>
          <p:nvPr/>
        </p:nvSpPr>
        <p:spPr>
          <a:xfrm>
            <a:off x="2781299" y="457200"/>
            <a:ext cx="6629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100" dirty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MEET OUR PAST FELLOWS! </a:t>
            </a:r>
          </a:p>
          <a:p>
            <a:pPr algn="ctr"/>
            <a:r>
              <a:rPr lang="en-US" sz="3100" u="sng" dirty="0">
                <a:solidFill>
                  <a:srgbClr val="FF0000"/>
                </a:solidFill>
                <a:latin typeface="+mj-lt"/>
              </a:rPr>
              <a:t>Graduates, Class 2021</a:t>
            </a:r>
          </a:p>
          <a:p>
            <a:pPr algn="ctr"/>
            <a:r>
              <a:rPr lang="en-US" sz="3100" dirty="0">
                <a:solidFill>
                  <a:schemeClr val="tx1"/>
                </a:solidFill>
                <a:latin typeface="+mj-lt"/>
              </a:rPr>
              <a:t>Ray </a:t>
            </a:r>
            <a:r>
              <a:rPr lang="en-US" sz="3100" dirty="0" err="1">
                <a:solidFill>
                  <a:schemeClr val="tx1"/>
                </a:solidFill>
                <a:latin typeface="+mj-lt"/>
              </a:rPr>
              <a:t>Lengvilas</a:t>
            </a:r>
            <a:r>
              <a:rPr lang="en-US" sz="3100" dirty="0">
                <a:solidFill>
                  <a:schemeClr val="tx1"/>
                </a:solidFill>
                <a:latin typeface="+mj-lt"/>
              </a:rPr>
              <a:t>, MD</a:t>
            </a:r>
          </a:p>
          <a:p>
            <a:pPr algn="ctr"/>
            <a:r>
              <a:rPr lang="en-US" sz="3100" dirty="0">
                <a:solidFill>
                  <a:schemeClr val="tx1"/>
                </a:solidFill>
                <a:latin typeface="+mj-lt"/>
              </a:rPr>
              <a:t> Margaret (Meg) Pearce, MD</a:t>
            </a:r>
          </a:p>
          <a:p>
            <a:pPr algn="ctr"/>
            <a:r>
              <a:rPr lang="en-US" sz="3100" dirty="0">
                <a:solidFill>
                  <a:schemeClr val="tx1"/>
                </a:solidFill>
                <a:latin typeface="+mj-lt"/>
              </a:rPr>
              <a:t>Hormuz </a:t>
            </a:r>
            <a:r>
              <a:rPr lang="en-US" sz="3100" dirty="0" err="1">
                <a:solidFill>
                  <a:schemeClr val="tx1"/>
                </a:solidFill>
                <a:latin typeface="+mj-lt"/>
              </a:rPr>
              <a:t>Nicolwala</a:t>
            </a:r>
            <a:r>
              <a:rPr lang="en-US" sz="3100" dirty="0">
                <a:solidFill>
                  <a:schemeClr val="tx1"/>
                </a:solidFill>
                <a:latin typeface="+mj-lt"/>
              </a:rPr>
              <a:t>, MD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21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>
            <a:extLst>
              <a:ext uri="{FF2B5EF4-FFF2-40B4-BE49-F238E27FC236}">
                <a16:creationId xmlns:a16="http://schemas.microsoft.com/office/drawing/2014/main" id="{38677442-79B9-4EDD-A96F-CCEB01ED5355}"/>
              </a:ext>
            </a:extLst>
          </p:cNvPr>
          <p:cNvSpPr txBox="1">
            <a:spLocks/>
          </p:cNvSpPr>
          <p:nvPr/>
        </p:nvSpPr>
        <p:spPr>
          <a:xfrm>
            <a:off x="1752600" y="304800"/>
            <a:ext cx="8481785" cy="609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100" dirty="0">
                <a:solidFill>
                  <a:srgbClr val="FF0000"/>
                </a:solidFill>
              </a:rPr>
              <a:t>What was your favorite part about fellowship?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E4B7675C-D2FB-42A7-BC78-99CCD76A7D9E}"/>
              </a:ext>
            </a:extLst>
          </p:cNvPr>
          <p:cNvSpPr txBox="1">
            <a:spLocks/>
          </p:cNvSpPr>
          <p:nvPr/>
        </p:nvSpPr>
        <p:spPr>
          <a:xfrm>
            <a:off x="457200" y="1143000"/>
            <a:ext cx="92202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Ray- “My co-fellows! They were the best part of fellowship. The fellows, attendings, and NNPs will be my family forever!” 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Meg- “Training alongside an amazing group of people who shared their knowledge and wisdom with us! And of course, my co-fellows, because I couldn’t have done it without them!”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Hormuz- “My favorite part was seeing my co-fellows! It made my day to be surrounded by friends! They are like </a:t>
            </a:r>
            <a:r>
              <a:rPr lang="en-US" sz="2000">
                <a:solidFill>
                  <a:schemeClr val="tx1"/>
                </a:solidFill>
                <a:latin typeface="+mj-lt"/>
              </a:rPr>
              <a:t>family!”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484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C3D9EA-7866-47C1-9E2F-A1380AC2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/>
              <a:t>Lale</a:t>
            </a:r>
            <a:r>
              <a:rPr lang="en-US" sz="3600" dirty="0"/>
              <a:t> </a:t>
            </a:r>
            <a:r>
              <a:rPr lang="en-US" sz="3600" dirty="0" err="1"/>
              <a:t>Akaydin</a:t>
            </a:r>
            <a:r>
              <a:rPr lang="en-US" sz="3600" dirty="0"/>
              <a:t>, MD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047FA87-82EE-400C-911C-E10B15594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latin typeface="+mj-lt"/>
              </a:rPr>
              <a:t>What I love about Long Island?</a:t>
            </a:r>
          </a:p>
          <a:p>
            <a:pPr marL="274320" lvl="1" indent="0">
              <a:buNone/>
            </a:pPr>
            <a:r>
              <a:rPr lang="en-US" sz="2000" dirty="0">
                <a:latin typeface="+mj-lt"/>
              </a:rPr>
              <a:t>I love being close to my family!</a:t>
            </a:r>
          </a:p>
          <a:p>
            <a:endParaRPr lang="en-US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What is my favorite part about fellowship?</a:t>
            </a:r>
          </a:p>
          <a:p>
            <a:pPr marL="274320" lvl="1" indent="0">
              <a:buNone/>
            </a:pPr>
            <a:r>
              <a:rPr lang="en-US" sz="2000" dirty="0">
                <a:latin typeface="+mj-lt"/>
              </a:rPr>
              <a:t>The close friendships you get to make!</a:t>
            </a:r>
          </a:p>
        </p:txBody>
      </p:sp>
      <p:pic>
        <p:nvPicPr>
          <p:cNvPr id="13" name="Picture 12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C9286D60-4CED-48BE-8737-63E175088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28" y="1603254"/>
            <a:ext cx="2469622" cy="372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C227-E9A6-4229-A33B-1F8350A4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363" y="1524000"/>
            <a:ext cx="4145567" cy="1069052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atin typeface="Edwardian Script ITC" panose="030303020407070D0804" pitchFamily="66" charset="0"/>
              </a:rPr>
              <a:t>My Family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1383B4-947E-4B87-99ED-32D8DFEF379B}"/>
              </a:ext>
            </a:extLst>
          </p:cNvPr>
          <p:cNvSpPr txBox="1"/>
          <p:nvPr/>
        </p:nvSpPr>
        <p:spPr>
          <a:xfrm>
            <a:off x="1447800" y="3646408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My Brothers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169CB5-A2B5-46F1-A7CE-1236D9875DDE}"/>
              </a:ext>
            </a:extLst>
          </p:cNvPr>
          <p:cNvSpPr txBox="1"/>
          <p:nvPr/>
        </p:nvSpPr>
        <p:spPr>
          <a:xfrm>
            <a:off x="9509050" y="3646408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My Mother</a:t>
            </a:r>
          </a:p>
        </p:txBody>
      </p:sp>
      <p:pic>
        <p:nvPicPr>
          <p:cNvPr id="15" name="Picture 2" descr="Image preview">
            <a:extLst>
              <a:ext uri="{FF2B5EF4-FFF2-40B4-BE49-F238E27FC236}">
                <a16:creationId xmlns:a16="http://schemas.microsoft.com/office/drawing/2014/main" id="{618A57A6-7910-4F32-9773-3F04BDD5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" b="2726"/>
          <a:stretch>
            <a:fillRect/>
          </a:stretch>
        </p:blipFill>
        <p:spPr bwMode="auto">
          <a:xfrm>
            <a:off x="533400" y="1237788"/>
            <a:ext cx="3724347" cy="23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preview">
            <a:extLst>
              <a:ext uri="{FF2B5EF4-FFF2-40B4-BE49-F238E27FC236}">
                <a16:creationId xmlns:a16="http://schemas.microsoft.com/office/drawing/2014/main" id="{502EEF84-561D-4D4B-878A-AD971FF6A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" b="11960"/>
          <a:stretch/>
        </p:blipFill>
        <p:spPr bwMode="auto">
          <a:xfrm>
            <a:off x="8090930" y="1237788"/>
            <a:ext cx="3505201" cy="23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Image preview">
            <a:extLst>
              <a:ext uri="{FF2B5EF4-FFF2-40B4-BE49-F238E27FC236}">
                <a16:creationId xmlns:a16="http://schemas.microsoft.com/office/drawing/2014/main" id="{6913A60C-7B9C-44D9-83B0-A3553DAB7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06" y="3200399"/>
            <a:ext cx="2134164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picture containing indoor, child, baby, person&#10;&#10;Description automatically generated">
            <a:extLst>
              <a:ext uri="{FF2B5EF4-FFF2-40B4-BE49-F238E27FC236}">
                <a16:creationId xmlns:a16="http://schemas.microsoft.com/office/drawing/2014/main" id="{A6C76165-DCA0-4C8B-82D3-67658E877F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b="2788"/>
          <a:stretch/>
        </p:blipFill>
        <p:spPr>
          <a:xfrm>
            <a:off x="3006893" y="3200400"/>
            <a:ext cx="3576313" cy="2733675"/>
          </a:xfrm>
        </p:spPr>
      </p:pic>
    </p:spTree>
    <p:extLst>
      <p:ext uri="{BB962C8B-B14F-4D97-AF65-F5344CB8AC3E}">
        <p14:creationId xmlns:p14="http://schemas.microsoft.com/office/powerpoint/2010/main" val="1505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B39C78FE-F987-43F6-80C0-4F6FA1ECD912}"/>
              </a:ext>
            </a:extLst>
          </p:cNvPr>
          <p:cNvSpPr/>
          <p:nvPr/>
        </p:nvSpPr>
        <p:spPr>
          <a:xfrm>
            <a:off x="5481430" y="1295400"/>
            <a:ext cx="3695699" cy="335280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firefighter holding a hose&#10;&#10;Description automatically generated with low confidence">
            <a:extLst>
              <a:ext uri="{FF2B5EF4-FFF2-40B4-BE49-F238E27FC236}">
                <a16:creationId xmlns:a16="http://schemas.microsoft.com/office/drawing/2014/main" id="{ADF78CA2-644D-4AEB-BBBA-C18B2AADC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50286"/>
            <a:ext cx="1676400" cy="398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7008320-08C5-487B-AB0E-E99D402C509C}"/>
              </a:ext>
            </a:extLst>
          </p:cNvPr>
          <p:cNvSpPr txBox="1"/>
          <p:nvPr/>
        </p:nvSpPr>
        <p:spPr>
          <a:xfrm>
            <a:off x="5481430" y="1447800"/>
            <a:ext cx="381497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Favorite Quote:</a:t>
            </a:r>
            <a:endParaRPr lang="en-US" sz="2800" dirty="0"/>
          </a:p>
          <a:p>
            <a:pPr algn="ctr"/>
            <a:r>
              <a:rPr lang="en-US" sz="1100" dirty="0"/>
              <a:t>“To laugh often and much;</a:t>
            </a:r>
            <a:br>
              <a:rPr lang="en-US" sz="1100" dirty="0"/>
            </a:br>
            <a:r>
              <a:rPr lang="en-US" sz="1100" dirty="0"/>
              <a:t>To win the respect of intelligent people </a:t>
            </a:r>
          </a:p>
          <a:p>
            <a:pPr algn="ctr"/>
            <a:r>
              <a:rPr lang="en-US" sz="1100" dirty="0"/>
              <a:t>and the affection of children;</a:t>
            </a:r>
            <a:br>
              <a:rPr lang="en-US" sz="1100" dirty="0"/>
            </a:br>
            <a:r>
              <a:rPr lang="en-US" sz="1100" dirty="0"/>
              <a:t>To earn the appreciation of honest critics </a:t>
            </a:r>
          </a:p>
          <a:p>
            <a:pPr algn="ctr"/>
            <a:r>
              <a:rPr lang="en-US" sz="1100" dirty="0"/>
              <a:t>and endure the betrayal of false friends;</a:t>
            </a:r>
            <a:br>
              <a:rPr lang="en-US" sz="1100" dirty="0"/>
            </a:br>
            <a:r>
              <a:rPr lang="en-US" sz="1100" dirty="0"/>
              <a:t>To appreciate beauty;</a:t>
            </a:r>
            <a:br>
              <a:rPr lang="en-US" sz="1100" dirty="0"/>
            </a:br>
            <a:r>
              <a:rPr lang="en-US" sz="1100" dirty="0"/>
              <a:t>To find the best in others;</a:t>
            </a:r>
            <a:br>
              <a:rPr lang="en-US" sz="1100" dirty="0"/>
            </a:br>
            <a:r>
              <a:rPr lang="en-US" sz="1100" dirty="0"/>
              <a:t>To leave the world a bit better, whether by </a:t>
            </a:r>
          </a:p>
          <a:p>
            <a:pPr algn="ctr"/>
            <a:r>
              <a:rPr lang="en-US" sz="1100" dirty="0"/>
              <a:t>a healthy child,</a:t>
            </a:r>
            <a:br>
              <a:rPr lang="en-US" sz="1100" dirty="0"/>
            </a:br>
            <a:r>
              <a:rPr lang="en-US" sz="1100" dirty="0"/>
              <a:t>a garden patch, </a:t>
            </a:r>
          </a:p>
          <a:p>
            <a:pPr algn="ctr"/>
            <a:r>
              <a:rPr lang="en-US" sz="1100" dirty="0"/>
              <a:t>or a redeemed social condition;</a:t>
            </a:r>
            <a:br>
              <a:rPr lang="en-US" sz="1100" dirty="0"/>
            </a:br>
            <a:r>
              <a:rPr lang="en-US" sz="1100" dirty="0"/>
              <a:t>To know even one life has breathed easier </a:t>
            </a:r>
          </a:p>
          <a:p>
            <a:pPr algn="ctr"/>
            <a:r>
              <a:rPr lang="en-US" sz="1100" dirty="0"/>
              <a:t>because you have lived -</a:t>
            </a:r>
            <a:br>
              <a:rPr lang="en-US" sz="1100" dirty="0"/>
            </a:br>
            <a:r>
              <a:rPr lang="en-US" sz="1100" dirty="0"/>
              <a:t>This is to have succeeded.”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424A7E-E615-4EC5-92C9-9F29F56D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52" y="4797600"/>
            <a:ext cx="3743295" cy="473714"/>
          </a:xfrm>
        </p:spPr>
        <p:txBody>
          <a:bodyPr>
            <a:normAutofit fontScale="90000"/>
          </a:bodyPr>
          <a:lstStyle/>
          <a:p>
            <a:r>
              <a:rPr lang="en-US" sz="1600" dirty="0"/>
              <a:t>I enjoy volunteering and helping my community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E08ED3-6F9C-47F0-ABEC-EF5964AA2892}"/>
              </a:ext>
            </a:extLst>
          </p:cNvPr>
          <p:cNvSpPr/>
          <p:nvPr/>
        </p:nvSpPr>
        <p:spPr>
          <a:xfrm>
            <a:off x="7010400" y="4308633"/>
            <a:ext cx="1676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--- by Ralph Waldo Emerson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12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C3D9EA-7866-47C1-9E2F-A1380AC2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Sarah Mardanlou, MD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047FA87-82EE-400C-911C-E10B1559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905000"/>
            <a:ext cx="6324601" cy="40386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</a:rPr>
              <a:t>What I love about Long Island?</a:t>
            </a:r>
          </a:p>
          <a:p>
            <a:pPr marL="274320" lvl="1" indent="0">
              <a:buNone/>
            </a:pPr>
            <a:r>
              <a:rPr lang="en-US" sz="2000" dirty="0">
                <a:latin typeface="+mj-lt"/>
              </a:rPr>
              <a:t>The beaches! There is a beach within 20 minutes from anywhere on the island!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What is my favorite part about fellowship?</a:t>
            </a:r>
          </a:p>
          <a:p>
            <a:pPr marL="274320" lvl="1" indent="0">
              <a:buNone/>
            </a:pPr>
            <a:r>
              <a:rPr lang="en-US" sz="2000" dirty="0">
                <a:latin typeface="+mj-lt"/>
              </a:rPr>
              <a:t>I love that the faculty, nurse </a:t>
            </a:r>
            <a:r>
              <a:rPr lang="en-US" sz="2000" dirty="0" err="1">
                <a:latin typeface="+mj-lt"/>
              </a:rPr>
              <a:t>practioners</a:t>
            </a:r>
            <a:r>
              <a:rPr lang="en-US" sz="2000" dirty="0">
                <a:latin typeface="+mj-lt"/>
              </a:rPr>
              <a:t>, and co-fellows are like a huge family! We are so close that it makes going to work fun and entertaining. </a:t>
            </a:r>
          </a:p>
        </p:txBody>
      </p:sp>
      <p:pic>
        <p:nvPicPr>
          <p:cNvPr id="3" name="Picture 2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D68C203D-DA7A-4E94-BB36-BDE63B103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57400"/>
            <a:ext cx="2261994" cy="2528111"/>
          </a:xfrm>
          <a:prstGeom prst="rect">
            <a:avLst/>
          </a:prstGeom>
        </p:spPr>
      </p:pic>
      <p:pic>
        <p:nvPicPr>
          <p:cNvPr id="5" name="Picture 4" descr="A picture containing outdoor, beach, sky, water&#10;&#10;Description automatically generated">
            <a:extLst>
              <a:ext uri="{FF2B5EF4-FFF2-40B4-BE49-F238E27FC236}">
                <a16:creationId xmlns:a16="http://schemas.microsoft.com/office/drawing/2014/main" id="{B247F62F-F16D-4AE5-8571-8E9DB3D31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173533"/>
            <a:ext cx="2590800" cy="16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8E83DAE-79CA-41E5-98CD-CFCFE9D8B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00711"/>
            <a:ext cx="9829800" cy="108267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My favorite things in life: Family</a:t>
            </a:r>
          </a:p>
        </p:txBody>
      </p:sp>
      <p:pic>
        <p:nvPicPr>
          <p:cNvPr id="10" name="Picture 9" descr="A group of women smiling&#10;&#10;Description automatically generated with low confidence">
            <a:extLst>
              <a:ext uri="{FF2B5EF4-FFF2-40B4-BE49-F238E27FC236}">
                <a16:creationId xmlns:a16="http://schemas.microsoft.com/office/drawing/2014/main" id="{0D163C3C-F6CC-42C8-9EDA-368BC0106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124" y="1210120"/>
            <a:ext cx="2549092" cy="3633999"/>
          </a:xfrm>
          <a:prstGeom prst="rect">
            <a:avLst/>
          </a:prstGeom>
        </p:spPr>
      </p:pic>
      <p:pic>
        <p:nvPicPr>
          <p:cNvPr id="14" name="Picture 13" descr="A person and two children&#10;&#10;Description automatically generated with low confidence">
            <a:extLst>
              <a:ext uri="{FF2B5EF4-FFF2-40B4-BE49-F238E27FC236}">
                <a16:creationId xmlns:a16="http://schemas.microsoft.com/office/drawing/2014/main" id="{8F1F610A-F80C-42D3-B153-1C1601119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243" y="1202551"/>
            <a:ext cx="2342368" cy="3756465"/>
          </a:xfrm>
          <a:prstGeom prst="rect">
            <a:avLst/>
          </a:prstGeom>
        </p:spPr>
      </p:pic>
      <p:pic>
        <p:nvPicPr>
          <p:cNvPr id="18" name="Picture 17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05136AD5-8648-4FC6-A074-B9F241138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45" y="1222388"/>
            <a:ext cx="2549092" cy="3219371"/>
          </a:xfrm>
          <a:prstGeom prst="rect">
            <a:avLst/>
          </a:prstGeom>
        </p:spPr>
      </p:pic>
      <p:pic>
        <p:nvPicPr>
          <p:cNvPr id="16" name="Picture 15" descr="A picture containing person, person, indoor, wall&#10;&#10;Description automatically generated">
            <a:extLst>
              <a:ext uri="{FF2B5EF4-FFF2-40B4-BE49-F238E27FC236}">
                <a16:creationId xmlns:a16="http://schemas.microsoft.com/office/drawing/2014/main" id="{50B55487-5337-4ADB-B4DF-DE02319D0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200400"/>
            <a:ext cx="1795543" cy="2790825"/>
          </a:xfrm>
          <a:prstGeom prst="rect">
            <a:avLst/>
          </a:prstGeom>
        </p:spPr>
      </p:pic>
      <p:pic>
        <p:nvPicPr>
          <p:cNvPr id="20" name="Picture 19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9725D8A2-4877-437D-820C-077582B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0551" y="3417277"/>
            <a:ext cx="1660881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3310F-77EA-46D7-A600-B00AB38A0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533400"/>
            <a:ext cx="3733800" cy="4572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+mj-lt"/>
              </a:rPr>
              <a:t>Hogwart’s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House: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Team Hufflepuff!!! But I could honestly be any of the houses depending on the day!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B288D-95A3-4EB0-A671-8D57D7E2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1764" y="533400"/>
            <a:ext cx="2712720" cy="4572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What is your spirit animal?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A dolphin! I can even make a noise that sounds just like a dolphin!! Go Flipper!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E79B64-6B2E-4699-9E5F-1BB8A6390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28850"/>
            <a:ext cx="2095500" cy="2400300"/>
          </a:xfrm>
          <a:prstGeom prst="rect">
            <a:avLst/>
          </a:prstGeom>
        </p:spPr>
      </p:pic>
      <p:pic>
        <p:nvPicPr>
          <p:cNvPr id="8" name="Picture 7" descr="A dolphin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2F69806E-0BBE-4B5C-9F40-D31339B2C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274" y="2960077"/>
            <a:ext cx="2415699" cy="19991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729532-C943-4FF7-9870-0ACA51C76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908" y="2098927"/>
            <a:ext cx="1607553" cy="28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1752600"/>
            <a:ext cx="6096000" cy="83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5400" dirty="0"/>
              <a:t>Second Year Fellows</a:t>
            </a:r>
          </a:p>
        </p:txBody>
      </p:sp>
    </p:spTree>
    <p:extLst>
      <p:ext uri="{BB962C8B-B14F-4D97-AF65-F5344CB8AC3E}">
        <p14:creationId xmlns:p14="http://schemas.microsoft.com/office/powerpoint/2010/main" val="39566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purl.org/dc/terms/"/>
    <ds:schemaRef ds:uri="40262f94-9f35-4ac3-9a90-690165a166b7"/>
    <ds:schemaRef ds:uri="a4f35948-e619-41b3-aa29-22878b09cfd2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504</TotalTime>
  <Words>934</Words>
  <Application>Microsoft Office PowerPoint</Application>
  <PresentationFormat>Widescreen</PresentationFormat>
  <Paragraphs>95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Aharoni</vt:lpstr>
      <vt:lpstr>Apple Chancery</vt:lpstr>
      <vt:lpstr>Arial</vt:lpstr>
      <vt:lpstr>Edwardian Script ITC</vt:lpstr>
      <vt:lpstr>Mangal</vt:lpstr>
      <vt:lpstr>Times New Roman</vt:lpstr>
      <vt:lpstr>Wingdings</vt:lpstr>
      <vt:lpstr>Children Friends 16x9</vt:lpstr>
      <vt:lpstr>Neonatology/Perinatology Fellows Stony Brook University </vt:lpstr>
      <vt:lpstr>Third Year Fellows</vt:lpstr>
      <vt:lpstr>Lale Akaydin, MD </vt:lpstr>
      <vt:lpstr>My Family</vt:lpstr>
      <vt:lpstr>I enjoy volunteering and helping my community</vt:lpstr>
      <vt:lpstr>Sarah Mardanlou, MD</vt:lpstr>
      <vt:lpstr>My favorite things in life: Family</vt:lpstr>
      <vt:lpstr>PowerPoint Presentation</vt:lpstr>
      <vt:lpstr>Second Year Fellows</vt:lpstr>
      <vt:lpstr>Dionne Donald, MD</vt:lpstr>
      <vt:lpstr>PowerPoint Presentation</vt:lpstr>
      <vt:lpstr>Uzoamaka Ezeanya, MD</vt:lpstr>
      <vt:lpstr>What Matters Most to Me My husband and baby girl!</vt:lpstr>
      <vt:lpstr>PowerPoint Presentation</vt:lpstr>
      <vt:lpstr>First Year Fellows</vt:lpstr>
      <vt:lpstr>Stergiani (Stella) Agorastos, MD</vt:lpstr>
      <vt:lpstr>My Family! My loves!</vt:lpstr>
      <vt:lpstr>PowerPoint Presentation</vt:lpstr>
      <vt:lpstr>Manasi Dave, MD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Mardanlou, Sarah</dc:creator>
  <cp:keywords/>
  <cp:lastModifiedBy>O'Day, Corinne M</cp:lastModifiedBy>
  <cp:revision>42</cp:revision>
  <dcterms:created xsi:type="dcterms:W3CDTF">2021-08-10T18:30:28Z</dcterms:created>
  <dcterms:modified xsi:type="dcterms:W3CDTF">2021-10-05T13:50:04Z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