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4" r:id="rId1"/>
    <p:sldMasterId id="2147483978" r:id="rId2"/>
    <p:sldMasterId id="2147483989" r:id="rId3"/>
    <p:sldMasterId id="2147484019" r:id="rId4"/>
  </p:sldMasterIdLst>
  <p:notesMasterIdLst>
    <p:notesMasterId r:id="rId42"/>
  </p:notesMasterIdLst>
  <p:handoutMasterIdLst>
    <p:handoutMasterId r:id="rId43"/>
  </p:handoutMasterIdLst>
  <p:sldIdLst>
    <p:sldId id="335" r:id="rId5"/>
    <p:sldId id="326" r:id="rId6"/>
    <p:sldId id="342" r:id="rId7"/>
    <p:sldId id="343" r:id="rId8"/>
    <p:sldId id="344" r:id="rId9"/>
    <p:sldId id="473" r:id="rId10"/>
    <p:sldId id="349" r:id="rId11"/>
    <p:sldId id="350" r:id="rId12"/>
    <p:sldId id="345" r:id="rId13"/>
    <p:sldId id="346" r:id="rId14"/>
    <p:sldId id="347" r:id="rId15"/>
    <p:sldId id="348" r:id="rId16"/>
    <p:sldId id="475" r:id="rId17"/>
    <p:sldId id="355" r:id="rId18"/>
    <p:sldId id="356" r:id="rId19"/>
    <p:sldId id="352" r:id="rId20"/>
    <p:sldId id="351" r:id="rId21"/>
    <p:sldId id="353" r:id="rId22"/>
    <p:sldId id="359" r:id="rId23"/>
    <p:sldId id="360" r:id="rId24"/>
    <p:sldId id="454" r:id="rId25"/>
    <p:sldId id="455" r:id="rId26"/>
    <p:sldId id="456" r:id="rId27"/>
    <p:sldId id="457" r:id="rId28"/>
    <p:sldId id="458" r:id="rId29"/>
    <p:sldId id="459" r:id="rId30"/>
    <p:sldId id="460" r:id="rId31"/>
    <p:sldId id="467" r:id="rId32"/>
    <p:sldId id="468" r:id="rId33"/>
    <p:sldId id="477" r:id="rId34"/>
    <p:sldId id="357" r:id="rId35"/>
    <p:sldId id="476" r:id="rId36"/>
    <p:sldId id="358" r:id="rId37"/>
    <p:sldId id="469" r:id="rId38"/>
    <p:sldId id="470" r:id="rId39"/>
    <p:sldId id="472" r:id="rId40"/>
    <p:sldId id="325" r:id="rId41"/>
  </p:sldIdLst>
  <p:sldSz cx="9144000" cy="6858000" type="screen4x3"/>
  <p:notesSz cx="9296400" cy="7010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21">
          <p15:clr>
            <a:srgbClr val="A4A3A4"/>
          </p15:clr>
        </p15:guide>
        <p15:guide id="2" pos="2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0225"/>
    <a:srgbClr val="C03137"/>
    <a:srgbClr val="969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5" autoAdjust="0"/>
    <p:restoredTop sz="86400" autoAdjust="0"/>
  </p:normalViewPr>
  <p:slideViewPr>
    <p:cSldViewPr snapToGrid="0" showGuides="1">
      <p:cViewPr varScale="1">
        <p:scale>
          <a:sx n="67" d="100"/>
          <a:sy n="67" d="100"/>
        </p:scale>
        <p:origin x="1950" y="60"/>
      </p:cViewPr>
      <p:guideLst>
        <p:guide orient="horz" pos="921"/>
        <p:guide pos="281"/>
      </p:guideLst>
    </p:cSldViewPr>
  </p:slideViewPr>
  <p:outlineViewPr>
    <p:cViewPr>
      <p:scale>
        <a:sx n="33" d="100"/>
        <a:sy n="33" d="100"/>
      </p:scale>
      <p:origin x="0" y="-6187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06CEC1-44EC-0D42-85C4-216A2442AA12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CC07F7-75A8-3641-BA22-4055A1C8E1A0}">
      <dgm:prSet phldrT="[Text]" custT="1"/>
      <dgm:spPr/>
      <dgm:t>
        <a:bodyPr/>
        <a:lstStyle/>
        <a:p>
          <a:r>
            <a:rPr lang="en-US" sz="3200" dirty="0"/>
            <a:t>Pain Management</a:t>
          </a:r>
        </a:p>
      </dgm:t>
    </dgm:pt>
    <dgm:pt modelId="{68E8182B-1056-3F46-9351-9F66D6136480}" type="parTrans" cxnId="{C8FED4F2-D319-4447-83F9-EF369B1C92A8}">
      <dgm:prSet/>
      <dgm:spPr/>
      <dgm:t>
        <a:bodyPr/>
        <a:lstStyle/>
        <a:p>
          <a:endParaRPr lang="en-US"/>
        </a:p>
      </dgm:t>
    </dgm:pt>
    <dgm:pt modelId="{92E7BBD9-193D-BA45-9B43-53F434FFD8AA}" type="sibTrans" cxnId="{C8FED4F2-D319-4447-83F9-EF369B1C92A8}">
      <dgm:prSet/>
      <dgm:spPr/>
      <dgm:t>
        <a:bodyPr/>
        <a:lstStyle/>
        <a:p>
          <a:endParaRPr lang="en-US"/>
        </a:p>
      </dgm:t>
    </dgm:pt>
    <dgm:pt modelId="{DE2AD389-3922-754A-9542-343246F51870}">
      <dgm:prSet phldrT="[Text]" custT="1"/>
      <dgm:spPr/>
      <dgm:t>
        <a:bodyPr/>
        <a:lstStyle/>
        <a:p>
          <a:r>
            <a:rPr lang="en-US" sz="2800" dirty="0"/>
            <a:t>Pharmacological</a:t>
          </a:r>
        </a:p>
      </dgm:t>
    </dgm:pt>
    <dgm:pt modelId="{6FD278EB-96F8-4B4C-A660-FD79FAF2E989}" type="parTrans" cxnId="{D679A242-F594-E747-A3E6-3CF2D8ABBCCD}">
      <dgm:prSet/>
      <dgm:spPr/>
      <dgm:t>
        <a:bodyPr/>
        <a:lstStyle/>
        <a:p>
          <a:endParaRPr lang="en-US"/>
        </a:p>
      </dgm:t>
    </dgm:pt>
    <dgm:pt modelId="{97B3668D-9063-A145-BEC0-0E7BFBF2BB7F}" type="sibTrans" cxnId="{D679A242-F594-E747-A3E6-3CF2D8ABBCCD}">
      <dgm:prSet/>
      <dgm:spPr/>
      <dgm:t>
        <a:bodyPr/>
        <a:lstStyle/>
        <a:p>
          <a:endParaRPr lang="en-US"/>
        </a:p>
      </dgm:t>
    </dgm:pt>
    <dgm:pt modelId="{C8022719-2CE9-194E-9E7E-53E5E3137AB1}">
      <dgm:prSet phldrT="[Text]" custT="1"/>
      <dgm:spPr/>
      <dgm:t>
        <a:bodyPr/>
        <a:lstStyle/>
        <a:p>
          <a:r>
            <a:rPr lang="en-US" sz="2800" dirty="0"/>
            <a:t>Nerve Blocks</a:t>
          </a:r>
        </a:p>
      </dgm:t>
    </dgm:pt>
    <dgm:pt modelId="{389EA413-815E-6D45-A896-C8CEB5368979}" type="parTrans" cxnId="{6C67247C-73F9-8C48-8317-E2A0956B578D}">
      <dgm:prSet/>
      <dgm:spPr/>
      <dgm:t>
        <a:bodyPr/>
        <a:lstStyle/>
        <a:p>
          <a:endParaRPr lang="en-US"/>
        </a:p>
      </dgm:t>
    </dgm:pt>
    <dgm:pt modelId="{0CB407C1-FF5C-474A-8FE7-D8ABBD6B8648}" type="sibTrans" cxnId="{6C67247C-73F9-8C48-8317-E2A0956B578D}">
      <dgm:prSet/>
      <dgm:spPr/>
      <dgm:t>
        <a:bodyPr/>
        <a:lstStyle/>
        <a:p>
          <a:endParaRPr lang="en-US"/>
        </a:p>
      </dgm:t>
    </dgm:pt>
    <dgm:pt modelId="{330E87DE-9FC1-8845-9EB9-D1A2F3902904}">
      <dgm:prSet custT="1"/>
      <dgm:spPr/>
      <dgm:t>
        <a:bodyPr/>
        <a:lstStyle/>
        <a:p>
          <a:pPr marL="0"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dirty="0"/>
            <a:t>Physical </a:t>
          </a:r>
        </a:p>
      </dgm:t>
    </dgm:pt>
    <dgm:pt modelId="{4016FEFE-1366-9246-A332-5C248CF978A3}" type="parTrans" cxnId="{7AAF9016-0560-C24B-8CCD-C6B4D889EB95}">
      <dgm:prSet/>
      <dgm:spPr/>
      <dgm:t>
        <a:bodyPr/>
        <a:lstStyle/>
        <a:p>
          <a:endParaRPr lang="en-US"/>
        </a:p>
      </dgm:t>
    </dgm:pt>
    <dgm:pt modelId="{021EF7A1-EE4C-B948-AD94-4C9505BD4CA2}" type="sibTrans" cxnId="{7AAF9016-0560-C24B-8CCD-C6B4D889EB95}">
      <dgm:prSet/>
      <dgm:spPr/>
      <dgm:t>
        <a:bodyPr/>
        <a:lstStyle/>
        <a:p>
          <a:endParaRPr lang="en-US"/>
        </a:p>
      </dgm:t>
    </dgm:pt>
    <dgm:pt modelId="{7FFEF1E9-DCF0-4F49-9E92-0F3E9D26E65F}">
      <dgm:prSet/>
      <dgm:spPr/>
      <dgm:t>
        <a:bodyPr/>
        <a:lstStyle/>
        <a:p>
          <a:r>
            <a:rPr lang="en-US" dirty="0"/>
            <a:t>Heat and cold</a:t>
          </a:r>
        </a:p>
        <a:p>
          <a:r>
            <a:rPr lang="en-US" dirty="0"/>
            <a:t>Acupuncture </a:t>
          </a:r>
        </a:p>
        <a:p>
          <a:r>
            <a:rPr lang="en-US" dirty="0"/>
            <a:t>TENs</a:t>
          </a:r>
        </a:p>
        <a:p>
          <a:r>
            <a:rPr lang="en-US" dirty="0"/>
            <a:t>Relaxation techniques  </a:t>
          </a:r>
        </a:p>
        <a:p>
          <a:endParaRPr lang="en-US" dirty="0"/>
        </a:p>
      </dgm:t>
    </dgm:pt>
    <dgm:pt modelId="{975869FB-13FA-FD4C-9307-E900344D2F4A}" type="parTrans" cxnId="{E3ED8800-27A7-AE4C-82C6-28D852799923}">
      <dgm:prSet/>
      <dgm:spPr/>
      <dgm:t>
        <a:bodyPr/>
        <a:lstStyle/>
        <a:p>
          <a:endParaRPr lang="en-US"/>
        </a:p>
      </dgm:t>
    </dgm:pt>
    <dgm:pt modelId="{7B889C88-9F14-4943-A567-6DCB5A23C3C7}" type="sibTrans" cxnId="{E3ED8800-27A7-AE4C-82C6-28D852799923}">
      <dgm:prSet/>
      <dgm:spPr/>
      <dgm:t>
        <a:bodyPr/>
        <a:lstStyle/>
        <a:p>
          <a:endParaRPr lang="en-US"/>
        </a:p>
      </dgm:t>
    </dgm:pt>
    <dgm:pt modelId="{F357428B-5AFA-8040-A9B3-953181E1B7C8}" type="pres">
      <dgm:prSet presAssocID="{6306CEC1-44EC-0D42-85C4-216A2442AA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A7F76F-FDEC-2943-867C-AC86395C2FB6}" type="pres">
      <dgm:prSet presAssocID="{7DCC07F7-75A8-3641-BA22-4055A1C8E1A0}" presName="hierRoot1" presStyleCnt="0"/>
      <dgm:spPr/>
    </dgm:pt>
    <dgm:pt modelId="{98365A1B-4605-BC4D-BBCD-51C98CC6C820}" type="pres">
      <dgm:prSet presAssocID="{7DCC07F7-75A8-3641-BA22-4055A1C8E1A0}" presName="composite" presStyleCnt="0"/>
      <dgm:spPr/>
    </dgm:pt>
    <dgm:pt modelId="{B58FC318-D852-F44C-80CE-CD3F8DCB4C37}" type="pres">
      <dgm:prSet presAssocID="{7DCC07F7-75A8-3641-BA22-4055A1C8E1A0}" presName="background" presStyleLbl="node0" presStyleIdx="0" presStyleCnt="1"/>
      <dgm:spPr/>
    </dgm:pt>
    <dgm:pt modelId="{138C9434-99C3-5A43-9FEE-224379C5D9D6}" type="pres">
      <dgm:prSet presAssocID="{7DCC07F7-75A8-3641-BA22-4055A1C8E1A0}" presName="text" presStyleLbl="fgAcc0" presStyleIdx="0" presStyleCnt="1" custScaleX="253053" custScaleY="84069" custLinFactNeighborX="-2561" custLinFactNeighborY="4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E2EB2F-4138-344A-9C20-F564B7A63DE7}" type="pres">
      <dgm:prSet presAssocID="{7DCC07F7-75A8-3641-BA22-4055A1C8E1A0}" presName="hierChild2" presStyleCnt="0"/>
      <dgm:spPr/>
    </dgm:pt>
    <dgm:pt modelId="{BF55F918-6A21-0141-B118-745C920C1379}" type="pres">
      <dgm:prSet presAssocID="{6FD278EB-96F8-4B4C-A660-FD79FAF2E989}" presName="Name10" presStyleLbl="parChTrans1D2" presStyleIdx="0" presStyleCnt="3"/>
      <dgm:spPr/>
      <dgm:t>
        <a:bodyPr/>
        <a:lstStyle/>
        <a:p>
          <a:endParaRPr lang="en-US"/>
        </a:p>
      </dgm:t>
    </dgm:pt>
    <dgm:pt modelId="{6D3D9D56-0129-8744-A7A5-D64200045250}" type="pres">
      <dgm:prSet presAssocID="{DE2AD389-3922-754A-9542-343246F51870}" presName="hierRoot2" presStyleCnt="0"/>
      <dgm:spPr/>
    </dgm:pt>
    <dgm:pt modelId="{D2CD47B3-0ED3-304D-A27A-7907F63AAA79}" type="pres">
      <dgm:prSet presAssocID="{DE2AD389-3922-754A-9542-343246F51870}" presName="composite2" presStyleCnt="0"/>
      <dgm:spPr/>
    </dgm:pt>
    <dgm:pt modelId="{B69A93E9-016F-E747-9A63-F931A58B5BA5}" type="pres">
      <dgm:prSet presAssocID="{DE2AD389-3922-754A-9542-343246F51870}" presName="background2" presStyleLbl="node2" presStyleIdx="0" presStyleCnt="3"/>
      <dgm:spPr/>
    </dgm:pt>
    <dgm:pt modelId="{BD549B91-7953-8440-B4B8-511D633E5535}" type="pres">
      <dgm:prSet presAssocID="{DE2AD389-3922-754A-9542-343246F51870}" presName="text2" presStyleLbl="fgAcc2" presStyleIdx="0" presStyleCnt="3" custScaleX="230082" custScaleY="77113" custLinFactNeighborX="-326" custLinFactNeighborY="-43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BA49DB-7827-C84D-A388-58CDFFD36446}" type="pres">
      <dgm:prSet presAssocID="{DE2AD389-3922-754A-9542-343246F51870}" presName="hierChild3" presStyleCnt="0"/>
      <dgm:spPr/>
    </dgm:pt>
    <dgm:pt modelId="{BA894CA8-1B63-C743-916F-931886F898DF}" type="pres">
      <dgm:prSet presAssocID="{389EA413-815E-6D45-A896-C8CEB536897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CC3BAC31-5E7A-1A45-AB01-8BFD00E24E1A}" type="pres">
      <dgm:prSet presAssocID="{C8022719-2CE9-194E-9E7E-53E5E3137AB1}" presName="hierRoot2" presStyleCnt="0"/>
      <dgm:spPr/>
    </dgm:pt>
    <dgm:pt modelId="{AB8AC031-A7B5-4D4E-9BDD-D835C4A4B339}" type="pres">
      <dgm:prSet presAssocID="{C8022719-2CE9-194E-9E7E-53E5E3137AB1}" presName="composite2" presStyleCnt="0"/>
      <dgm:spPr/>
    </dgm:pt>
    <dgm:pt modelId="{31E21BFB-E298-6648-98EF-F376AA480747}" type="pres">
      <dgm:prSet presAssocID="{C8022719-2CE9-194E-9E7E-53E5E3137AB1}" presName="background2" presStyleLbl="node2" presStyleIdx="1" presStyleCnt="3"/>
      <dgm:spPr/>
    </dgm:pt>
    <dgm:pt modelId="{64611E2B-7C8D-E34B-B229-968C3262EE9A}" type="pres">
      <dgm:prSet presAssocID="{C8022719-2CE9-194E-9E7E-53E5E3137AB1}" presName="text2" presStyleLbl="fgAcc2" presStyleIdx="1" presStyleCnt="3" custScaleX="116323" custScaleY="100175" custLinFactNeighborX="36" custLinFactNeighborY="-4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8A32F2-7D0A-0049-AB8B-3768D7102936}" type="pres">
      <dgm:prSet presAssocID="{C8022719-2CE9-194E-9E7E-53E5E3137AB1}" presName="hierChild3" presStyleCnt="0"/>
      <dgm:spPr/>
    </dgm:pt>
    <dgm:pt modelId="{C938289F-41CE-EF48-AC53-EB3B3CAB7D47}" type="pres">
      <dgm:prSet presAssocID="{4016FEFE-1366-9246-A332-5C248CF978A3}" presName="Name10" presStyleLbl="parChTrans1D2" presStyleIdx="2" presStyleCnt="3"/>
      <dgm:spPr/>
      <dgm:t>
        <a:bodyPr/>
        <a:lstStyle/>
        <a:p>
          <a:endParaRPr lang="en-US"/>
        </a:p>
      </dgm:t>
    </dgm:pt>
    <dgm:pt modelId="{BF5A4208-CB1D-3F47-A247-976DB906247A}" type="pres">
      <dgm:prSet presAssocID="{330E87DE-9FC1-8845-9EB9-D1A2F3902904}" presName="hierRoot2" presStyleCnt="0"/>
      <dgm:spPr/>
    </dgm:pt>
    <dgm:pt modelId="{D3D393C1-7954-7E47-A701-50E5DCBA06D9}" type="pres">
      <dgm:prSet presAssocID="{330E87DE-9FC1-8845-9EB9-D1A2F3902904}" presName="composite2" presStyleCnt="0"/>
      <dgm:spPr/>
    </dgm:pt>
    <dgm:pt modelId="{9DEF6904-90BC-B04A-ACDE-F089AFC946E6}" type="pres">
      <dgm:prSet presAssocID="{330E87DE-9FC1-8845-9EB9-D1A2F3902904}" presName="background2" presStyleLbl="node2" presStyleIdx="2" presStyleCnt="3"/>
      <dgm:spPr/>
    </dgm:pt>
    <dgm:pt modelId="{97F8CDFB-C6BE-D64E-8CAA-7EEC0A367B9D}" type="pres">
      <dgm:prSet presAssocID="{330E87DE-9FC1-8845-9EB9-D1A2F3902904}" presName="text2" presStyleLbl="fgAcc2" presStyleIdx="2" presStyleCnt="3" custScaleX="187437" custScaleY="900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6FAF72-620E-4941-92A6-372823E16583}" type="pres">
      <dgm:prSet presAssocID="{330E87DE-9FC1-8845-9EB9-D1A2F3902904}" presName="hierChild3" presStyleCnt="0"/>
      <dgm:spPr/>
    </dgm:pt>
    <dgm:pt modelId="{DD7030B1-35F5-804D-BAD5-3C5AD389300E}" type="pres">
      <dgm:prSet presAssocID="{975869FB-13FA-FD4C-9307-E900344D2F4A}" presName="Name17" presStyleLbl="parChTrans1D3" presStyleIdx="0" presStyleCnt="1"/>
      <dgm:spPr/>
      <dgm:t>
        <a:bodyPr/>
        <a:lstStyle/>
        <a:p>
          <a:endParaRPr lang="en-US"/>
        </a:p>
      </dgm:t>
    </dgm:pt>
    <dgm:pt modelId="{6537A75C-C539-DA47-86EC-1F4CF8E076A1}" type="pres">
      <dgm:prSet presAssocID="{7FFEF1E9-DCF0-4F49-9E92-0F3E9D26E65F}" presName="hierRoot3" presStyleCnt="0"/>
      <dgm:spPr/>
    </dgm:pt>
    <dgm:pt modelId="{4BB7BCA8-360F-3F47-A58C-3B71B1F95A0F}" type="pres">
      <dgm:prSet presAssocID="{7FFEF1E9-DCF0-4F49-9E92-0F3E9D26E65F}" presName="composite3" presStyleCnt="0"/>
      <dgm:spPr/>
    </dgm:pt>
    <dgm:pt modelId="{1C5F3844-6918-6943-91A0-1FDBEA4B7711}" type="pres">
      <dgm:prSet presAssocID="{7FFEF1E9-DCF0-4F49-9E92-0F3E9D26E65F}" presName="background3" presStyleLbl="node3" presStyleIdx="0" presStyleCnt="1"/>
      <dgm:spPr/>
    </dgm:pt>
    <dgm:pt modelId="{78735B66-418F-4249-87EC-D2C54F5A6D37}" type="pres">
      <dgm:prSet presAssocID="{7FFEF1E9-DCF0-4F49-9E92-0F3E9D26E65F}" presName="text3" presStyleLbl="fgAcc3" presStyleIdx="0" presStyleCnt="1" custScaleX="180368" custScaleY="181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5DA4E2-171D-B348-B088-6E75BF0F6AC1}" type="pres">
      <dgm:prSet presAssocID="{7FFEF1E9-DCF0-4F49-9E92-0F3E9D26E65F}" presName="hierChild4" presStyleCnt="0"/>
      <dgm:spPr/>
    </dgm:pt>
  </dgm:ptLst>
  <dgm:cxnLst>
    <dgm:cxn modelId="{EEB26B24-FE47-EB44-B069-19B765DDCD31}" type="presOf" srcId="{7FFEF1E9-DCF0-4F49-9E92-0F3E9D26E65F}" destId="{78735B66-418F-4249-87EC-D2C54F5A6D37}" srcOrd="0" destOrd="0" presId="urn:microsoft.com/office/officeart/2005/8/layout/hierarchy1"/>
    <dgm:cxn modelId="{6EA86346-CAC6-0B4E-93F6-7DA539B5831D}" type="presOf" srcId="{7DCC07F7-75A8-3641-BA22-4055A1C8E1A0}" destId="{138C9434-99C3-5A43-9FEE-224379C5D9D6}" srcOrd="0" destOrd="0" presId="urn:microsoft.com/office/officeart/2005/8/layout/hierarchy1"/>
    <dgm:cxn modelId="{C8FED4F2-D319-4447-83F9-EF369B1C92A8}" srcId="{6306CEC1-44EC-0D42-85C4-216A2442AA12}" destId="{7DCC07F7-75A8-3641-BA22-4055A1C8E1A0}" srcOrd="0" destOrd="0" parTransId="{68E8182B-1056-3F46-9351-9F66D6136480}" sibTransId="{92E7BBD9-193D-BA45-9B43-53F434FFD8AA}"/>
    <dgm:cxn modelId="{7AAF9016-0560-C24B-8CCD-C6B4D889EB95}" srcId="{7DCC07F7-75A8-3641-BA22-4055A1C8E1A0}" destId="{330E87DE-9FC1-8845-9EB9-D1A2F3902904}" srcOrd="2" destOrd="0" parTransId="{4016FEFE-1366-9246-A332-5C248CF978A3}" sibTransId="{021EF7A1-EE4C-B948-AD94-4C9505BD4CA2}"/>
    <dgm:cxn modelId="{D679A242-F594-E747-A3E6-3CF2D8ABBCCD}" srcId="{7DCC07F7-75A8-3641-BA22-4055A1C8E1A0}" destId="{DE2AD389-3922-754A-9542-343246F51870}" srcOrd="0" destOrd="0" parTransId="{6FD278EB-96F8-4B4C-A660-FD79FAF2E989}" sibTransId="{97B3668D-9063-A145-BEC0-0E7BFBF2BB7F}"/>
    <dgm:cxn modelId="{E3ED8800-27A7-AE4C-82C6-28D852799923}" srcId="{330E87DE-9FC1-8845-9EB9-D1A2F3902904}" destId="{7FFEF1E9-DCF0-4F49-9E92-0F3E9D26E65F}" srcOrd="0" destOrd="0" parTransId="{975869FB-13FA-FD4C-9307-E900344D2F4A}" sibTransId="{7B889C88-9F14-4943-A567-6DCB5A23C3C7}"/>
    <dgm:cxn modelId="{D2019B4C-87B5-074D-827B-0D477A8D5498}" type="presOf" srcId="{6306CEC1-44EC-0D42-85C4-216A2442AA12}" destId="{F357428B-5AFA-8040-A9B3-953181E1B7C8}" srcOrd="0" destOrd="0" presId="urn:microsoft.com/office/officeart/2005/8/layout/hierarchy1"/>
    <dgm:cxn modelId="{E5169FC4-A0B0-6042-A805-15E4BD31C113}" type="presOf" srcId="{C8022719-2CE9-194E-9E7E-53E5E3137AB1}" destId="{64611E2B-7C8D-E34B-B229-968C3262EE9A}" srcOrd="0" destOrd="0" presId="urn:microsoft.com/office/officeart/2005/8/layout/hierarchy1"/>
    <dgm:cxn modelId="{2A82D8E9-DC58-8244-A021-38579B2315ED}" type="presOf" srcId="{389EA413-815E-6D45-A896-C8CEB5368979}" destId="{BA894CA8-1B63-C743-916F-931886F898DF}" srcOrd="0" destOrd="0" presId="urn:microsoft.com/office/officeart/2005/8/layout/hierarchy1"/>
    <dgm:cxn modelId="{FC909937-3B60-2F41-8DD4-29869A979B79}" type="presOf" srcId="{330E87DE-9FC1-8845-9EB9-D1A2F3902904}" destId="{97F8CDFB-C6BE-D64E-8CAA-7EEC0A367B9D}" srcOrd="0" destOrd="0" presId="urn:microsoft.com/office/officeart/2005/8/layout/hierarchy1"/>
    <dgm:cxn modelId="{6C67247C-73F9-8C48-8317-E2A0956B578D}" srcId="{7DCC07F7-75A8-3641-BA22-4055A1C8E1A0}" destId="{C8022719-2CE9-194E-9E7E-53E5E3137AB1}" srcOrd="1" destOrd="0" parTransId="{389EA413-815E-6D45-A896-C8CEB5368979}" sibTransId="{0CB407C1-FF5C-474A-8FE7-D8ABBD6B8648}"/>
    <dgm:cxn modelId="{63CB341F-CA6A-894C-ABEB-748A9D2AA213}" type="presOf" srcId="{6FD278EB-96F8-4B4C-A660-FD79FAF2E989}" destId="{BF55F918-6A21-0141-B118-745C920C1379}" srcOrd="0" destOrd="0" presId="urn:microsoft.com/office/officeart/2005/8/layout/hierarchy1"/>
    <dgm:cxn modelId="{5365027F-F3B0-E94C-843E-72FCF8269C81}" type="presOf" srcId="{4016FEFE-1366-9246-A332-5C248CF978A3}" destId="{C938289F-41CE-EF48-AC53-EB3B3CAB7D47}" srcOrd="0" destOrd="0" presId="urn:microsoft.com/office/officeart/2005/8/layout/hierarchy1"/>
    <dgm:cxn modelId="{CB4CD971-EA59-C246-9D42-C13A053AAEF1}" type="presOf" srcId="{975869FB-13FA-FD4C-9307-E900344D2F4A}" destId="{DD7030B1-35F5-804D-BAD5-3C5AD389300E}" srcOrd="0" destOrd="0" presId="urn:microsoft.com/office/officeart/2005/8/layout/hierarchy1"/>
    <dgm:cxn modelId="{A4CCA6B3-4684-634A-B993-A4F883072497}" type="presOf" srcId="{DE2AD389-3922-754A-9542-343246F51870}" destId="{BD549B91-7953-8440-B4B8-511D633E5535}" srcOrd="0" destOrd="0" presId="urn:microsoft.com/office/officeart/2005/8/layout/hierarchy1"/>
    <dgm:cxn modelId="{3DA5C6E4-F877-6546-B257-26ED3F38B643}" type="presParOf" srcId="{F357428B-5AFA-8040-A9B3-953181E1B7C8}" destId="{93A7F76F-FDEC-2943-867C-AC86395C2FB6}" srcOrd="0" destOrd="0" presId="urn:microsoft.com/office/officeart/2005/8/layout/hierarchy1"/>
    <dgm:cxn modelId="{2FDDF5ED-3FCA-0341-B5C4-61EB0BD88C7A}" type="presParOf" srcId="{93A7F76F-FDEC-2943-867C-AC86395C2FB6}" destId="{98365A1B-4605-BC4D-BBCD-51C98CC6C820}" srcOrd="0" destOrd="0" presId="urn:microsoft.com/office/officeart/2005/8/layout/hierarchy1"/>
    <dgm:cxn modelId="{467F90A8-7B92-3C45-B65D-C13082EA9F15}" type="presParOf" srcId="{98365A1B-4605-BC4D-BBCD-51C98CC6C820}" destId="{B58FC318-D852-F44C-80CE-CD3F8DCB4C37}" srcOrd="0" destOrd="0" presId="urn:microsoft.com/office/officeart/2005/8/layout/hierarchy1"/>
    <dgm:cxn modelId="{0E1571E7-0C5A-9E42-A7C2-D277E1EFA40B}" type="presParOf" srcId="{98365A1B-4605-BC4D-BBCD-51C98CC6C820}" destId="{138C9434-99C3-5A43-9FEE-224379C5D9D6}" srcOrd="1" destOrd="0" presId="urn:microsoft.com/office/officeart/2005/8/layout/hierarchy1"/>
    <dgm:cxn modelId="{8DF92C6D-2B3B-DC4B-B8FE-9E4A48DA54FD}" type="presParOf" srcId="{93A7F76F-FDEC-2943-867C-AC86395C2FB6}" destId="{1EE2EB2F-4138-344A-9C20-F564B7A63DE7}" srcOrd="1" destOrd="0" presId="urn:microsoft.com/office/officeart/2005/8/layout/hierarchy1"/>
    <dgm:cxn modelId="{A9031510-711B-3D45-A8F2-E9C775FCEDCE}" type="presParOf" srcId="{1EE2EB2F-4138-344A-9C20-F564B7A63DE7}" destId="{BF55F918-6A21-0141-B118-745C920C1379}" srcOrd="0" destOrd="0" presId="urn:microsoft.com/office/officeart/2005/8/layout/hierarchy1"/>
    <dgm:cxn modelId="{53EB24A3-6A34-3D44-A784-6DBAE9081454}" type="presParOf" srcId="{1EE2EB2F-4138-344A-9C20-F564B7A63DE7}" destId="{6D3D9D56-0129-8744-A7A5-D64200045250}" srcOrd="1" destOrd="0" presId="urn:microsoft.com/office/officeart/2005/8/layout/hierarchy1"/>
    <dgm:cxn modelId="{7F5FCF2F-BF78-E745-8A68-586422E4651C}" type="presParOf" srcId="{6D3D9D56-0129-8744-A7A5-D64200045250}" destId="{D2CD47B3-0ED3-304D-A27A-7907F63AAA79}" srcOrd="0" destOrd="0" presId="urn:microsoft.com/office/officeart/2005/8/layout/hierarchy1"/>
    <dgm:cxn modelId="{E99A4C83-2342-DB48-BBFE-2813CB0825AF}" type="presParOf" srcId="{D2CD47B3-0ED3-304D-A27A-7907F63AAA79}" destId="{B69A93E9-016F-E747-9A63-F931A58B5BA5}" srcOrd="0" destOrd="0" presId="urn:microsoft.com/office/officeart/2005/8/layout/hierarchy1"/>
    <dgm:cxn modelId="{957DA46D-E7A7-2C40-8353-6677955F5AB3}" type="presParOf" srcId="{D2CD47B3-0ED3-304D-A27A-7907F63AAA79}" destId="{BD549B91-7953-8440-B4B8-511D633E5535}" srcOrd="1" destOrd="0" presId="urn:microsoft.com/office/officeart/2005/8/layout/hierarchy1"/>
    <dgm:cxn modelId="{91B4CC6B-AE65-5E47-8CD9-033B3D5204F5}" type="presParOf" srcId="{6D3D9D56-0129-8744-A7A5-D64200045250}" destId="{E4BA49DB-7827-C84D-A388-58CDFFD36446}" srcOrd="1" destOrd="0" presId="urn:microsoft.com/office/officeart/2005/8/layout/hierarchy1"/>
    <dgm:cxn modelId="{75C93685-ED06-1640-9110-E8C3FCBAD727}" type="presParOf" srcId="{1EE2EB2F-4138-344A-9C20-F564B7A63DE7}" destId="{BA894CA8-1B63-C743-916F-931886F898DF}" srcOrd="2" destOrd="0" presId="urn:microsoft.com/office/officeart/2005/8/layout/hierarchy1"/>
    <dgm:cxn modelId="{7B892426-732C-864A-9CC7-70E165CD0656}" type="presParOf" srcId="{1EE2EB2F-4138-344A-9C20-F564B7A63DE7}" destId="{CC3BAC31-5E7A-1A45-AB01-8BFD00E24E1A}" srcOrd="3" destOrd="0" presId="urn:microsoft.com/office/officeart/2005/8/layout/hierarchy1"/>
    <dgm:cxn modelId="{128FE8DE-9D20-9443-87BA-49F7A6D3DAB0}" type="presParOf" srcId="{CC3BAC31-5E7A-1A45-AB01-8BFD00E24E1A}" destId="{AB8AC031-A7B5-4D4E-9BDD-D835C4A4B339}" srcOrd="0" destOrd="0" presId="urn:microsoft.com/office/officeart/2005/8/layout/hierarchy1"/>
    <dgm:cxn modelId="{A3001F4B-F536-A044-B932-B18B753CB23A}" type="presParOf" srcId="{AB8AC031-A7B5-4D4E-9BDD-D835C4A4B339}" destId="{31E21BFB-E298-6648-98EF-F376AA480747}" srcOrd="0" destOrd="0" presId="urn:microsoft.com/office/officeart/2005/8/layout/hierarchy1"/>
    <dgm:cxn modelId="{8B5DD735-A8C1-1C4E-954D-12B0EE9F7459}" type="presParOf" srcId="{AB8AC031-A7B5-4D4E-9BDD-D835C4A4B339}" destId="{64611E2B-7C8D-E34B-B229-968C3262EE9A}" srcOrd="1" destOrd="0" presId="urn:microsoft.com/office/officeart/2005/8/layout/hierarchy1"/>
    <dgm:cxn modelId="{66EB29B9-7174-364B-83D7-66AB4914473E}" type="presParOf" srcId="{CC3BAC31-5E7A-1A45-AB01-8BFD00E24E1A}" destId="{7D8A32F2-7D0A-0049-AB8B-3768D7102936}" srcOrd="1" destOrd="0" presId="urn:microsoft.com/office/officeart/2005/8/layout/hierarchy1"/>
    <dgm:cxn modelId="{7D04DCCD-92EA-6545-9ACA-604F9B75D58C}" type="presParOf" srcId="{1EE2EB2F-4138-344A-9C20-F564B7A63DE7}" destId="{C938289F-41CE-EF48-AC53-EB3B3CAB7D47}" srcOrd="4" destOrd="0" presId="urn:microsoft.com/office/officeart/2005/8/layout/hierarchy1"/>
    <dgm:cxn modelId="{6A0A1B4A-205E-B047-9ACD-FCCFBC5595C9}" type="presParOf" srcId="{1EE2EB2F-4138-344A-9C20-F564B7A63DE7}" destId="{BF5A4208-CB1D-3F47-A247-976DB906247A}" srcOrd="5" destOrd="0" presId="urn:microsoft.com/office/officeart/2005/8/layout/hierarchy1"/>
    <dgm:cxn modelId="{CBD4A808-5AB0-1847-9BEE-F623DA32DFAD}" type="presParOf" srcId="{BF5A4208-CB1D-3F47-A247-976DB906247A}" destId="{D3D393C1-7954-7E47-A701-50E5DCBA06D9}" srcOrd="0" destOrd="0" presId="urn:microsoft.com/office/officeart/2005/8/layout/hierarchy1"/>
    <dgm:cxn modelId="{D2FE6F7B-F90B-6C40-96A5-4DBE7A9A39F2}" type="presParOf" srcId="{D3D393C1-7954-7E47-A701-50E5DCBA06D9}" destId="{9DEF6904-90BC-B04A-ACDE-F089AFC946E6}" srcOrd="0" destOrd="0" presId="urn:microsoft.com/office/officeart/2005/8/layout/hierarchy1"/>
    <dgm:cxn modelId="{984B3411-922B-8B48-90A1-D59B6A1617BF}" type="presParOf" srcId="{D3D393C1-7954-7E47-A701-50E5DCBA06D9}" destId="{97F8CDFB-C6BE-D64E-8CAA-7EEC0A367B9D}" srcOrd="1" destOrd="0" presId="urn:microsoft.com/office/officeart/2005/8/layout/hierarchy1"/>
    <dgm:cxn modelId="{0FDCB535-4C66-D740-ACAE-2FEB4A984331}" type="presParOf" srcId="{BF5A4208-CB1D-3F47-A247-976DB906247A}" destId="{C36FAF72-620E-4941-92A6-372823E16583}" srcOrd="1" destOrd="0" presId="urn:microsoft.com/office/officeart/2005/8/layout/hierarchy1"/>
    <dgm:cxn modelId="{6353B7B4-115F-9F4E-8A8B-B180E98FD009}" type="presParOf" srcId="{C36FAF72-620E-4941-92A6-372823E16583}" destId="{DD7030B1-35F5-804D-BAD5-3C5AD389300E}" srcOrd="0" destOrd="0" presId="urn:microsoft.com/office/officeart/2005/8/layout/hierarchy1"/>
    <dgm:cxn modelId="{D62B1512-D368-274A-B5C9-D079B3646AEF}" type="presParOf" srcId="{C36FAF72-620E-4941-92A6-372823E16583}" destId="{6537A75C-C539-DA47-86EC-1F4CF8E076A1}" srcOrd="1" destOrd="0" presId="urn:microsoft.com/office/officeart/2005/8/layout/hierarchy1"/>
    <dgm:cxn modelId="{89CC42E8-14BF-3F49-ACFC-DDE0D627767E}" type="presParOf" srcId="{6537A75C-C539-DA47-86EC-1F4CF8E076A1}" destId="{4BB7BCA8-360F-3F47-A58C-3B71B1F95A0F}" srcOrd="0" destOrd="0" presId="urn:microsoft.com/office/officeart/2005/8/layout/hierarchy1"/>
    <dgm:cxn modelId="{B82C09BE-F7C5-EA48-98A2-67A51E34FD7F}" type="presParOf" srcId="{4BB7BCA8-360F-3F47-A58C-3B71B1F95A0F}" destId="{1C5F3844-6918-6943-91A0-1FDBEA4B7711}" srcOrd="0" destOrd="0" presId="urn:microsoft.com/office/officeart/2005/8/layout/hierarchy1"/>
    <dgm:cxn modelId="{B4CE7184-F32B-5C40-AA94-F1F62EF6CFC5}" type="presParOf" srcId="{4BB7BCA8-360F-3F47-A58C-3B71B1F95A0F}" destId="{78735B66-418F-4249-87EC-D2C54F5A6D37}" srcOrd="1" destOrd="0" presId="urn:microsoft.com/office/officeart/2005/8/layout/hierarchy1"/>
    <dgm:cxn modelId="{71D67A0D-469E-5F4D-9DCC-4533F34A6C83}" type="presParOf" srcId="{6537A75C-C539-DA47-86EC-1F4CF8E076A1}" destId="{AF5DA4E2-171D-B348-B088-6E75BF0F6AC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06CEC1-44EC-0D42-85C4-216A2442AA12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CC07F7-75A8-3641-BA22-4055A1C8E1A0}">
      <dgm:prSet phldrT="[Text]" custT="1"/>
      <dgm:spPr/>
      <dgm:t>
        <a:bodyPr/>
        <a:lstStyle/>
        <a:p>
          <a:r>
            <a:rPr lang="en-US" sz="3200" dirty="0"/>
            <a:t>Pharmacological </a:t>
          </a:r>
        </a:p>
      </dgm:t>
    </dgm:pt>
    <dgm:pt modelId="{68E8182B-1056-3F46-9351-9F66D6136480}" type="parTrans" cxnId="{C8FED4F2-D319-4447-83F9-EF369B1C92A8}">
      <dgm:prSet/>
      <dgm:spPr/>
      <dgm:t>
        <a:bodyPr/>
        <a:lstStyle/>
        <a:p>
          <a:endParaRPr lang="en-US"/>
        </a:p>
      </dgm:t>
    </dgm:pt>
    <dgm:pt modelId="{92E7BBD9-193D-BA45-9B43-53F434FFD8AA}" type="sibTrans" cxnId="{C8FED4F2-D319-4447-83F9-EF369B1C92A8}">
      <dgm:prSet/>
      <dgm:spPr/>
      <dgm:t>
        <a:bodyPr/>
        <a:lstStyle/>
        <a:p>
          <a:endParaRPr lang="en-US"/>
        </a:p>
      </dgm:t>
    </dgm:pt>
    <dgm:pt modelId="{DE2AD389-3922-754A-9542-343246F51870}">
      <dgm:prSet phldrT="[Text]" custT="1"/>
      <dgm:spPr/>
      <dgm:t>
        <a:bodyPr/>
        <a:lstStyle/>
        <a:p>
          <a:r>
            <a:rPr lang="en-US" sz="2800" dirty="0"/>
            <a:t>Acetaminophen</a:t>
          </a:r>
        </a:p>
      </dgm:t>
    </dgm:pt>
    <dgm:pt modelId="{6FD278EB-96F8-4B4C-A660-FD79FAF2E989}" type="parTrans" cxnId="{D679A242-F594-E747-A3E6-3CF2D8ABBCCD}">
      <dgm:prSet/>
      <dgm:spPr/>
      <dgm:t>
        <a:bodyPr/>
        <a:lstStyle/>
        <a:p>
          <a:endParaRPr lang="en-US"/>
        </a:p>
      </dgm:t>
    </dgm:pt>
    <dgm:pt modelId="{97B3668D-9063-A145-BEC0-0E7BFBF2BB7F}" type="sibTrans" cxnId="{D679A242-F594-E747-A3E6-3CF2D8ABBCCD}">
      <dgm:prSet/>
      <dgm:spPr/>
      <dgm:t>
        <a:bodyPr/>
        <a:lstStyle/>
        <a:p>
          <a:endParaRPr lang="en-US"/>
        </a:p>
      </dgm:t>
    </dgm:pt>
    <dgm:pt modelId="{C8022719-2CE9-194E-9E7E-53E5E3137AB1}">
      <dgm:prSet phldrT="[Text]" custT="1"/>
      <dgm:spPr/>
      <dgm:t>
        <a:bodyPr/>
        <a:lstStyle/>
        <a:p>
          <a:r>
            <a:rPr lang="en-US" sz="2800" dirty="0"/>
            <a:t>NSAIDs</a:t>
          </a:r>
        </a:p>
      </dgm:t>
    </dgm:pt>
    <dgm:pt modelId="{389EA413-815E-6D45-A896-C8CEB5368979}" type="parTrans" cxnId="{6C67247C-73F9-8C48-8317-E2A0956B578D}">
      <dgm:prSet/>
      <dgm:spPr/>
      <dgm:t>
        <a:bodyPr/>
        <a:lstStyle/>
        <a:p>
          <a:endParaRPr lang="en-US"/>
        </a:p>
      </dgm:t>
    </dgm:pt>
    <dgm:pt modelId="{0CB407C1-FF5C-474A-8FE7-D8ABBD6B8648}" type="sibTrans" cxnId="{6C67247C-73F9-8C48-8317-E2A0956B578D}">
      <dgm:prSet/>
      <dgm:spPr/>
      <dgm:t>
        <a:bodyPr/>
        <a:lstStyle/>
        <a:p>
          <a:endParaRPr lang="en-US"/>
        </a:p>
      </dgm:t>
    </dgm:pt>
    <dgm:pt modelId="{5788B925-5CE3-A94B-967B-1769AECB643C}">
      <dgm:prSet custT="1"/>
      <dgm:spPr/>
      <dgm:t>
        <a:bodyPr/>
        <a:lstStyle/>
        <a:p>
          <a:r>
            <a:rPr lang="en-US" sz="3600" dirty="0"/>
            <a:t>Opioids</a:t>
          </a:r>
        </a:p>
      </dgm:t>
    </dgm:pt>
    <dgm:pt modelId="{24D9DEB3-0E9F-7C45-8E36-DD014864398B}" type="parTrans" cxnId="{ABF3AF60-75C0-D143-B7A1-0C67798D6AAF}">
      <dgm:prSet/>
      <dgm:spPr/>
      <dgm:t>
        <a:bodyPr/>
        <a:lstStyle/>
        <a:p>
          <a:endParaRPr lang="en-US"/>
        </a:p>
      </dgm:t>
    </dgm:pt>
    <dgm:pt modelId="{0F57C774-5A32-4F4B-8856-D596CCE78E2D}" type="sibTrans" cxnId="{ABF3AF60-75C0-D143-B7A1-0C67798D6AAF}">
      <dgm:prSet/>
      <dgm:spPr/>
      <dgm:t>
        <a:bodyPr/>
        <a:lstStyle/>
        <a:p>
          <a:endParaRPr lang="en-US"/>
        </a:p>
      </dgm:t>
    </dgm:pt>
    <dgm:pt modelId="{F357428B-5AFA-8040-A9B3-953181E1B7C8}" type="pres">
      <dgm:prSet presAssocID="{6306CEC1-44EC-0D42-85C4-216A2442AA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A7F76F-FDEC-2943-867C-AC86395C2FB6}" type="pres">
      <dgm:prSet presAssocID="{7DCC07F7-75A8-3641-BA22-4055A1C8E1A0}" presName="hierRoot1" presStyleCnt="0"/>
      <dgm:spPr/>
    </dgm:pt>
    <dgm:pt modelId="{98365A1B-4605-BC4D-BBCD-51C98CC6C820}" type="pres">
      <dgm:prSet presAssocID="{7DCC07F7-75A8-3641-BA22-4055A1C8E1A0}" presName="composite" presStyleCnt="0"/>
      <dgm:spPr/>
    </dgm:pt>
    <dgm:pt modelId="{B58FC318-D852-F44C-80CE-CD3F8DCB4C37}" type="pres">
      <dgm:prSet presAssocID="{7DCC07F7-75A8-3641-BA22-4055A1C8E1A0}" presName="background" presStyleLbl="node0" presStyleIdx="0" presStyleCnt="1"/>
      <dgm:spPr/>
    </dgm:pt>
    <dgm:pt modelId="{138C9434-99C3-5A43-9FEE-224379C5D9D6}" type="pres">
      <dgm:prSet presAssocID="{7DCC07F7-75A8-3641-BA22-4055A1C8E1A0}" presName="text" presStyleLbl="fgAcc0" presStyleIdx="0" presStyleCnt="1" custScaleX="112598" custScaleY="74628" custLinFactNeighborX="-2561" custLinFactNeighborY="34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E2EB2F-4138-344A-9C20-F564B7A63DE7}" type="pres">
      <dgm:prSet presAssocID="{7DCC07F7-75A8-3641-BA22-4055A1C8E1A0}" presName="hierChild2" presStyleCnt="0"/>
      <dgm:spPr/>
    </dgm:pt>
    <dgm:pt modelId="{BF55F918-6A21-0141-B118-745C920C1379}" type="pres">
      <dgm:prSet presAssocID="{6FD278EB-96F8-4B4C-A660-FD79FAF2E989}" presName="Name10" presStyleLbl="parChTrans1D2" presStyleIdx="0" presStyleCnt="3"/>
      <dgm:spPr/>
      <dgm:t>
        <a:bodyPr/>
        <a:lstStyle/>
        <a:p>
          <a:endParaRPr lang="en-US"/>
        </a:p>
      </dgm:t>
    </dgm:pt>
    <dgm:pt modelId="{6D3D9D56-0129-8744-A7A5-D64200045250}" type="pres">
      <dgm:prSet presAssocID="{DE2AD389-3922-754A-9542-343246F51870}" presName="hierRoot2" presStyleCnt="0"/>
      <dgm:spPr/>
    </dgm:pt>
    <dgm:pt modelId="{D2CD47B3-0ED3-304D-A27A-7907F63AAA79}" type="pres">
      <dgm:prSet presAssocID="{DE2AD389-3922-754A-9542-343246F51870}" presName="composite2" presStyleCnt="0"/>
      <dgm:spPr/>
    </dgm:pt>
    <dgm:pt modelId="{B69A93E9-016F-E747-9A63-F931A58B5BA5}" type="pres">
      <dgm:prSet presAssocID="{DE2AD389-3922-754A-9542-343246F51870}" presName="background2" presStyleLbl="node2" presStyleIdx="0" presStyleCnt="3"/>
      <dgm:spPr/>
    </dgm:pt>
    <dgm:pt modelId="{BD549B91-7953-8440-B4B8-511D633E5535}" type="pres">
      <dgm:prSet presAssocID="{DE2AD389-3922-754A-9542-343246F51870}" presName="text2" presStyleLbl="fgAcc2" presStyleIdx="0" presStyleCnt="3" custScaleX="88824" custScaleY="52435" custLinFactNeighborX="-1081" custLinFactNeighborY="-74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BA49DB-7827-C84D-A388-58CDFFD36446}" type="pres">
      <dgm:prSet presAssocID="{DE2AD389-3922-754A-9542-343246F51870}" presName="hierChild3" presStyleCnt="0"/>
      <dgm:spPr/>
    </dgm:pt>
    <dgm:pt modelId="{BA894CA8-1B63-C743-916F-931886F898DF}" type="pres">
      <dgm:prSet presAssocID="{389EA413-815E-6D45-A896-C8CEB536897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CC3BAC31-5E7A-1A45-AB01-8BFD00E24E1A}" type="pres">
      <dgm:prSet presAssocID="{C8022719-2CE9-194E-9E7E-53E5E3137AB1}" presName="hierRoot2" presStyleCnt="0"/>
      <dgm:spPr/>
    </dgm:pt>
    <dgm:pt modelId="{AB8AC031-A7B5-4D4E-9BDD-D835C4A4B339}" type="pres">
      <dgm:prSet presAssocID="{C8022719-2CE9-194E-9E7E-53E5E3137AB1}" presName="composite2" presStyleCnt="0"/>
      <dgm:spPr/>
    </dgm:pt>
    <dgm:pt modelId="{31E21BFB-E298-6648-98EF-F376AA480747}" type="pres">
      <dgm:prSet presAssocID="{C8022719-2CE9-194E-9E7E-53E5E3137AB1}" presName="background2" presStyleLbl="node2" presStyleIdx="1" presStyleCnt="3"/>
      <dgm:spPr/>
    </dgm:pt>
    <dgm:pt modelId="{64611E2B-7C8D-E34B-B229-968C3262EE9A}" type="pres">
      <dgm:prSet presAssocID="{C8022719-2CE9-194E-9E7E-53E5E3137AB1}" presName="text2" presStyleLbl="fgAcc2" presStyleIdx="1" presStyleCnt="3" custScaleX="82742" custScaleY="47520" custLinFactNeighborX="36" custLinFactNeighborY="-4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8A32F2-7D0A-0049-AB8B-3768D7102936}" type="pres">
      <dgm:prSet presAssocID="{C8022719-2CE9-194E-9E7E-53E5E3137AB1}" presName="hierChild3" presStyleCnt="0"/>
      <dgm:spPr/>
    </dgm:pt>
    <dgm:pt modelId="{48C9114B-73A0-0248-9F25-366154647CD5}" type="pres">
      <dgm:prSet presAssocID="{24D9DEB3-0E9F-7C45-8E36-DD014864398B}" presName="Name10" presStyleLbl="parChTrans1D2" presStyleIdx="2" presStyleCnt="3"/>
      <dgm:spPr/>
      <dgm:t>
        <a:bodyPr/>
        <a:lstStyle/>
        <a:p>
          <a:endParaRPr lang="en-US"/>
        </a:p>
      </dgm:t>
    </dgm:pt>
    <dgm:pt modelId="{66436CE0-6D41-F34E-B24B-ECA5759485C1}" type="pres">
      <dgm:prSet presAssocID="{5788B925-5CE3-A94B-967B-1769AECB643C}" presName="hierRoot2" presStyleCnt="0"/>
      <dgm:spPr/>
    </dgm:pt>
    <dgm:pt modelId="{D8C9FBF6-63CF-C946-8EAF-075D96A46567}" type="pres">
      <dgm:prSet presAssocID="{5788B925-5CE3-A94B-967B-1769AECB643C}" presName="composite2" presStyleCnt="0"/>
      <dgm:spPr/>
    </dgm:pt>
    <dgm:pt modelId="{FD68DB9E-0AB2-184F-BBBE-24AFC46F7F9C}" type="pres">
      <dgm:prSet presAssocID="{5788B925-5CE3-A94B-967B-1769AECB643C}" presName="background2" presStyleLbl="node2" presStyleIdx="2" presStyleCnt="3"/>
      <dgm:spPr/>
    </dgm:pt>
    <dgm:pt modelId="{56BA7F76-C8E4-644F-A645-F9E3DB3FFDF1}" type="pres">
      <dgm:prSet presAssocID="{5788B925-5CE3-A94B-967B-1769AECB643C}" presName="text2" presStyleLbl="fgAcc2" presStyleIdx="2" presStyleCnt="3" custFlipVert="0" custScaleX="69784" custScaleY="50570" custLinFactNeighborX="1714" custLinFactNeighborY="-85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DE39D5-5249-B944-A62E-EB43818F549F}" type="pres">
      <dgm:prSet presAssocID="{5788B925-5CE3-A94B-967B-1769AECB643C}" presName="hierChild3" presStyleCnt="0"/>
      <dgm:spPr/>
    </dgm:pt>
  </dgm:ptLst>
  <dgm:cxnLst>
    <dgm:cxn modelId="{727F60AF-186D-0848-B24F-3A3EB852C8DC}" type="presOf" srcId="{6306CEC1-44EC-0D42-85C4-216A2442AA12}" destId="{F357428B-5AFA-8040-A9B3-953181E1B7C8}" srcOrd="0" destOrd="0" presId="urn:microsoft.com/office/officeart/2005/8/layout/hierarchy1"/>
    <dgm:cxn modelId="{2F808E04-5FBD-A34D-B681-68F8021CD797}" type="presOf" srcId="{389EA413-815E-6D45-A896-C8CEB5368979}" destId="{BA894CA8-1B63-C743-916F-931886F898DF}" srcOrd="0" destOrd="0" presId="urn:microsoft.com/office/officeart/2005/8/layout/hierarchy1"/>
    <dgm:cxn modelId="{6C67247C-73F9-8C48-8317-E2A0956B578D}" srcId="{7DCC07F7-75A8-3641-BA22-4055A1C8E1A0}" destId="{C8022719-2CE9-194E-9E7E-53E5E3137AB1}" srcOrd="1" destOrd="0" parTransId="{389EA413-815E-6D45-A896-C8CEB5368979}" sibTransId="{0CB407C1-FF5C-474A-8FE7-D8ABBD6B8648}"/>
    <dgm:cxn modelId="{114F749C-8F05-6A49-87FA-F57C382D6D60}" type="presOf" srcId="{5788B925-5CE3-A94B-967B-1769AECB643C}" destId="{56BA7F76-C8E4-644F-A645-F9E3DB3FFDF1}" srcOrd="0" destOrd="0" presId="urn:microsoft.com/office/officeart/2005/8/layout/hierarchy1"/>
    <dgm:cxn modelId="{D679A242-F594-E747-A3E6-3CF2D8ABBCCD}" srcId="{7DCC07F7-75A8-3641-BA22-4055A1C8E1A0}" destId="{DE2AD389-3922-754A-9542-343246F51870}" srcOrd="0" destOrd="0" parTransId="{6FD278EB-96F8-4B4C-A660-FD79FAF2E989}" sibTransId="{97B3668D-9063-A145-BEC0-0E7BFBF2BB7F}"/>
    <dgm:cxn modelId="{57F56AB6-3E7C-2548-A722-027F75E9148A}" type="presOf" srcId="{7DCC07F7-75A8-3641-BA22-4055A1C8E1A0}" destId="{138C9434-99C3-5A43-9FEE-224379C5D9D6}" srcOrd="0" destOrd="0" presId="urn:microsoft.com/office/officeart/2005/8/layout/hierarchy1"/>
    <dgm:cxn modelId="{FC8D649A-8EBF-8348-8043-D6AD5ECA3638}" type="presOf" srcId="{C8022719-2CE9-194E-9E7E-53E5E3137AB1}" destId="{64611E2B-7C8D-E34B-B229-968C3262EE9A}" srcOrd="0" destOrd="0" presId="urn:microsoft.com/office/officeart/2005/8/layout/hierarchy1"/>
    <dgm:cxn modelId="{16068301-FD4E-7B4B-8F97-905271CE1B26}" type="presOf" srcId="{DE2AD389-3922-754A-9542-343246F51870}" destId="{BD549B91-7953-8440-B4B8-511D633E5535}" srcOrd="0" destOrd="0" presId="urn:microsoft.com/office/officeart/2005/8/layout/hierarchy1"/>
    <dgm:cxn modelId="{ABF3AF60-75C0-D143-B7A1-0C67798D6AAF}" srcId="{7DCC07F7-75A8-3641-BA22-4055A1C8E1A0}" destId="{5788B925-5CE3-A94B-967B-1769AECB643C}" srcOrd="2" destOrd="0" parTransId="{24D9DEB3-0E9F-7C45-8E36-DD014864398B}" sibTransId="{0F57C774-5A32-4F4B-8856-D596CCE78E2D}"/>
    <dgm:cxn modelId="{B0713FE6-22D3-124D-BAA0-754034E6B800}" type="presOf" srcId="{24D9DEB3-0E9F-7C45-8E36-DD014864398B}" destId="{48C9114B-73A0-0248-9F25-366154647CD5}" srcOrd="0" destOrd="0" presId="urn:microsoft.com/office/officeart/2005/8/layout/hierarchy1"/>
    <dgm:cxn modelId="{6301441D-0618-1A4F-915A-0AA00707AEDD}" type="presOf" srcId="{6FD278EB-96F8-4B4C-A660-FD79FAF2E989}" destId="{BF55F918-6A21-0141-B118-745C920C1379}" srcOrd="0" destOrd="0" presId="urn:microsoft.com/office/officeart/2005/8/layout/hierarchy1"/>
    <dgm:cxn modelId="{C8FED4F2-D319-4447-83F9-EF369B1C92A8}" srcId="{6306CEC1-44EC-0D42-85C4-216A2442AA12}" destId="{7DCC07F7-75A8-3641-BA22-4055A1C8E1A0}" srcOrd="0" destOrd="0" parTransId="{68E8182B-1056-3F46-9351-9F66D6136480}" sibTransId="{92E7BBD9-193D-BA45-9B43-53F434FFD8AA}"/>
    <dgm:cxn modelId="{818617CE-5540-2247-868C-6FE6DDE79AD0}" type="presParOf" srcId="{F357428B-5AFA-8040-A9B3-953181E1B7C8}" destId="{93A7F76F-FDEC-2943-867C-AC86395C2FB6}" srcOrd="0" destOrd="0" presId="urn:microsoft.com/office/officeart/2005/8/layout/hierarchy1"/>
    <dgm:cxn modelId="{1C1B5BFF-1F7C-C548-8D85-BAD9A5AABC61}" type="presParOf" srcId="{93A7F76F-FDEC-2943-867C-AC86395C2FB6}" destId="{98365A1B-4605-BC4D-BBCD-51C98CC6C820}" srcOrd="0" destOrd="0" presId="urn:microsoft.com/office/officeart/2005/8/layout/hierarchy1"/>
    <dgm:cxn modelId="{45A98886-4F05-AB4C-B208-D87054F89D0A}" type="presParOf" srcId="{98365A1B-4605-BC4D-BBCD-51C98CC6C820}" destId="{B58FC318-D852-F44C-80CE-CD3F8DCB4C37}" srcOrd="0" destOrd="0" presId="urn:microsoft.com/office/officeart/2005/8/layout/hierarchy1"/>
    <dgm:cxn modelId="{5C97BF08-F742-BC48-8DC1-79FF3A247AB1}" type="presParOf" srcId="{98365A1B-4605-BC4D-BBCD-51C98CC6C820}" destId="{138C9434-99C3-5A43-9FEE-224379C5D9D6}" srcOrd="1" destOrd="0" presId="urn:microsoft.com/office/officeart/2005/8/layout/hierarchy1"/>
    <dgm:cxn modelId="{000F0D59-BC84-2D42-8608-4C5424118D15}" type="presParOf" srcId="{93A7F76F-FDEC-2943-867C-AC86395C2FB6}" destId="{1EE2EB2F-4138-344A-9C20-F564B7A63DE7}" srcOrd="1" destOrd="0" presId="urn:microsoft.com/office/officeart/2005/8/layout/hierarchy1"/>
    <dgm:cxn modelId="{94044A72-6645-9D4A-80BA-2A157C83F0BE}" type="presParOf" srcId="{1EE2EB2F-4138-344A-9C20-F564B7A63DE7}" destId="{BF55F918-6A21-0141-B118-745C920C1379}" srcOrd="0" destOrd="0" presId="urn:microsoft.com/office/officeart/2005/8/layout/hierarchy1"/>
    <dgm:cxn modelId="{8E339A4D-C101-4A45-BFEE-7B1CA95BBAA6}" type="presParOf" srcId="{1EE2EB2F-4138-344A-9C20-F564B7A63DE7}" destId="{6D3D9D56-0129-8744-A7A5-D64200045250}" srcOrd="1" destOrd="0" presId="urn:microsoft.com/office/officeart/2005/8/layout/hierarchy1"/>
    <dgm:cxn modelId="{4185773B-59F5-2E43-B1F0-3FD868A0F0F1}" type="presParOf" srcId="{6D3D9D56-0129-8744-A7A5-D64200045250}" destId="{D2CD47B3-0ED3-304D-A27A-7907F63AAA79}" srcOrd="0" destOrd="0" presId="urn:microsoft.com/office/officeart/2005/8/layout/hierarchy1"/>
    <dgm:cxn modelId="{317D9E33-8FF9-C948-B119-4D259D86BFD1}" type="presParOf" srcId="{D2CD47B3-0ED3-304D-A27A-7907F63AAA79}" destId="{B69A93E9-016F-E747-9A63-F931A58B5BA5}" srcOrd="0" destOrd="0" presId="urn:microsoft.com/office/officeart/2005/8/layout/hierarchy1"/>
    <dgm:cxn modelId="{2EBE5310-1A68-ED4E-A05A-6B3DCC355AA1}" type="presParOf" srcId="{D2CD47B3-0ED3-304D-A27A-7907F63AAA79}" destId="{BD549B91-7953-8440-B4B8-511D633E5535}" srcOrd="1" destOrd="0" presId="urn:microsoft.com/office/officeart/2005/8/layout/hierarchy1"/>
    <dgm:cxn modelId="{9BAAAD6E-0E4E-164A-9C20-FD1F8C1E7203}" type="presParOf" srcId="{6D3D9D56-0129-8744-A7A5-D64200045250}" destId="{E4BA49DB-7827-C84D-A388-58CDFFD36446}" srcOrd="1" destOrd="0" presId="urn:microsoft.com/office/officeart/2005/8/layout/hierarchy1"/>
    <dgm:cxn modelId="{3D164B42-C9EF-C148-A54B-7C666C3E9764}" type="presParOf" srcId="{1EE2EB2F-4138-344A-9C20-F564B7A63DE7}" destId="{BA894CA8-1B63-C743-916F-931886F898DF}" srcOrd="2" destOrd="0" presId="urn:microsoft.com/office/officeart/2005/8/layout/hierarchy1"/>
    <dgm:cxn modelId="{2E03DAF8-2C50-7D45-9D62-2DEA3F0D6D8E}" type="presParOf" srcId="{1EE2EB2F-4138-344A-9C20-F564B7A63DE7}" destId="{CC3BAC31-5E7A-1A45-AB01-8BFD00E24E1A}" srcOrd="3" destOrd="0" presId="urn:microsoft.com/office/officeart/2005/8/layout/hierarchy1"/>
    <dgm:cxn modelId="{BC32372B-48B9-A34A-A515-4E8C52B2203F}" type="presParOf" srcId="{CC3BAC31-5E7A-1A45-AB01-8BFD00E24E1A}" destId="{AB8AC031-A7B5-4D4E-9BDD-D835C4A4B339}" srcOrd="0" destOrd="0" presId="urn:microsoft.com/office/officeart/2005/8/layout/hierarchy1"/>
    <dgm:cxn modelId="{312A8368-489A-0542-A571-B4F2A6BC70D2}" type="presParOf" srcId="{AB8AC031-A7B5-4D4E-9BDD-D835C4A4B339}" destId="{31E21BFB-E298-6648-98EF-F376AA480747}" srcOrd="0" destOrd="0" presId="urn:microsoft.com/office/officeart/2005/8/layout/hierarchy1"/>
    <dgm:cxn modelId="{5A873457-70C3-3549-87E1-9F4E49AE52A3}" type="presParOf" srcId="{AB8AC031-A7B5-4D4E-9BDD-D835C4A4B339}" destId="{64611E2B-7C8D-E34B-B229-968C3262EE9A}" srcOrd="1" destOrd="0" presId="urn:microsoft.com/office/officeart/2005/8/layout/hierarchy1"/>
    <dgm:cxn modelId="{86F89C7C-674F-C846-B040-5AF0D96B6376}" type="presParOf" srcId="{CC3BAC31-5E7A-1A45-AB01-8BFD00E24E1A}" destId="{7D8A32F2-7D0A-0049-AB8B-3768D7102936}" srcOrd="1" destOrd="0" presId="urn:microsoft.com/office/officeart/2005/8/layout/hierarchy1"/>
    <dgm:cxn modelId="{46297379-E284-8F4E-B032-4E5BCC165BB7}" type="presParOf" srcId="{1EE2EB2F-4138-344A-9C20-F564B7A63DE7}" destId="{48C9114B-73A0-0248-9F25-366154647CD5}" srcOrd="4" destOrd="0" presId="urn:microsoft.com/office/officeart/2005/8/layout/hierarchy1"/>
    <dgm:cxn modelId="{7D1B10BE-FDD1-054F-9B3B-7CD047A5339D}" type="presParOf" srcId="{1EE2EB2F-4138-344A-9C20-F564B7A63DE7}" destId="{66436CE0-6D41-F34E-B24B-ECA5759485C1}" srcOrd="5" destOrd="0" presId="urn:microsoft.com/office/officeart/2005/8/layout/hierarchy1"/>
    <dgm:cxn modelId="{DD94C380-75AE-2140-8B49-EF7255079424}" type="presParOf" srcId="{66436CE0-6D41-F34E-B24B-ECA5759485C1}" destId="{D8C9FBF6-63CF-C946-8EAF-075D96A46567}" srcOrd="0" destOrd="0" presId="urn:microsoft.com/office/officeart/2005/8/layout/hierarchy1"/>
    <dgm:cxn modelId="{B40F54A6-0B86-DB45-AE62-F39C8506130D}" type="presParOf" srcId="{D8C9FBF6-63CF-C946-8EAF-075D96A46567}" destId="{FD68DB9E-0AB2-184F-BBBE-24AFC46F7F9C}" srcOrd="0" destOrd="0" presId="urn:microsoft.com/office/officeart/2005/8/layout/hierarchy1"/>
    <dgm:cxn modelId="{47B20083-76F3-2A4A-B061-6DB0664B4777}" type="presParOf" srcId="{D8C9FBF6-63CF-C946-8EAF-075D96A46567}" destId="{56BA7F76-C8E4-644F-A645-F9E3DB3FFDF1}" srcOrd="1" destOrd="0" presId="urn:microsoft.com/office/officeart/2005/8/layout/hierarchy1"/>
    <dgm:cxn modelId="{91099B75-6C6E-CB4B-8CF4-CDA5F3E6B2A3}" type="presParOf" srcId="{66436CE0-6D41-F34E-B24B-ECA5759485C1}" destId="{4FDE39D5-5249-B944-A62E-EB43818F54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06CEC1-44EC-0D42-85C4-216A2442AA12}" type="doc">
      <dgm:prSet loTypeId="urn:microsoft.com/office/officeart/2005/8/layout/hierarchy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DCC07F7-75A8-3641-BA22-4055A1C8E1A0}">
      <dgm:prSet phldrT="[Text]" custT="1"/>
      <dgm:spPr/>
      <dgm:t>
        <a:bodyPr/>
        <a:lstStyle/>
        <a:p>
          <a:endParaRPr lang="en-US" sz="2000" dirty="0"/>
        </a:p>
        <a:p>
          <a:r>
            <a:rPr lang="en-US" sz="2000" dirty="0"/>
            <a:t>Non-Steroidal Anti-inflammatory Drugs</a:t>
          </a:r>
        </a:p>
        <a:p>
          <a:r>
            <a:rPr lang="en-US" sz="2000" dirty="0"/>
            <a:t>NSAIDS</a:t>
          </a:r>
        </a:p>
      </dgm:t>
    </dgm:pt>
    <dgm:pt modelId="{68E8182B-1056-3F46-9351-9F66D6136480}" type="parTrans" cxnId="{C8FED4F2-D319-4447-83F9-EF369B1C92A8}">
      <dgm:prSet/>
      <dgm:spPr/>
      <dgm:t>
        <a:bodyPr/>
        <a:lstStyle/>
        <a:p>
          <a:endParaRPr lang="en-US"/>
        </a:p>
      </dgm:t>
    </dgm:pt>
    <dgm:pt modelId="{92E7BBD9-193D-BA45-9B43-53F434FFD8AA}" type="sibTrans" cxnId="{C8FED4F2-D319-4447-83F9-EF369B1C92A8}">
      <dgm:prSet/>
      <dgm:spPr/>
      <dgm:t>
        <a:bodyPr/>
        <a:lstStyle/>
        <a:p>
          <a:endParaRPr lang="en-US"/>
        </a:p>
      </dgm:t>
    </dgm:pt>
    <dgm:pt modelId="{DE2AD389-3922-754A-9542-343246F51870}">
      <dgm:prSet phldrT="[Text]" custT="1"/>
      <dgm:spPr/>
      <dgm:t>
        <a:bodyPr/>
        <a:lstStyle/>
        <a:p>
          <a:r>
            <a:rPr lang="en-US" sz="2400" dirty="0"/>
            <a:t>Non-Selective</a:t>
          </a:r>
        </a:p>
        <a:p>
          <a:r>
            <a:rPr lang="en-US" sz="2400" dirty="0"/>
            <a:t>COX1 &amp; COX2 </a:t>
          </a:r>
          <a:endParaRPr lang="en-US" sz="1000" dirty="0"/>
        </a:p>
      </dgm:t>
    </dgm:pt>
    <dgm:pt modelId="{6FD278EB-96F8-4B4C-A660-FD79FAF2E989}" type="parTrans" cxnId="{D679A242-F594-E747-A3E6-3CF2D8ABBCCD}">
      <dgm:prSet/>
      <dgm:spPr/>
      <dgm:t>
        <a:bodyPr/>
        <a:lstStyle/>
        <a:p>
          <a:endParaRPr lang="en-US"/>
        </a:p>
      </dgm:t>
    </dgm:pt>
    <dgm:pt modelId="{97B3668D-9063-A145-BEC0-0E7BFBF2BB7F}" type="sibTrans" cxnId="{D679A242-F594-E747-A3E6-3CF2D8ABBCCD}">
      <dgm:prSet/>
      <dgm:spPr/>
      <dgm:t>
        <a:bodyPr/>
        <a:lstStyle/>
        <a:p>
          <a:endParaRPr lang="en-US"/>
        </a:p>
      </dgm:t>
    </dgm:pt>
    <dgm:pt modelId="{BC694E13-A179-FA41-BB80-6981C5C1D15A}">
      <dgm:prSet phldrT="[Text]" custT="1"/>
      <dgm:spPr/>
      <dgm:t>
        <a:bodyPr/>
        <a:lstStyle/>
        <a:p>
          <a:endParaRPr lang="en-US" sz="1000" dirty="0"/>
        </a:p>
        <a:p>
          <a:r>
            <a:rPr lang="en-US" sz="1800" dirty="0"/>
            <a:t>Ibuprofen  </a:t>
          </a:r>
        </a:p>
        <a:p>
          <a:r>
            <a:rPr lang="en-US" sz="1800" dirty="0"/>
            <a:t>Toradol ( Ketorolac)</a:t>
          </a:r>
        </a:p>
        <a:p>
          <a:endParaRPr lang="en-US" sz="1000" dirty="0"/>
        </a:p>
      </dgm:t>
    </dgm:pt>
    <dgm:pt modelId="{E2CE27A7-5604-8047-A8A8-C7D91D7F6839}" type="parTrans" cxnId="{F2CA45A8-792E-9F47-AC86-E6EE4B4E89D3}">
      <dgm:prSet/>
      <dgm:spPr/>
      <dgm:t>
        <a:bodyPr/>
        <a:lstStyle/>
        <a:p>
          <a:endParaRPr lang="en-US"/>
        </a:p>
      </dgm:t>
    </dgm:pt>
    <dgm:pt modelId="{2072AF41-059F-5443-8761-28591553CE4F}" type="sibTrans" cxnId="{F2CA45A8-792E-9F47-AC86-E6EE4B4E89D3}">
      <dgm:prSet/>
      <dgm:spPr/>
      <dgm:t>
        <a:bodyPr/>
        <a:lstStyle/>
        <a:p>
          <a:endParaRPr lang="en-US"/>
        </a:p>
      </dgm:t>
    </dgm:pt>
    <dgm:pt modelId="{C8022719-2CE9-194E-9E7E-53E5E3137AB1}">
      <dgm:prSet phldrT="[Text]" custT="1"/>
      <dgm:spPr/>
      <dgm:t>
        <a:bodyPr/>
        <a:lstStyle/>
        <a:p>
          <a:r>
            <a:rPr lang="en-US" sz="2400" dirty="0"/>
            <a:t>Selective</a:t>
          </a:r>
        </a:p>
        <a:p>
          <a:r>
            <a:rPr lang="en-US" sz="2400" dirty="0"/>
            <a:t>Cox2 Only  </a:t>
          </a:r>
          <a:endParaRPr lang="en-US" sz="1000" dirty="0"/>
        </a:p>
      </dgm:t>
    </dgm:pt>
    <dgm:pt modelId="{389EA413-815E-6D45-A896-C8CEB5368979}" type="parTrans" cxnId="{6C67247C-73F9-8C48-8317-E2A0956B578D}">
      <dgm:prSet/>
      <dgm:spPr/>
      <dgm:t>
        <a:bodyPr/>
        <a:lstStyle/>
        <a:p>
          <a:endParaRPr lang="en-US"/>
        </a:p>
      </dgm:t>
    </dgm:pt>
    <dgm:pt modelId="{0CB407C1-FF5C-474A-8FE7-D8ABBD6B8648}" type="sibTrans" cxnId="{6C67247C-73F9-8C48-8317-E2A0956B578D}">
      <dgm:prSet/>
      <dgm:spPr/>
      <dgm:t>
        <a:bodyPr/>
        <a:lstStyle/>
        <a:p>
          <a:endParaRPr lang="en-US"/>
        </a:p>
      </dgm:t>
    </dgm:pt>
    <dgm:pt modelId="{974C8B18-854C-9846-A114-40A58422EC3C}">
      <dgm:prSet phldrT="[Text]" custT="1"/>
      <dgm:spPr/>
      <dgm:t>
        <a:bodyPr/>
        <a:lstStyle/>
        <a:p>
          <a:r>
            <a:rPr lang="en-US" sz="2000" dirty="0"/>
            <a:t>Celecoxib</a:t>
          </a:r>
        </a:p>
      </dgm:t>
    </dgm:pt>
    <dgm:pt modelId="{15C8BD6B-C80D-DA4B-BB26-66615A5F6162}" type="parTrans" cxnId="{63D44F52-8234-CE49-A7D1-5BAEBB4D1344}">
      <dgm:prSet/>
      <dgm:spPr/>
      <dgm:t>
        <a:bodyPr/>
        <a:lstStyle/>
        <a:p>
          <a:endParaRPr lang="en-US"/>
        </a:p>
      </dgm:t>
    </dgm:pt>
    <dgm:pt modelId="{493CE963-6416-2B46-82A0-98F5CA62E418}" type="sibTrans" cxnId="{63D44F52-8234-CE49-A7D1-5BAEBB4D1344}">
      <dgm:prSet/>
      <dgm:spPr/>
      <dgm:t>
        <a:bodyPr/>
        <a:lstStyle/>
        <a:p>
          <a:endParaRPr lang="en-US"/>
        </a:p>
      </dgm:t>
    </dgm:pt>
    <dgm:pt modelId="{9CA45953-1420-254F-A77B-49DA22B5A6D3}" type="pres">
      <dgm:prSet presAssocID="{6306CEC1-44EC-0D42-85C4-216A2442AA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445E37E-8213-8E4D-B6F7-F3628B66A6DF}" type="pres">
      <dgm:prSet presAssocID="{7DCC07F7-75A8-3641-BA22-4055A1C8E1A0}" presName="hierRoot1" presStyleCnt="0"/>
      <dgm:spPr/>
    </dgm:pt>
    <dgm:pt modelId="{4E29D818-89AD-744C-9A6B-2ED89818BAD6}" type="pres">
      <dgm:prSet presAssocID="{7DCC07F7-75A8-3641-BA22-4055A1C8E1A0}" presName="composite" presStyleCnt="0"/>
      <dgm:spPr/>
    </dgm:pt>
    <dgm:pt modelId="{3BFE3FBC-E653-E243-8C46-780ED0ABD898}" type="pres">
      <dgm:prSet presAssocID="{7DCC07F7-75A8-3641-BA22-4055A1C8E1A0}" presName="background" presStyleLbl="node0" presStyleIdx="0" presStyleCnt="1"/>
      <dgm:spPr/>
    </dgm:pt>
    <dgm:pt modelId="{DE674FC8-04DF-E242-9E05-2B07F9A55B7D}" type="pres">
      <dgm:prSet presAssocID="{7DCC07F7-75A8-3641-BA22-4055A1C8E1A0}" presName="text" presStyleLbl="fgAcc0" presStyleIdx="0" presStyleCnt="1" custScaleX="271215" custScaleY="115853" custLinFactNeighborX="5556" custLinFactNeighborY="61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F99B68-899D-4B4C-A106-B93A721A6662}" type="pres">
      <dgm:prSet presAssocID="{7DCC07F7-75A8-3641-BA22-4055A1C8E1A0}" presName="hierChild2" presStyleCnt="0"/>
      <dgm:spPr/>
    </dgm:pt>
    <dgm:pt modelId="{7C17E596-3C10-D548-8642-41A33D63D1B4}" type="pres">
      <dgm:prSet presAssocID="{6FD278EB-96F8-4B4C-A660-FD79FAF2E98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117E199-CC99-4248-8A3F-37AD003641B0}" type="pres">
      <dgm:prSet presAssocID="{DE2AD389-3922-754A-9542-343246F51870}" presName="hierRoot2" presStyleCnt="0"/>
      <dgm:spPr/>
    </dgm:pt>
    <dgm:pt modelId="{EFC168C3-54A2-B642-987F-0C02CDC6166F}" type="pres">
      <dgm:prSet presAssocID="{DE2AD389-3922-754A-9542-343246F51870}" presName="composite2" presStyleCnt="0"/>
      <dgm:spPr/>
    </dgm:pt>
    <dgm:pt modelId="{42EB3066-01D9-1348-9CAC-51F177A8FB40}" type="pres">
      <dgm:prSet presAssocID="{DE2AD389-3922-754A-9542-343246F51870}" presName="background2" presStyleLbl="node2" presStyleIdx="0" presStyleCnt="2"/>
      <dgm:spPr/>
    </dgm:pt>
    <dgm:pt modelId="{94175614-3689-CA49-BDBA-9A360F4E9199}" type="pres">
      <dgm:prSet presAssocID="{DE2AD389-3922-754A-9542-343246F51870}" presName="text2" presStyleLbl="fgAcc2" presStyleIdx="0" presStyleCnt="2" custScaleX="1919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DC8E05-E9EC-F24D-9381-80F117E242AC}" type="pres">
      <dgm:prSet presAssocID="{DE2AD389-3922-754A-9542-343246F51870}" presName="hierChild3" presStyleCnt="0"/>
      <dgm:spPr/>
    </dgm:pt>
    <dgm:pt modelId="{4D4A43AD-B569-C349-A970-1305F6E545B5}" type="pres">
      <dgm:prSet presAssocID="{E2CE27A7-5604-8047-A8A8-C7D91D7F6839}" presName="Name17" presStyleLbl="parChTrans1D3" presStyleIdx="0" presStyleCnt="2"/>
      <dgm:spPr/>
      <dgm:t>
        <a:bodyPr/>
        <a:lstStyle/>
        <a:p>
          <a:endParaRPr lang="en-US"/>
        </a:p>
      </dgm:t>
    </dgm:pt>
    <dgm:pt modelId="{015C05A8-71BE-A74E-97D6-8550E1C9805E}" type="pres">
      <dgm:prSet presAssocID="{BC694E13-A179-FA41-BB80-6981C5C1D15A}" presName="hierRoot3" presStyleCnt="0"/>
      <dgm:spPr/>
    </dgm:pt>
    <dgm:pt modelId="{ED9B81D1-A86A-8642-B985-0DA992A9589E}" type="pres">
      <dgm:prSet presAssocID="{BC694E13-A179-FA41-BB80-6981C5C1D15A}" presName="composite3" presStyleCnt="0"/>
      <dgm:spPr/>
    </dgm:pt>
    <dgm:pt modelId="{C57B645B-1E1C-7949-9118-B74AAF4ABCBD}" type="pres">
      <dgm:prSet presAssocID="{BC694E13-A179-FA41-BB80-6981C5C1D15A}" presName="background3" presStyleLbl="node3" presStyleIdx="0" presStyleCnt="2"/>
      <dgm:spPr/>
    </dgm:pt>
    <dgm:pt modelId="{1AA16B88-6012-1143-A438-68A114DF88A4}" type="pres">
      <dgm:prSet presAssocID="{BC694E13-A179-FA41-BB80-6981C5C1D15A}" presName="text3" presStyleLbl="fgAcc3" presStyleIdx="0" presStyleCnt="2" custScaleX="117793" custLinFactNeighborX="-733" custLinFactNeighborY="-11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6E70DD-3B52-4D48-BFA9-8B2DA1E9C144}" type="pres">
      <dgm:prSet presAssocID="{BC694E13-A179-FA41-BB80-6981C5C1D15A}" presName="hierChild4" presStyleCnt="0"/>
      <dgm:spPr/>
    </dgm:pt>
    <dgm:pt modelId="{310E7D05-96A9-7F4F-8C4A-030034EB202F}" type="pres">
      <dgm:prSet presAssocID="{389EA413-815E-6D45-A896-C8CEB536897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BB8B41C-B103-284C-BFA8-A7C0C374D409}" type="pres">
      <dgm:prSet presAssocID="{C8022719-2CE9-194E-9E7E-53E5E3137AB1}" presName="hierRoot2" presStyleCnt="0"/>
      <dgm:spPr/>
    </dgm:pt>
    <dgm:pt modelId="{537ABC96-94A2-1A46-98EE-628310130552}" type="pres">
      <dgm:prSet presAssocID="{C8022719-2CE9-194E-9E7E-53E5E3137AB1}" presName="composite2" presStyleCnt="0"/>
      <dgm:spPr/>
    </dgm:pt>
    <dgm:pt modelId="{00E8CC69-C21D-F04E-9194-D925C5AFE07D}" type="pres">
      <dgm:prSet presAssocID="{C8022719-2CE9-194E-9E7E-53E5E3137AB1}" presName="background2" presStyleLbl="node2" presStyleIdx="1" presStyleCnt="2"/>
      <dgm:spPr/>
    </dgm:pt>
    <dgm:pt modelId="{97851E9E-AD26-8A41-BFC4-94A833A5777D}" type="pres">
      <dgm:prSet presAssocID="{C8022719-2CE9-194E-9E7E-53E5E3137AB1}" presName="text2" presStyleLbl="fgAcc2" presStyleIdx="1" presStyleCnt="2" custScaleX="1929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773831-83F4-694E-AA3D-7B9BEACF6F68}" type="pres">
      <dgm:prSet presAssocID="{C8022719-2CE9-194E-9E7E-53E5E3137AB1}" presName="hierChild3" presStyleCnt="0"/>
      <dgm:spPr/>
    </dgm:pt>
    <dgm:pt modelId="{A362B9CF-7437-B34C-B467-35E2AA2DB19F}" type="pres">
      <dgm:prSet presAssocID="{15C8BD6B-C80D-DA4B-BB26-66615A5F6162}" presName="Name17" presStyleLbl="parChTrans1D3" presStyleIdx="1" presStyleCnt="2"/>
      <dgm:spPr/>
      <dgm:t>
        <a:bodyPr/>
        <a:lstStyle/>
        <a:p>
          <a:endParaRPr lang="en-US"/>
        </a:p>
      </dgm:t>
    </dgm:pt>
    <dgm:pt modelId="{8E731FEB-599C-3545-B2BD-B270773BB6D3}" type="pres">
      <dgm:prSet presAssocID="{974C8B18-854C-9846-A114-40A58422EC3C}" presName="hierRoot3" presStyleCnt="0"/>
      <dgm:spPr/>
    </dgm:pt>
    <dgm:pt modelId="{09F885D8-222E-9B4A-8F22-87ECA78408F1}" type="pres">
      <dgm:prSet presAssocID="{974C8B18-854C-9846-A114-40A58422EC3C}" presName="composite3" presStyleCnt="0"/>
      <dgm:spPr/>
    </dgm:pt>
    <dgm:pt modelId="{082ED54B-B02B-7548-87D5-2EA568655544}" type="pres">
      <dgm:prSet presAssocID="{974C8B18-854C-9846-A114-40A58422EC3C}" presName="background3" presStyleLbl="node3" presStyleIdx="1" presStyleCnt="2"/>
      <dgm:spPr/>
    </dgm:pt>
    <dgm:pt modelId="{4B963DC1-4771-2441-907F-8A631B009B68}" type="pres">
      <dgm:prSet presAssocID="{974C8B18-854C-9846-A114-40A58422EC3C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EDC102-F744-D448-8BE7-850C23B369FE}" type="pres">
      <dgm:prSet presAssocID="{974C8B18-854C-9846-A114-40A58422EC3C}" presName="hierChild4" presStyleCnt="0"/>
      <dgm:spPr/>
    </dgm:pt>
  </dgm:ptLst>
  <dgm:cxnLst>
    <dgm:cxn modelId="{19BF216D-CDF4-DA4A-9B40-E20B68789414}" type="presOf" srcId="{6FD278EB-96F8-4B4C-A660-FD79FAF2E989}" destId="{7C17E596-3C10-D548-8642-41A33D63D1B4}" srcOrd="0" destOrd="0" presId="urn:microsoft.com/office/officeart/2005/8/layout/hierarchy1"/>
    <dgm:cxn modelId="{8DC9BAC1-402C-8E48-9ADE-4E660C13D831}" type="presOf" srcId="{C8022719-2CE9-194E-9E7E-53E5E3137AB1}" destId="{97851E9E-AD26-8A41-BFC4-94A833A5777D}" srcOrd="0" destOrd="0" presId="urn:microsoft.com/office/officeart/2005/8/layout/hierarchy1"/>
    <dgm:cxn modelId="{6C67247C-73F9-8C48-8317-E2A0956B578D}" srcId="{7DCC07F7-75A8-3641-BA22-4055A1C8E1A0}" destId="{C8022719-2CE9-194E-9E7E-53E5E3137AB1}" srcOrd="1" destOrd="0" parTransId="{389EA413-815E-6D45-A896-C8CEB5368979}" sibTransId="{0CB407C1-FF5C-474A-8FE7-D8ABBD6B8648}"/>
    <dgm:cxn modelId="{1CE29A20-2FE5-2849-96EB-E6A5D3C39C4C}" type="presOf" srcId="{E2CE27A7-5604-8047-A8A8-C7D91D7F6839}" destId="{4D4A43AD-B569-C349-A970-1305F6E545B5}" srcOrd="0" destOrd="0" presId="urn:microsoft.com/office/officeart/2005/8/layout/hierarchy1"/>
    <dgm:cxn modelId="{F2CA45A8-792E-9F47-AC86-E6EE4B4E89D3}" srcId="{DE2AD389-3922-754A-9542-343246F51870}" destId="{BC694E13-A179-FA41-BB80-6981C5C1D15A}" srcOrd="0" destOrd="0" parTransId="{E2CE27A7-5604-8047-A8A8-C7D91D7F6839}" sibTransId="{2072AF41-059F-5443-8761-28591553CE4F}"/>
    <dgm:cxn modelId="{DE675CD2-074B-504A-A15C-D37726F9BEAE}" type="presOf" srcId="{DE2AD389-3922-754A-9542-343246F51870}" destId="{94175614-3689-CA49-BDBA-9A360F4E9199}" srcOrd="0" destOrd="0" presId="urn:microsoft.com/office/officeart/2005/8/layout/hierarchy1"/>
    <dgm:cxn modelId="{3E0F00DD-88BB-194A-96F2-C9477F93064E}" type="presOf" srcId="{389EA413-815E-6D45-A896-C8CEB5368979}" destId="{310E7D05-96A9-7F4F-8C4A-030034EB202F}" srcOrd="0" destOrd="0" presId="urn:microsoft.com/office/officeart/2005/8/layout/hierarchy1"/>
    <dgm:cxn modelId="{F8D11255-472D-8845-8A75-FCCB26688799}" type="presOf" srcId="{BC694E13-A179-FA41-BB80-6981C5C1D15A}" destId="{1AA16B88-6012-1143-A438-68A114DF88A4}" srcOrd="0" destOrd="0" presId="urn:microsoft.com/office/officeart/2005/8/layout/hierarchy1"/>
    <dgm:cxn modelId="{4F3CA839-84A4-9944-BBB7-2BEC1F295AA8}" type="presOf" srcId="{6306CEC1-44EC-0D42-85C4-216A2442AA12}" destId="{9CA45953-1420-254F-A77B-49DA22B5A6D3}" srcOrd="0" destOrd="0" presId="urn:microsoft.com/office/officeart/2005/8/layout/hierarchy1"/>
    <dgm:cxn modelId="{90695597-63DF-8D4C-95CF-BDB630B05501}" type="presOf" srcId="{7DCC07F7-75A8-3641-BA22-4055A1C8E1A0}" destId="{DE674FC8-04DF-E242-9E05-2B07F9A55B7D}" srcOrd="0" destOrd="0" presId="urn:microsoft.com/office/officeart/2005/8/layout/hierarchy1"/>
    <dgm:cxn modelId="{CE395A2C-5A3E-634F-8789-2B57FEE62A54}" type="presOf" srcId="{15C8BD6B-C80D-DA4B-BB26-66615A5F6162}" destId="{A362B9CF-7437-B34C-B467-35E2AA2DB19F}" srcOrd="0" destOrd="0" presId="urn:microsoft.com/office/officeart/2005/8/layout/hierarchy1"/>
    <dgm:cxn modelId="{63D44F52-8234-CE49-A7D1-5BAEBB4D1344}" srcId="{C8022719-2CE9-194E-9E7E-53E5E3137AB1}" destId="{974C8B18-854C-9846-A114-40A58422EC3C}" srcOrd="0" destOrd="0" parTransId="{15C8BD6B-C80D-DA4B-BB26-66615A5F6162}" sibTransId="{493CE963-6416-2B46-82A0-98F5CA62E418}"/>
    <dgm:cxn modelId="{C8FED4F2-D319-4447-83F9-EF369B1C92A8}" srcId="{6306CEC1-44EC-0D42-85C4-216A2442AA12}" destId="{7DCC07F7-75A8-3641-BA22-4055A1C8E1A0}" srcOrd="0" destOrd="0" parTransId="{68E8182B-1056-3F46-9351-9F66D6136480}" sibTransId="{92E7BBD9-193D-BA45-9B43-53F434FFD8AA}"/>
    <dgm:cxn modelId="{D679A242-F594-E747-A3E6-3CF2D8ABBCCD}" srcId="{7DCC07F7-75A8-3641-BA22-4055A1C8E1A0}" destId="{DE2AD389-3922-754A-9542-343246F51870}" srcOrd="0" destOrd="0" parTransId="{6FD278EB-96F8-4B4C-A660-FD79FAF2E989}" sibTransId="{97B3668D-9063-A145-BEC0-0E7BFBF2BB7F}"/>
    <dgm:cxn modelId="{D9E671B6-8581-8046-B5AE-F979F7AA6894}" type="presOf" srcId="{974C8B18-854C-9846-A114-40A58422EC3C}" destId="{4B963DC1-4771-2441-907F-8A631B009B68}" srcOrd="0" destOrd="0" presId="urn:microsoft.com/office/officeart/2005/8/layout/hierarchy1"/>
    <dgm:cxn modelId="{FB3C786B-A14D-8A46-B343-FA1FEDCA4622}" type="presParOf" srcId="{9CA45953-1420-254F-A77B-49DA22B5A6D3}" destId="{9445E37E-8213-8E4D-B6F7-F3628B66A6DF}" srcOrd="0" destOrd="0" presId="urn:microsoft.com/office/officeart/2005/8/layout/hierarchy1"/>
    <dgm:cxn modelId="{5EC5D614-14FB-F148-912D-FA3EB6406527}" type="presParOf" srcId="{9445E37E-8213-8E4D-B6F7-F3628B66A6DF}" destId="{4E29D818-89AD-744C-9A6B-2ED89818BAD6}" srcOrd="0" destOrd="0" presId="urn:microsoft.com/office/officeart/2005/8/layout/hierarchy1"/>
    <dgm:cxn modelId="{B960489B-8F3D-9041-B80B-137AEBE3ECE3}" type="presParOf" srcId="{4E29D818-89AD-744C-9A6B-2ED89818BAD6}" destId="{3BFE3FBC-E653-E243-8C46-780ED0ABD898}" srcOrd="0" destOrd="0" presId="urn:microsoft.com/office/officeart/2005/8/layout/hierarchy1"/>
    <dgm:cxn modelId="{32F4E560-173E-F644-B2DD-3A517F2DDD10}" type="presParOf" srcId="{4E29D818-89AD-744C-9A6B-2ED89818BAD6}" destId="{DE674FC8-04DF-E242-9E05-2B07F9A55B7D}" srcOrd="1" destOrd="0" presId="urn:microsoft.com/office/officeart/2005/8/layout/hierarchy1"/>
    <dgm:cxn modelId="{A08FF2C6-1DEB-1045-BEC8-C4F628EEF240}" type="presParOf" srcId="{9445E37E-8213-8E4D-B6F7-F3628B66A6DF}" destId="{89F99B68-899D-4B4C-A106-B93A721A6662}" srcOrd="1" destOrd="0" presId="urn:microsoft.com/office/officeart/2005/8/layout/hierarchy1"/>
    <dgm:cxn modelId="{19C260CE-2850-7943-8AF4-64397A288B24}" type="presParOf" srcId="{89F99B68-899D-4B4C-A106-B93A721A6662}" destId="{7C17E596-3C10-D548-8642-41A33D63D1B4}" srcOrd="0" destOrd="0" presId="urn:microsoft.com/office/officeart/2005/8/layout/hierarchy1"/>
    <dgm:cxn modelId="{D163308D-6987-E247-B25D-1B3332679003}" type="presParOf" srcId="{89F99B68-899D-4B4C-A106-B93A721A6662}" destId="{9117E199-CC99-4248-8A3F-37AD003641B0}" srcOrd="1" destOrd="0" presId="urn:microsoft.com/office/officeart/2005/8/layout/hierarchy1"/>
    <dgm:cxn modelId="{037B9BDB-711C-8D44-BE07-E610C3BCBA15}" type="presParOf" srcId="{9117E199-CC99-4248-8A3F-37AD003641B0}" destId="{EFC168C3-54A2-B642-987F-0C02CDC6166F}" srcOrd="0" destOrd="0" presId="urn:microsoft.com/office/officeart/2005/8/layout/hierarchy1"/>
    <dgm:cxn modelId="{23BE8CDB-0DBD-E443-8A85-5E67C6A9FAB3}" type="presParOf" srcId="{EFC168C3-54A2-B642-987F-0C02CDC6166F}" destId="{42EB3066-01D9-1348-9CAC-51F177A8FB40}" srcOrd="0" destOrd="0" presId="urn:microsoft.com/office/officeart/2005/8/layout/hierarchy1"/>
    <dgm:cxn modelId="{CF8A0BFF-D464-CB42-B704-9C4F47696FC4}" type="presParOf" srcId="{EFC168C3-54A2-B642-987F-0C02CDC6166F}" destId="{94175614-3689-CA49-BDBA-9A360F4E9199}" srcOrd="1" destOrd="0" presId="urn:microsoft.com/office/officeart/2005/8/layout/hierarchy1"/>
    <dgm:cxn modelId="{2F3432E9-2711-BF45-9F8E-DAA9F756BE57}" type="presParOf" srcId="{9117E199-CC99-4248-8A3F-37AD003641B0}" destId="{E3DC8E05-E9EC-F24D-9381-80F117E242AC}" srcOrd="1" destOrd="0" presId="urn:microsoft.com/office/officeart/2005/8/layout/hierarchy1"/>
    <dgm:cxn modelId="{9DB99E5F-D8C6-E94E-A03A-F05E8501B0D7}" type="presParOf" srcId="{E3DC8E05-E9EC-F24D-9381-80F117E242AC}" destId="{4D4A43AD-B569-C349-A970-1305F6E545B5}" srcOrd="0" destOrd="0" presId="urn:microsoft.com/office/officeart/2005/8/layout/hierarchy1"/>
    <dgm:cxn modelId="{F91FDC26-8EEB-0F44-A001-BE239D8C29B6}" type="presParOf" srcId="{E3DC8E05-E9EC-F24D-9381-80F117E242AC}" destId="{015C05A8-71BE-A74E-97D6-8550E1C9805E}" srcOrd="1" destOrd="0" presId="urn:microsoft.com/office/officeart/2005/8/layout/hierarchy1"/>
    <dgm:cxn modelId="{590B0FC1-691E-C448-904F-0087D5EE0AB7}" type="presParOf" srcId="{015C05A8-71BE-A74E-97D6-8550E1C9805E}" destId="{ED9B81D1-A86A-8642-B985-0DA992A9589E}" srcOrd="0" destOrd="0" presId="urn:microsoft.com/office/officeart/2005/8/layout/hierarchy1"/>
    <dgm:cxn modelId="{0422B721-B440-6D49-A5D7-C38E7D43799B}" type="presParOf" srcId="{ED9B81D1-A86A-8642-B985-0DA992A9589E}" destId="{C57B645B-1E1C-7949-9118-B74AAF4ABCBD}" srcOrd="0" destOrd="0" presId="urn:microsoft.com/office/officeart/2005/8/layout/hierarchy1"/>
    <dgm:cxn modelId="{02196851-76E8-8C47-AF90-E4E9722172F3}" type="presParOf" srcId="{ED9B81D1-A86A-8642-B985-0DA992A9589E}" destId="{1AA16B88-6012-1143-A438-68A114DF88A4}" srcOrd="1" destOrd="0" presId="urn:microsoft.com/office/officeart/2005/8/layout/hierarchy1"/>
    <dgm:cxn modelId="{7A58DFCD-7EA6-D748-9955-F489DD7EB5FE}" type="presParOf" srcId="{015C05A8-71BE-A74E-97D6-8550E1C9805E}" destId="{266E70DD-3B52-4D48-BFA9-8B2DA1E9C144}" srcOrd="1" destOrd="0" presId="urn:microsoft.com/office/officeart/2005/8/layout/hierarchy1"/>
    <dgm:cxn modelId="{4D0A292F-19E5-B54B-9D0F-FA4EAE5CC583}" type="presParOf" srcId="{89F99B68-899D-4B4C-A106-B93A721A6662}" destId="{310E7D05-96A9-7F4F-8C4A-030034EB202F}" srcOrd="2" destOrd="0" presId="urn:microsoft.com/office/officeart/2005/8/layout/hierarchy1"/>
    <dgm:cxn modelId="{0E6967CD-1E96-8A40-8B48-5A264F3CCB47}" type="presParOf" srcId="{89F99B68-899D-4B4C-A106-B93A721A6662}" destId="{0BB8B41C-B103-284C-BFA8-A7C0C374D409}" srcOrd="3" destOrd="0" presId="urn:microsoft.com/office/officeart/2005/8/layout/hierarchy1"/>
    <dgm:cxn modelId="{037D0B4E-FDA6-874D-A967-72BC086CFEA6}" type="presParOf" srcId="{0BB8B41C-B103-284C-BFA8-A7C0C374D409}" destId="{537ABC96-94A2-1A46-98EE-628310130552}" srcOrd="0" destOrd="0" presId="urn:microsoft.com/office/officeart/2005/8/layout/hierarchy1"/>
    <dgm:cxn modelId="{A206D67A-159A-754B-9943-C07AA3DF67DE}" type="presParOf" srcId="{537ABC96-94A2-1A46-98EE-628310130552}" destId="{00E8CC69-C21D-F04E-9194-D925C5AFE07D}" srcOrd="0" destOrd="0" presId="urn:microsoft.com/office/officeart/2005/8/layout/hierarchy1"/>
    <dgm:cxn modelId="{1F3FC1BF-7865-1A44-BB5B-3EEE86187986}" type="presParOf" srcId="{537ABC96-94A2-1A46-98EE-628310130552}" destId="{97851E9E-AD26-8A41-BFC4-94A833A5777D}" srcOrd="1" destOrd="0" presId="urn:microsoft.com/office/officeart/2005/8/layout/hierarchy1"/>
    <dgm:cxn modelId="{3EF84619-5359-B544-AB1A-3BC29F6B1B3C}" type="presParOf" srcId="{0BB8B41C-B103-284C-BFA8-A7C0C374D409}" destId="{44773831-83F4-694E-AA3D-7B9BEACF6F68}" srcOrd="1" destOrd="0" presId="urn:microsoft.com/office/officeart/2005/8/layout/hierarchy1"/>
    <dgm:cxn modelId="{3E618569-49F0-9048-AB9D-C4C4C0BE4ECE}" type="presParOf" srcId="{44773831-83F4-694E-AA3D-7B9BEACF6F68}" destId="{A362B9CF-7437-B34C-B467-35E2AA2DB19F}" srcOrd="0" destOrd="0" presId="urn:microsoft.com/office/officeart/2005/8/layout/hierarchy1"/>
    <dgm:cxn modelId="{4E4DCCA2-86EF-294C-9B53-2A915F332E06}" type="presParOf" srcId="{44773831-83F4-694E-AA3D-7B9BEACF6F68}" destId="{8E731FEB-599C-3545-B2BD-B270773BB6D3}" srcOrd="1" destOrd="0" presId="urn:microsoft.com/office/officeart/2005/8/layout/hierarchy1"/>
    <dgm:cxn modelId="{78E7B1B1-ECC4-0F47-86EB-C6B91FB5B146}" type="presParOf" srcId="{8E731FEB-599C-3545-B2BD-B270773BB6D3}" destId="{09F885D8-222E-9B4A-8F22-87ECA78408F1}" srcOrd="0" destOrd="0" presId="urn:microsoft.com/office/officeart/2005/8/layout/hierarchy1"/>
    <dgm:cxn modelId="{037E2BA0-4721-974D-8AE3-C59A3980AD01}" type="presParOf" srcId="{09F885D8-222E-9B4A-8F22-87ECA78408F1}" destId="{082ED54B-B02B-7548-87D5-2EA568655544}" srcOrd="0" destOrd="0" presId="urn:microsoft.com/office/officeart/2005/8/layout/hierarchy1"/>
    <dgm:cxn modelId="{505E0CBB-FCC4-3A4E-8C06-278691765518}" type="presParOf" srcId="{09F885D8-222E-9B4A-8F22-87ECA78408F1}" destId="{4B963DC1-4771-2441-907F-8A631B009B68}" srcOrd="1" destOrd="0" presId="urn:microsoft.com/office/officeart/2005/8/layout/hierarchy1"/>
    <dgm:cxn modelId="{168B1C31-DA72-5E4C-AB3A-E8D79790D38D}" type="presParOf" srcId="{8E731FEB-599C-3545-B2BD-B270773BB6D3}" destId="{4AEDC102-F744-D448-8BE7-850C23B369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030B1-35F5-804D-BAD5-3C5AD389300E}">
      <dsp:nvSpPr>
        <dsp:cNvPr id="0" name=""/>
        <dsp:cNvSpPr/>
      </dsp:nvSpPr>
      <dsp:spPr>
        <a:xfrm>
          <a:off x="7402647" y="2116015"/>
          <a:ext cx="91440" cy="4405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05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38289F-41CE-EF48-AC53-EB3B3CAB7D47}">
      <dsp:nvSpPr>
        <dsp:cNvPr id="0" name=""/>
        <dsp:cNvSpPr/>
      </dsp:nvSpPr>
      <dsp:spPr>
        <a:xfrm>
          <a:off x="4449040" y="814073"/>
          <a:ext cx="2999327" cy="435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21"/>
              </a:lnTo>
              <a:lnTo>
                <a:pt x="2999327" y="295621"/>
              </a:lnTo>
              <a:lnTo>
                <a:pt x="2999327" y="4359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94CA8-1B63-C743-916F-931886F898DF}">
      <dsp:nvSpPr>
        <dsp:cNvPr id="0" name=""/>
        <dsp:cNvSpPr/>
      </dsp:nvSpPr>
      <dsp:spPr>
        <a:xfrm>
          <a:off x="4449040" y="814073"/>
          <a:ext cx="362361" cy="392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256"/>
              </a:lnTo>
              <a:lnTo>
                <a:pt x="362361" y="252256"/>
              </a:lnTo>
              <a:lnTo>
                <a:pt x="362361" y="3925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5F918-6A21-0141-B118-745C920C1379}">
      <dsp:nvSpPr>
        <dsp:cNvPr id="0" name=""/>
        <dsp:cNvSpPr/>
      </dsp:nvSpPr>
      <dsp:spPr>
        <a:xfrm>
          <a:off x="1845386" y="814073"/>
          <a:ext cx="2603653" cy="394289"/>
        </a:xfrm>
        <a:custGeom>
          <a:avLst/>
          <a:gdLst/>
          <a:ahLst/>
          <a:cxnLst/>
          <a:rect l="0" t="0" r="0" b="0"/>
          <a:pathLst>
            <a:path>
              <a:moveTo>
                <a:pt x="2603653" y="0"/>
              </a:moveTo>
              <a:lnTo>
                <a:pt x="2603653" y="253949"/>
              </a:lnTo>
              <a:lnTo>
                <a:pt x="0" y="253949"/>
              </a:lnTo>
              <a:lnTo>
                <a:pt x="0" y="394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FC318-D852-F44C-80CE-CD3F8DCB4C37}">
      <dsp:nvSpPr>
        <dsp:cNvPr id="0" name=""/>
        <dsp:cNvSpPr/>
      </dsp:nvSpPr>
      <dsp:spPr>
        <a:xfrm>
          <a:off x="2532263" y="5350"/>
          <a:ext cx="3833553" cy="8087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C9434-99C3-5A43-9FEE-224379C5D9D6}">
      <dsp:nvSpPr>
        <dsp:cNvPr id="0" name=""/>
        <dsp:cNvSpPr/>
      </dsp:nvSpPr>
      <dsp:spPr>
        <a:xfrm>
          <a:off x="2700587" y="165258"/>
          <a:ext cx="3833553" cy="8087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Pain Management</a:t>
          </a:r>
        </a:p>
      </dsp:txBody>
      <dsp:txXfrm>
        <a:off x="2724274" y="188945"/>
        <a:ext cx="3786179" cy="761348"/>
      </dsp:txXfrm>
    </dsp:sp>
    <dsp:sp modelId="{B69A93E9-016F-E747-9A63-F931A58B5BA5}">
      <dsp:nvSpPr>
        <dsp:cNvPr id="0" name=""/>
        <dsp:cNvSpPr/>
      </dsp:nvSpPr>
      <dsp:spPr>
        <a:xfrm>
          <a:off x="102606" y="1208362"/>
          <a:ext cx="3485561" cy="741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49B91-7953-8440-B4B8-511D633E5535}">
      <dsp:nvSpPr>
        <dsp:cNvPr id="0" name=""/>
        <dsp:cNvSpPr/>
      </dsp:nvSpPr>
      <dsp:spPr>
        <a:xfrm>
          <a:off x="270930" y="1368271"/>
          <a:ext cx="3485561" cy="741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Pharmacological</a:t>
          </a:r>
        </a:p>
      </dsp:txBody>
      <dsp:txXfrm>
        <a:off x="292657" y="1389998"/>
        <a:ext cx="3442107" cy="698353"/>
      </dsp:txXfrm>
    </dsp:sp>
    <dsp:sp modelId="{31E21BFB-E298-6648-98EF-F376AA480747}">
      <dsp:nvSpPr>
        <dsp:cNvPr id="0" name=""/>
        <dsp:cNvSpPr/>
      </dsp:nvSpPr>
      <dsp:spPr>
        <a:xfrm>
          <a:off x="3930300" y="1206669"/>
          <a:ext cx="1762201" cy="963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11E2B-7C8D-E34B-B229-968C3262EE9A}">
      <dsp:nvSpPr>
        <dsp:cNvPr id="0" name=""/>
        <dsp:cNvSpPr/>
      </dsp:nvSpPr>
      <dsp:spPr>
        <a:xfrm>
          <a:off x="4098625" y="1366578"/>
          <a:ext cx="1762201" cy="9636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Nerve Blocks</a:t>
          </a:r>
        </a:p>
      </dsp:txBody>
      <dsp:txXfrm>
        <a:off x="4126850" y="1394803"/>
        <a:ext cx="1705751" cy="907208"/>
      </dsp:txXfrm>
    </dsp:sp>
    <dsp:sp modelId="{9DEF6904-90BC-B04A-ACDE-F089AFC946E6}">
      <dsp:nvSpPr>
        <dsp:cNvPr id="0" name=""/>
        <dsp:cNvSpPr/>
      </dsp:nvSpPr>
      <dsp:spPr>
        <a:xfrm>
          <a:off x="6028606" y="1250035"/>
          <a:ext cx="2839523" cy="8659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8CDFB-C6BE-D64E-8CAA-7EEC0A367B9D}">
      <dsp:nvSpPr>
        <dsp:cNvPr id="0" name=""/>
        <dsp:cNvSpPr/>
      </dsp:nvSpPr>
      <dsp:spPr>
        <a:xfrm>
          <a:off x="6196931" y="1409943"/>
          <a:ext cx="2839523" cy="8659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Physical </a:t>
          </a:r>
        </a:p>
      </dsp:txBody>
      <dsp:txXfrm>
        <a:off x="6222295" y="1435307"/>
        <a:ext cx="2788795" cy="815251"/>
      </dsp:txXfrm>
    </dsp:sp>
    <dsp:sp modelId="{1C5F3844-6918-6943-91A0-1FDBEA4B7711}">
      <dsp:nvSpPr>
        <dsp:cNvPr id="0" name=""/>
        <dsp:cNvSpPr/>
      </dsp:nvSpPr>
      <dsp:spPr>
        <a:xfrm>
          <a:off x="6082151" y="2556604"/>
          <a:ext cx="2732433" cy="17446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35B66-418F-4249-87EC-D2C54F5A6D37}">
      <dsp:nvSpPr>
        <dsp:cNvPr id="0" name=""/>
        <dsp:cNvSpPr/>
      </dsp:nvSpPr>
      <dsp:spPr>
        <a:xfrm>
          <a:off x="6250475" y="2716513"/>
          <a:ext cx="2732433" cy="1744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Heat and cold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Acupuncture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TENs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Relaxation techniques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6301575" y="2767613"/>
        <a:ext cx="2630233" cy="16424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9114B-73A0-0248-9F25-366154647CD5}">
      <dsp:nvSpPr>
        <dsp:cNvPr id="0" name=""/>
        <dsp:cNvSpPr/>
      </dsp:nvSpPr>
      <dsp:spPr>
        <a:xfrm>
          <a:off x="4055732" y="2357162"/>
          <a:ext cx="3195879" cy="619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358"/>
              </a:lnTo>
              <a:lnTo>
                <a:pt x="3195879" y="352358"/>
              </a:lnTo>
              <a:lnTo>
                <a:pt x="3195879" y="619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94CA8-1B63-C743-916F-931886F898DF}">
      <dsp:nvSpPr>
        <dsp:cNvPr id="0" name=""/>
        <dsp:cNvSpPr/>
      </dsp:nvSpPr>
      <dsp:spPr>
        <a:xfrm>
          <a:off x="4055732" y="2357162"/>
          <a:ext cx="349977" cy="694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455"/>
              </a:lnTo>
              <a:lnTo>
                <a:pt x="349977" y="426455"/>
              </a:lnTo>
              <a:lnTo>
                <a:pt x="349977" y="6940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5F918-6A21-0141-B118-745C920C1379}">
      <dsp:nvSpPr>
        <dsp:cNvPr id="0" name=""/>
        <dsp:cNvSpPr/>
      </dsp:nvSpPr>
      <dsp:spPr>
        <a:xfrm>
          <a:off x="1253911" y="2357162"/>
          <a:ext cx="2801820" cy="639205"/>
        </a:xfrm>
        <a:custGeom>
          <a:avLst/>
          <a:gdLst/>
          <a:ahLst/>
          <a:cxnLst/>
          <a:rect l="0" t="0" r="0" b="0"/>
          <a:pathLst>
            <a:path>
              <a:moveTo>
                <a:pt x="2801820" y="0"/>
              </a:moveTo>
              <a:lnTo>
                <a:pt x="2801820" y="371635"/>
              </a:lnTo>
              <a:lnTo>
                <a:pt x="0" y="371635"/>
              </a:lnTo>
              <a:lnTo>
                <a:pt x="0" y="6392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FC318-D852-F44C-80CE-CD3F8DCB4C37}">
      <dsp:nvSpPr>
        <dsp:cNvPr id="0" name=""/>
        <dsp:cNvSpPr/>
      </dsp:nvSpPr>
      <dsp:spPr>
        <a:xfrm>
          <a:off x="2429637" y="988423"/>
          <a:ext cx="3252190" cy="1368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C9434-99C3-5A43-9FEE-224379C5D9D6}">
      <dsp:nvSpPr>
        <dsp:cNvPr id="0" name=""/>
        <dsp:cNvSpPr/>
      </dsp:nvSpPr>
      <dsp:spPr>
        <a:xfrm>
          <a:off x="2750561" y="1293301"/>
          <a:ext cx="3252190" cy="1368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Pharmacological </a:t>
          </a:r>
        </a:p>
      </dsp:txBody>
      <dsp:txXfrm>
        <a:off x="2790650" y="1333390"/>
        <a:ext cx="3172012" cy="1288561"/>
      </dsp:txXfrm>
    </dsp:sp>
    <dsp:sp modelId="{B69A93E9-016F-E747-9A63-F931A58B5BA5}">
      <dsp:nvSpPr>
        <dsp:cNvPr id="0" name=""/>
        <dsp:cNvSpPr/>
      </dsp:nvSpPr>
      <dsp:spPr>
        <a:xfrm>
          <a:off x="-28849" y="2996368"/>
          <a:ext cx="2565521" cy="961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49B91-7953-8440-B4B8-511D633E5535}">
      <dsp:nvSpPr>
        <dsp:cNvPr id="0" name=""/>
        <dsp:cNvSpPr/>
      </dsp:nvSpPr>
      <dsp:spPr>
        <a:xfrm>
          <a:off x="292075" y="3301246"/>
          <a:ext cx="2565521" cy="961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Acetaminophen</a:t>
          </a:r>
        </a:p>
      </dsp:txBody>
      <dsp:txXfrm>
        <a:off x="320242" y="3329413"/>
        <a:ext cx="2509187" cy="905367"/>
      </dsp:txXfrm>
    </dsp:sp>
    <dsp:sp modelId="{31E21BFB-E298-6648-98EF-F376AA480747}">
      <dsp:nvSpPr>
        <dsp:cNvPr id="0" name=""/>
        <dsp:cNvSpPr/>
      </dsp:nvSpPr>
      <dsp:spPr>
        <a:xfrm>
          <a:off x="3210783" y="3051189"/>
          <a:ext cx="2389853" cy="871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11E2B-7C8D-E34B-B229-968C3262EE9A}">
      <dsp:nvSpPr>
        <dsp:cNvPr id="0" name=""/>
        <dsp:cNvSpPr/>
      </dsp:nvSpPr>
      <dsp:spPr>
        <a:xfrm>
          <a:off x="3531707" y="3356067"/>
          <a:ext cx="2389853" cy="871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NSAIDs</a:t>
          </a:r>
        </a:p>
      </dsp:txBody>
      <dsp:txXfrm>
        <a:off x="3557234" y="3381594"/>
        <a:ext cx="2338799" cy="820502"/>
      </dsp:txXfrm>
    </dsp:sp>
    <dsp:sp modelId="{FD68DB9E-0AB2-184F-BBBE-24AFC46F7F9C}">
      <dsp:nvSpPr>
        <dsp:cNvPr id="0" name=""/>
        <dsp:cNvSpPr/>
      </dsp:nvSpPr>
      <dsp:spPr>
        <a:xfrm>
          <a:off x="6243819" y="2977092"/>
          <a:ext cx="2015585" cy="927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A7F76-C8E4-644F-A645-F9E3DB3FFDF1}">
      <dsp:nvSpPr>
        <dsp:cNvPr id="0" name=""/>
        <dsp:cNvSpPr/>
      </dsp:nvSpPr>
      <dsp:spPr>
        <a:xfrm>
          <a:off x="6564743" y="3281970"/>
          <a:ext cx="2015585" cy="9274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Opioids</a:t>
          </a:r>
        </a:p>
      </dsp:txBody>
      <dsp:txXfrm>
        <a:off x="6591908" y="3309135"/>
        <a:ext cx="1961255" cy="8731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2B9CF-7437-B34C-B467-35E2AA2DB19F}">
      <dsp:nvSpPr>
        <dsp:cNvPr id="0" name=""/>
        <dsp:cNvSpPr/>
      </dsp:nvSpPr>
      <dsp:spPr>
        <a:xfrm>
          <a:off x="5848095" y="2911434"/>
          <a:ext cx="91440" cy="5095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59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E7D05-96A9-7F4F-8C4A-030034EB202F}">
      <dsp:nvSpPr>
        <dsp:cNvPr id="0" name=""/>
        <dsp:cNvSpPr/>
      </dsp:nvSpPr>
      <dsp:spPr>
        <a:xfrm>
          <a:off x="4114807" y="1357856"/>
          <a:ext cx="1779007" cy="440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604"/>
              </a:lnTo>
              <a:lnTo>
                <a:pt x="1779007" y="278604"/>
              </a:lnTo>
              <a:lnTo>
                <a:pt x="1779007" y="44092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A43AD-B569-C349-A970-1305F6E545B5}">
      <dsp:nvSpPr>
        <dsp:cNvPr id="0" name=""/>
        <dsp:cNvSpPr/>
      </dsp:nvSpPr>
      <dsp:spPr>
        <a:xfrm>
          <a:off x="2073455" y="2911434"/>
          <a:ext cx="91440" cy="496748"/>
        </a:xfrm>
        <a:custGeom>
          <a:avLst/>
          <a:gdLst/>
          <a:ahLst/>
          <a:cxnLst/>
          <a:rect l="0" t="0" r="0" b="0"/>
          <a:pathLst>
            <a:path>
              <a:moveTo>
                <a:pt x="58563" y="0"/>
              </a:moveTo>
              <a:lnTo>
                <a:pt x="58563" y="334426"/>
              </a:lnTo>
              <a:lnTo>
                <a:pt x="45720" y="334426"/>
              </a:lnTo>
              <a:lnTo>
                <a:pt x="45720" y="49674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7E596-3C10-D548-8642-41A33D63D1B4}">
      <dsp:nvSpPr>
        <dsp:cNvPr id="0" name=""/>
        <dsp:cNvSpPr/>
      </dsp:nvSpPr>
      <dsp:spPr>
        <a:xfrm>
          <a:off x="2132018" y="1357856"/>
          <a:ext cx="1982789" cy="440927"/>
        </a:xfrm>
        <a:custGeom>
          <a:avLst/>
          <a:gdLst/>
          <a:ahLst/>
          <a:cxnLst/>
          <a:rect l="0" t="0" r="0" b="0"/>
          <a:pathLst>
            <a:path>
              <a:moveTo>
                <a:pt x="1982789" y="0"/>
              </a:moveTo>
              <a:lnTo>
                <a:pt x="1982789" y="278604"/>
              </a:lnTo>
              <a:lnTo>
                <a:pt x="0" y="278604"/>
              </a:lnTo>
              <a:lnTo>
                <a:pt x="0" y="44092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E3FBC-E653-E243-8C46-780ED0ABD898}">
      <dsp:nvSpPr>
        <dsp:cNvPr id="0" name=""/>
        <dsp:cNvSpPr/>
      </dsp:nvSpPr>
      <dsp:spPr>
        <a:xfrm>
          <a:off x="1738685" y="68817"/>
          <a:ext cx="4752244" cy="12890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674FC8-04DF-E242-9E05-2B07F9A55B7D}">
      <dsp:nvSpPr>
        <dsp:cNvPr id="0" name=""/>
        <dsp:cNvSpPr/>
      </dsp:nvSpPr>
      <dsp:spPr>
        <a:xfrm>
          <a:off x="1933375" y="253772"/>
          <a:ext cx="4752244" cy="1289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Non-Steroidal Anti-inflammatory Drugs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NSAIDS</a:t>
          </a:r>
        </a:p>
      </dsp:txBody>
      <dsp:txXfrm>
        <a:off x="1971130" y="291527"/>
        <a:ext cx="4676734" cy="1213529"/>
      </dsp:txXfrm>
    </dsp:sp>
    <dsp:sp modelId="{42EB3066-01D9-1348-9CAC-51F177A8FB40}">
      <dsp:nvSpPr>
        <dsp:cNvPr id="0" name=""/>
        <dsp:cNvSpPr/>
      </dsp:nvSpPr>
      <dsp:spPr>
        <a:xfrm>
          <a:off x="450348" y="1798783"/>
          <a:ext cx="3363341" cy="111265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175614-3689-CA49-BDBA-9A360F4E9199}">
      <dsp:nvSpPr>
        <dsp:cNvPr id="0" name=""/>
        <dsp:cNvSpPr/>
      </dsp:nvSpPr>
      <dsp:spPr>
        <a:xfrm>
          <a:off x="645037" y="1983738"/>
          <a:ext cx="3363341" cy="11126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Non-Selective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COX1 &amp; COX2 </a:t>
          </a:r>
          <a:endParaRPr lang="en-US" sz="1000" kern="1200" dirty="0"/>
        </a:p>
      </dsp:txBody>
      <dsp:txXfrm>
        <a:off x="677625" y="2016326"/>
        <a:ext cx="3298165" cy="1047474"/>
      </dsp:txXfrm>
    </dsp:sp>
    <dsp:sp modelId="{C57B645B-1E1C-7949-9118-B74AAF4ABCBD}">
      <dsp:nvSpPr>
        <dsp:cNvPr id="0" name=""/>
        <dsp:cNvSpPr/>
      </dsp:nvSpPr>
      <dsp:spPr>
        <a:xfrm>
          <a:off x="1087187" y="3408182"/>
          <a:ext cx="2063975" cy="1112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16B88-6012-1143-A438-68A114DF88A4}">
      <dsp:nvSpPr>
        <dsp:cNvPr id="0" name=""/>
        <dsp:cNvSpPr/>
      </dsp:nvSpPr>
      <dsp:spPr>
        <a:xfrm>
          <a:off x="1281876" y="3593137"/>
          <a:ext cx="2063975" cy="11126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Ibuprofen 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Toradol ( Ketorolac)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314464" y="3625725"/>
        <a:ext cx="1998799" cy="1047474"/>
      </dsp:txXfrm>
    </dsp:sp>
    <dsp:sp modelId="{00E8CC69-C21D-F04E-9194-D925C5AFE07D}">
      <dsp:nvSpPr>
        <dsp:cNvPr id="0" name=""/>
        <dsp:cNvSpPr/>
      </dsp:nvSpPr>
      <dsp:spPr>
        <a:xfrm>
          <a:off x="4203068" y="1798783"/>
          <a:ext cx="3381493" cy="111265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51E9E-AD26-8A41-BFC4-94A833A5777D}">
      <dsp:nvSpPr>
        <dsp:cNvPr id="0" name=""/>
        <dsp:cNvSpPr/>
      </dsp:nvSpPr>
      <dsp:spPr>
        <a:xfrm>
          <a:off x="4397757" y="1983738"/>
          <a:ext cx="3381493" cy="11126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Selective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Cox2 Only  </a:t>
          </a:r>
          <a:endParaRPr lang="en-US" sz="1000" kern="1200" dirty="0"/>
        </a:p>
      </dsp:txBody>
      <dsp:txXfrm>
        <a:off x="4430345" y="2016326"/>
        <a:ext cx="3316317" cy="1047474"/>
      </dsp:txXfrm>
    </dsp:sp>
    <dsp:sp modelId="{082ED54B-B02B-7548-87D5-2EA568655544}">
      <dsp:nvSpPr>
        <dsp:cNvPr id="0" name=""/>
        <dsp:cNvSpPr/>
      </dsp:nvSpPr>
      <dsp:spPr>
        <a:xfrm>
          <a:off x="5017712" y="3421033"/>
          <a:ext cx="1752205" cy="1112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63DC1-4771-2441-907F-8A631B009B68}">
      <dsp:nvSpPr>
        <dsp:cNvPr id="0" name=""/>
        <dsp:cNvSpPr/>
      </dsp:nvSpPr>
      <dsp:spPr>
        <a:xfrm>
          <a:off x="5212402" y="3605988"/>
          <a:ext cx="1752205" cy="11126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Celecoxib</a:t>
          </a:r>
        </a:p>
      </dsp:txBody>
      <dsp:txXfrm>
        <a:off x="5244990" y="3638576"/>
        <a:ext cx="1687029" cy="1047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8440" cy="3505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347" y="1"/>
            <a:ext cx="4028440" cy="350520"/>
          </a:xfrm>
          <a:prstGeom prst="rect">
            <a:avLst/>
          </a:prstGeom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E377CAF-2816-7F40-B848-406DD27D5DEB}" type="datetime1">
              <a:rPr lang="en-US"/>
              <a:pPr>
                <a:defRPr/>
              </a:pPr>
              <a:t>4/16/2024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259"/>
            <a:ext cx="4028440" cy="3505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347" y="6658259"/>
            <a:ext cx="4028440" cy="350520"/>
          </a:xfrm>
          <a:prstGeom prst="rect">
            <a:avLst/>
          </a:prstGeom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35E4603-4871-0F40-9F04-AA53B8A0D3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10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228" cy="35147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583" y="0"/>
            <a:ext cx="4028228" cy="35147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A9883C4B-BC9D-468A-A04C-E0FE545D7EA8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6300"/>
            <a:ext cx="3155950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959" y="3373199"/>
            <a:ext cx="7436484" cy="2760902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927"/>
            <a:ext cx="4028228" cy="35147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583" y="6658927"/>
            <a:ext cx="4028228" cy="35147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95A84A24-9319-440E-898B-B6821C1DA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7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84A24-9319-440E-898B-B6821C1DAA8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1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84A24-9319-440E-898B-B6821C1DAA8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01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U stack_2clr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2543175"/>
            <a:ext cx="5253038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8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6573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79500"/>
            <a:ext cx="8229600" cy="51992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394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92200"/>
            <a:ext cx="8229600" cy="5186519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81553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75851"/>
            <a:ext cx="8229600" cy="4796349"/>
          </a:xfr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5621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5275716" cy="4741861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71802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79891"/>
            <a:ext cx="4051301" cy="4792309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6656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67657"/>
            <a:ext cx="8229600" cy="4804543"/>
          </a:xfrm>
          <a:prstGeom prst="rect">
            <a:avLst/>
          </a:prstGeo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6784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62DF-ECD4-3B43-92E8-BE1BA0A64008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824-A527-5B44-A8FD-2252DC6BCD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12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80975" y="195263"/>
            <a:ext cx="8767762" cy="53327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73949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65100"/>
            <a:ext cx="8229600" cy="5372099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446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M stack_2clr_pms1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2552700"/>
            <a:ext cx="52451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731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9699"/>
            <a:ext cx="8229600" cy="5435601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56963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45651"/>
            <a:ext cx="8229600" cy="4516949"/>
          </a:xfrm>
          <a:prstGeom prst="rect">
            <a:avLst/>
          </a:prstGeom>
        </p:spPr>
        <p:txBody>
          <a:bodyPr lIns="0"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1526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348734" y="5949682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642939"/>
            <a:ext cx="4456112" cy="4881561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21"/>
          </p:nvPr>
        </p:nvSpPr>
        <p:spPr>
          <a:xfrm>
            <a:off x="5245193" y="38227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5245193" y="20193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3"/>
          </p:nvPr>
        </p:nvSpPr>
        <p:spPr>
          <a:xfrm>
            <a:off x="5245193" y="2159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1317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BC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348734" y="5949682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642939"/>
            <a:ext cx="4456112" cy="4841719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Picture Placeholder 1"/>
          <p:cNvSpPr>
            <a:spLocks noGrp="1"/>
          </p:cNvSpPr>
          <p:nvPr>
            <p:ph type="pic" idx="23"/>
          </p:nvPr>
        </p:nvSpPr>
        <p:spPr>
          <a:xfrm>
            <a:off x="5245100" y="215900"/>
            <a:ext cx="3683000" cy="5257800"/>
          </a:xfrm>
          <a:prstGeom prst="rect">
            <a:avLst/>
          </a:prstGeom>
          <a:solidFill>
            <a:srgbClr val="D9D9D9"/>
          </a:solidFill>
        </p:spPr>
      </p:sp>
    </p:spTree>
    <p:extLst>
      <p:ext uri="{BB962C8B-B14F-4D97-AF65-F5344CB8AC3E}">
        <p14:creationId xmlns:p14="http://schemas.microsoft.com/office/powerpoint/2010/main" val="29412057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67657"/>
            <a:ext cx="8229600" cy="4804543"/>
          </a:xfrm>
          <a:prstGeom prst="rect">
            <a:avLst/>
          </a:prstGeo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678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 Children'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_childrens_horizstack_3c_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025650"/>
            <a:ext cx="6100763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2016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0"/>
            <a:ext cx="8229600" cy="52119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691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1"/>
            <a:ext cx="8229600" cy="5207000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7302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67657"/>
            <a:ext cx="8229600" cy="4804543"/>
          </a:xfr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678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84047"/>
            <a:ext cx="5275716" cy="4788153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743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4229101" cy="4805361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2891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6.emf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8.emf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8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124" name="Picture 4" descr="SBU horz_2clr_cmyk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95275"/>
            <a:ext cx="3619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56" r:id="rId2"/>
    <p:sldLayoutId id="2147484557" r:id="rId3"/>
    <p:sldLayoutId id="2147484558" r:id="rId4"/>
    <p:sldLayoutId id="2147484559" r:id="rId5"/>
    <p:sldLayoutId id="2147484560" r:id="rId6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10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74" name="Picture 7" descr="SBM horz_2clr_pms1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98450"/>
            <a:ext cx="34544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76" r:id="rId1"/>
    <p:sldLayoutId id="2147484561" r:id="rId2"/>
    <p:sldLayoutId id="2147484562" r:id="rId3"/>
    <p:sldLayoutId id="2147484563" r:id="rId4"/>
    <p:sldLayoutId id="2147484564" r:id="rId5"/>
    <p:sldLayoutId id="2147484565" r:id="rId6"/>
    <p:sldLayoutId id="2147484580" r:id="rId7"/>
    <p:sldLayoutId id="2147484581" r:id="rId8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SolidFooterArt_CH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5692775"/>
            <a:ext cx="87995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 descr="sb_childrens_horiz_3c_Cno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5876925"/>
            <a:ext cx="32226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7" r:id="rId2"/>
    <p:sldLayoutId id="2147484568" r:id="rId3"/>
    <p:sldLayoutId id="2147484569" r:id="rId4"/>
    <p:sldLayoutId id="2147484570" r:id="rId5"/>
    <p:sldLayoutId id="2147484577" r:id="rId6"/>
    <p:sldLayoutId id="2147484579" r:id="rId7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C03137"/>
          </a:solidFill>
          <a:latin typeface="Helvetica"/>
          <a:ea typeface="ＭＳ Ｐゴシック" pitchFamily="-112" charset="-128"/>
          <a:cs typeface="Helvetica"/>
        </a:defRPr>
      </a:lvl1pPr>
      <a:lvl2pPr marL="107950" indent="-107950" algn="l" defTabSz="576263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515938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C03137"/>
        </a:buClr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373188" indent="-231775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47713" indent="-231775" algn="l" defTabSz="457200" rtl="0" eaLnBrk="0" fontAlgn="base" hangingPunct="0">
        <a:spcBef>
          <a:spcPct val="20000"/>
        </a:spcBef>
        <a:spcAft>
          <a:spcPct val="0"/>
        </a:spcAft>
        <a:buClr>
          <a:srgbClr val="C03137"/>
        </a:buClr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erce.health.state.ny.us/hcsportal/appmanager/hcs/home" TargetMode="External"/><Relationship Id="rId2" Type="http://schemas.openxmlformats.org/officeDocument/2006/relationships/hyperlink" Target="https://commerce.health.state.ny.us/public/hcs_login.html" TargetMode="Externa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244009"/>
            <a:ext cx="8229600" cy="4928191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		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4765" y="2353301"/>
            <a:ext cx="8569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3137"/>
                </a:solidFill>
              </a:rPr>
              <a:t>Pain Management </a:t>
            </a:r>
            <a:br>
              <a:rPr lang="en-US" sz="3600" dirty="0">
                <a:solidFill>
                  <a:srgbClr val="C03137"/>
                </a:solidFill>
              </a:rPr>
            </a:br>
            <a:r>
              <a:rPr lang="en-US" sz="3600" dirty="0">
                <a:solidFill>
                  <a:srgbClr val="C03137"/>
                </a:solidFill>
              </a:rPr>
              <a:t>at Stony Brook Medicine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7645" y="5617029"/>
            <a:ext cx="2717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E.N. &amp; M.F.</a:t>
            </a:r>
          </a:p>
        </p:txBody>
      </p:sp>
    </p:spTree>
    <p:extLst>
      <p:ext uri="{BB962C8B-B14F-4D97-AF65-F5344CB8AC3E}">
        <p14:creationId xmlns:p14="http://schemas.microsoft.com/office/powerpoint/2010/main" val="761525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BF4AEA-0AC3-453B-9483-26475D37EA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269F0-F53A-48F3-888E-1EB4F48171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Acute Postoperative Pain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Pain due to trauma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Sickle cell painful crisis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Acute pancreatitis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Acute on top of chronic like exacerbation of chronic  back pain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ED8260-6738-4A71-8DBF-6F99D97142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83527" y="190500"/>
            <a:ext cx="6026727" cy="49530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60225"/>
                </a:solidFill>
              </a:rPr>
              <a:t>Common</a:t>
            </a:r>
            <a:r>
              <a:rPr lang="en-US" sz="3200" b="1" dirty="0">
                <a:solidFill>
                  <a:srgbClr val="B60225"/>
                </a:solidFill>
              </a:rPr>
              <a:t> Acute pain </a:t>
            </a:r>
            <a:r>
              <a:rPr lang="en-US" sz="2800" b="1" dirty="0">
                <a:solidFill>
                  <a:srgbClr val="B60225"/>
                </a:solidFill>
              </a:rPr>
              <a:t>conditions</a:t>
            </a:r>
            <a:endParaRPr lang="en-US" sz="3200" b="1" dirty="0">
              <a:solidFill>
                <a:srgbClr val="B602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68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72222D-7DB8-43CB-81F2-4988EFDB52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EE1CB-4294-478D-8A68-269B2EC405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558157"/>
            <a:ext cx="8229600" cy="480454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Pain that is </a:t>
            </a:r>
            <a:r>
              <a:rPr lang="en-US" sz="2800" dirty="0">
                <a:solidFill>
                  <a:srgbClr val="C00000"/>
                </a:solidFill>
              </a:rPr>
              <a:t>persistent and recurrent</a:t>
            </a:r>
            <a:r>
              <a:rPr lang="en-US" sz="2800" dirty="0">
                <a:solidFill>
                  <a:schemeClr val="tx1"/>
                </a:solidFill>
              </a:rPr>
              <a:t>. 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When pain persists, it serves no useful purpose and may dramatically decrease the quality of life and function.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Chronic pain rarely has any observable or behavioral signs, although persons may appear anxious or depressed.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E62A0-5E48-4CED-8DA4-7D7C8942574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6270" y="304458"/>
            <a:ext cx="3950530" cy="381684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Chronic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4000" b="1" dirty="0">
                <a:solidFill>
                  <a:srgbClr val="C00000"/>
                </a:solidFill>
              </a:rPr>
              <a:t>pain</a:t>
            </a:r>
          </a:p>
        </p:txBody>
      </p:sp>
    </p:spTree>
    <p:extLst>
      <p:ext uri="{BB962C8B-B14F-4D97-AF65-F5344CB8AC3E}">
        <p14:creationId xmlns:p14="http://schemas.microsoft.com/office/powerpoint/2010/main" val="660740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594DA9-E918-4BE6-A548-B0A5B775B4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5EF33-07E8-4FA0-BB28-F46CD932E0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Pain that is associated with cancer or cancer treatment.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May be attributed to: </a:t>
            </a:r>
            <a:r>
              <a:rPr lang="en-US" sz="2800" dirty="0"/>
              <a:t>	</a:t>
            </a:r>
            <a:r>
              <a:rPr lang="en-US" dirty="0"/>
              <a:t>		</a:t>
            </a:r>
          </a:p>
          <a:p>
            <a:pPr marL="1691640" lvl="5"/>
            <a:r>
              <a:rPr lang="en-US" sz="2400" dirty="0"/>
              <a:t>Tumor location</a:t>
            </a:r>
          </a:p>
          <a:p>
            <a:pPr marL="1691640" lvl="5"/>
            <a:r>
              <a:rPr lang="en-US" sz="2400" dirty="0"/>
              <a:t>Chemotherapy </a:t>
            </a:r>
          </a:p>
          <a:p>
            <a:pPr marL="1691640" lvl="5"/>
            <a:r>
              <a:rPr lang="en-US" sz="2400" dirty="0"/>
              <a:t>Radiation therapy</a:t>
            </a:r>
          </a:p>
          <a:p>
            <a:pPr marL="1691640" lvl="5"/>
            <a:r>
              <a:rPr lang="en-US" sz="2400" dirty="0"/>
              <a:t>Surgical treatment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42174-254F-402A-B794-D8571941DE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04503" y="494958"/>
            <a:ext cx="3950530" cy="381684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Cancer pain</a:t>
            </a:r>
          </a:p>
        </p:txBody>
      </p:sp>
    </p:spTree>
    <p:extLst>
      <p:ext uri="{BB962C8B-B14F-4D97-AF65-F5344CB8AC3E}">
        <p14:creationId xmlns:p14="http://schemas.microsoft.com/office/powerpoint/2010/main" val="2884950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9715C88-60F7-4709-B222-A5BD0B0649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A8E94-6F9B-44FD-857D-9446A6B190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186402"/>
            <a:ext cx="8229600" cy="480454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There is a national epidemic occurring involving the misuse, abuse, and diversion of prescription opioids.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majority of these medications enter circulation through legitimate prescriptions by physicians from all specialties.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Prescribers must be aware that their opioid prescription could potentially end up being used for reasons not prescribed (sold, snorted, traded).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1E83C-55BE-44CC-BDF3-5BE58150A7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56611" y="464955"/>
            <a:ext cx="4630189" cy="349692"/>
          </a:xfrm>
        </p:spPr>
        <p:txBody>
          <a:bodyPr/>
          <a:lstStyle/>
          <a:p>
            <a:r>
              <a:rPr lang="en-US" sz="2000" b="1" dirty="0">
                <a:solidFill>
                  <a:srgbClr val="C00000"/>
                </a:solidFill>
              </a:rPr>
              <a:t>Responsible Opioid Prescribing</a:t>
            </a:r>
          </a:p>
        </p:txBody>
      </p:sp>
    </p:spTree>
    <p:extLst>
      <p:ext uri="{BB962C8B-B14F-4D97-AF65-F5344CB8AC3E}">
        <p14:creationId xmlns:p14="http://schemas.microsoft.com/office/powerpoint/2010/main" val="2066290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E318E8-6CF9-4564-BA6B-05F8CB982D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1999-2021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66A89-4CB2-4779-AADA-ACF87B8586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28D5B-D4C9-443A-8030-0BD2E9E783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89615" y="199505"/>
            <a:ext cx="4804756" cy="807028"/>
          </a:xfrm>
        </p:spPr>
        <p:txBody>
          <a:bodyPr/>
          <a:lstStyle/>
          <a:p>
            <a:pPr algn="l"/>
            <a:r>
              <a:rPr lang="en-US" sz="2000" b="1" dirty="0">
                <a:solidFill>
                  <a:srgbClr val="C00000"/>
                </a:solidFill>
              </a:rPr>
              <a:t>Concerns regarding increasing</a:t>
            </a:r>
          </a:p>
          <a:p>
            <a:pPr algn="l"/>
            <a:r>
              <a:rPr lang="en-US" sz="2000" b="1" dirty="0">
                <a:solidFill>
                  <a:srgbClr val="C00000"/>
                </a:solidFill>
              </a:rPr>
              <a:t> overdose deaths</a:t>
            </a:r>
          </a:p>
        </p:txBody>
      </p:sp>
      <p:pic>
        <p:nvPicPr>
          <p:cNvPr id="5" name="Picture 2" descr="Figure 1. National Drug-Involved Overdose Deaths*, Number Among All Ages, by Gender, 1999-2021">
            <a:extLst>
              <a:ext uri="{FF2B5EF4-FFF2-40B4-BE49-F238E27FC236}">
                <a16:creationId xmlns:a16="http://schemas.microsoft.com/office/drawing/2014/main" id="{55BC972D-F6FC-4DE9-8CC9-DD96D47116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99" y="1197033"/>
            <a:ext cx="8573268" cy="497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347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0B55BD-2798-471A-B0EC-A9A291326A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035D9-FCD9-417A-A529-AAF22DB795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126157"/>
            <a:ext cx="8229600" cy="50460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The US government declared the opioid epidemic a public health emergency in 2017. ​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In 2023, 108,000 died from an opioid overdose.​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About 20% of deaths are from prescription drug abuse.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CMS has identified </a:t>
            </a:r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an increased risk of overdose when patients are discharged with two opioids or an opioid and a benzodiazepine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and subsequently are monitoring discharge orders for two opioids or an opioid and a benzodiazepine. (Exception cancer/palliative patients)CMS Core Measure 506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F4003-EB9F-4EA9-942A-31EDF2396D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CMS CORE MEASURE</a:t>
            </a:r>
          </a:p>
        </p:txBody>
      </p:sp>
    </p:spTree>
    <p:extLst>
      <p:ext uri="{BB962C8B-B14F-4D97-AF65-F5344CB8AC3E}">
        <p14:creationId xmlns:p14="http://schemas.microsoft.com/office/powerpoint/2010/main" val="228142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E8276C-CC8E-4684-A413-7E047AC3CB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5642" y="6393046"/>
            <a:ext cx="7950467" cy="369222"/>
          </a:xfrm>
        </p:spPr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521AD-E0C7-49B6-B33D-4B79C698BD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Should be interdisciplinary and multimodal.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Care is individualized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C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GOAL OF PAIN MANAGEMENT: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    MANAGING PATIENT EXPECTATIONS</a:t>
            </a:r>
          </a:p>
          <a:p>
            <a:pPr>
              <a:lnSpc>
                <a:spcPct val="90000"/>
              </a:lnSpc>
            </a:pPr>
            <a:endParaRPr lang="en-US" altLang="en-US" dirty="0">
              <a:latin typeface="Helvetica" panose="020B0604020202020204" pitchFamily="34" charset="0"/>
              <a:ea typeface="ＭＳ Ｐゴシック" panose="020B0600070205080204" pitchFamily="34" charset="-128"/>
              <a:cs typeface="Helvetica" panose="020B0604020202020204" pitchFamily="34" charset="0"/>
            </a:endParaRPr>
          </a:p>
          <a:p>
            <a:pPr marL="1144588" lvl="2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en-US" altLang="en-US" sz="2800" dirty="0"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Maintain patient safety</a:t>
            </a:r>
          </a:p>
          <a:p>
            <a:pPr marL="1144588" lvl="2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en-US" altLang="en-US" sz="2800" dirty="0"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Optimize patient function</a:t>
            </a:r>
          </a:p>
          <a:p>
            <a:pPr marL="1144588" lvl="2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en-US" altLang="en-US" sz="2800" dirty="0"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Decrease pain score</a:t>
            </a:r>
          </a:p>
          <a:p>
            <a:pPr marL="342900" lvl="1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                    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E67610-6284-4165-AF01-62B3107C1C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85309" y="286231"/>
            <a:ext cx="5001491" cy="399569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Pain management approach</a:t>
            </a:r>
          </a:p>
        </p:txBody>
      </p:sp>
    </p:spTree>
    <p:extLst>
      <p:ext uri="{BB962C8B-B14F-4D97-AF65-F5344CB8AC3E}">
        <p14:creationId xmlns:p14="http://schemas.microsoft.com/office/powerpoint/2010/main" val="432740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39FB9CC-39A3-4F89-8F8A-BB80B735A4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4FC80-DE02-416D-ACC6-8BAD1C00FBF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147157"/>
            <a:ext cx="8229600" cy="502504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chemeClr val="tx1"/>
              </a:solidFill>
              <a:latin typeface="Helvetica" panose="020B0604020202020204" pitchFamily="34" charset="0"/>
              <a:ea typeface="ＭＳ Ｐゴシック" panose="020B0600070205080204" pitchFamily="34" charset="-128"/>
              <a:cs typeface="Helvetic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Age &gt; 60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Pre-existing  Respiratory disorders: Sleep apnea and COPD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Pre-existing cardiac disease, especially chronic heart failure.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Opioid Naïve patients.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Concurrent use of sedatives or opioids.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Thoracic or surgical incisions may impair breathing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16B5B-C2BE-44F0-8A8B-E73C35C9F0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6145" y="146301"/>
            <a:ext cx="4890655" cy="366318"/>
          </a:xfrm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rgbClr val="C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RISK FACTORS FOR OPIOID USE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175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08A35E-BCC5-46C7-8BE8-0A0D7F32A1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DA982-246B-4FFD-B678-AE91548BEE4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This term describes the use of multiple modalities to provide pain relief with various parts of the pain pathway targeted.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Decreased dependence on single 			   modality agents decrease the risk of side</a:t>
            </a:r>
          </a:p>
          <a:p>
            <a:pPr marL="0" indent="0"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    effects.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4D83A-9CF1-4842-99E8-7B968CE547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74473" y="187864"/>
            <a:ext cx="5112327" cy="381684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Multimodal Analgesia</a:t>
            </a:r>
          </a:p>
        </p:txBody>
      </p:sp>
    </p:spTree>
    <p:extLst>
      <p:ext uri="{BB962C8B-B14F-4D97-AF65-F5344CB8AC3E}">
        <p14:creationId xmlns:p14="http://schemas.microsoft.com/office/powerpoint/2010/main" val="736207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8C9DEE-6755-4A52-ACDF-7BDA2C75A4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241DA-7181-41A2-A143-C0AFABE7D3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1168400"/>
            <a:ext cx="9143998" cy="5003801"/>
          </a:xfrm>
        </p:spPr>
        <p:txBody>
          <a:bodyPr/>
          <a:lstStyle/>
          <a:p>
            <a:r>
              <a:rPr lang="en-US" dirty="0"/>
              <a:t>Treatment options: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5F37E-75C7-486D-AAF1-5BB54EE6DF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40727" y="174009"/>
            <a:ext cx="4987637" cy="381684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PAIN Management options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87514BDE-9203-4E32-A100-D9C843FAA8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855784"/>
              </p:ext>
            </p:extLst>
          </p:nvPr>
        </p:nvGraphicFramePr>
        <p:xfrm>
          <a:off x="1" y="1710267"/>
          <a:ext cx="9143999" cy="446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384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15153" y="1510249"/>
            <a:ext cx="8229600" cy="480454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review pain assessment.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review pain management options.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review TJC Patient preference standard, CMS Core Measure 506, NYS Annual Opioid Antagonist prescription Requirement, PMP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review resources available at Stony Brook.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3200" b="1" cap="none" dirty="0">
                <a:solidFill>
                  <a:srgbClr val="B60225"/>
                </a:solidFill>
              </a:rPr>
              <a:t>Objectives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69806" y="5472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21DF407-5524-426A-A257-8E61F1F494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87848-964E-411C-8725-0027338EDF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199" y="1367657"/>
            <a:ext cx="8580329" cy="4804543"/>
          </a:xfrm>
        </p:spPr>
        <p:txBody>
          <a:bodyPr/>
          <a:lstStyle/>
          <a:p>
            <a:r>
              <a:rPr lang="en-US" sz="1800" dirty="0"/>
              <a:t>Pharmacological: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B895B-00EF-4A17-95D9-BB8EF2E31C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Treatment options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96092F88-F348-481C-B776-D5DFA4A3AD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663454"/>
              </p:ext>
            </p:extLst>
          </p:nvPr>
        </p:nvGraphicFramePr>
        <p:xfrm>
          <a:off x="0" y="1037139"/>
          <a:ext cx="8580329" cy="5325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0646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ADB67-9A6B-52CC-F122-24380660F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13" y="2292263"/>
            <a:ext cx="3331923" cy="3228427"/>
          </a:xfrm>
        </p:spPr>
        <p:txBody>
          <a:bodyPr anchor="t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Principles of the WHO pain management: </a:t>
            </a:r>
          </a:p>
          <a:p>
            <a:pPr marL="0" indent="0">
              <a:buNone/>
            </a:pPr>
            <a:endParaRPr lang="en-US" sz="1650" dirty="0"/>
          </a:p>
          <a:p>
            <a:pPr lvl="1"/>
            <a:r>
              <a:rPr lang="en-US" sz="2400" dirty="0"/>
              <a:t>By the clock</a:t>
            </a:r>
          </a:p>
          <a:p>
            <a:pPr lvl="1"/>
            <a:r>
              <a:rPr lang="en-US" sz="2400" dirty="0"/>
              <a:t>By the mouth</a:t>
            </a:r>
          </a:p>
          <a:p>
            <a:pPr lvl="1"/>
            <a:r>
              <a:rPr lang="en-US" sz="2400" dirty="0"/>
              <a:t>By the ladder</a:t>
            </a:r>
          </a:p>
        </p:txBody>
      </p:sp>
      <p:pic>
        <p:nvPicPr>
          <p:cNvPr id="4098" name="Picture 2" descr="Management of acute pain - ScienceDirect">
            <a:extLst>
              <a:ext uri="{FF2B5EF4-FFF2-40B4-BE49-F238E27FC236}">
                <a16:creationId xmlns:a16="http://schemas.microsoft.com/office/drawing/2014/main" id="{D75AC16D-A85F-6FF2-36A0-895A2B275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48824" y="1629055"/>
            <a:ext cx="5595384" cy="455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9F28AF-C139-476A-A2A0-30C2754B4983}"/>
              </a:ext>
            </a:extLst>
          </p:cNvPr>
          <p:cNvSpPr txBox="1"/>
          <p:nvPr/>
        </p:nvSpPr>
        <p:spPr>
          <a:xfrm>
            <a:off x="4211781" y="76935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Helvetica" pitchFamily="2" charset="0"/>
              </a:rPr>
              <a:t>PHARMACOLOGIC MANAGEMENT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4683A85-ECCF-4372-8D9D-CA98C734C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5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03653"/>
    </mc:Choice>
    <mc:Fallback xmlns="">
      <p:transition spd="slow" advTm="103653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9C7975-2FD3-47DD-8749-65D9402B49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FED1C-105A-4742-9A84-7164290245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Nonopioid medications  ( Acetaminophen and NSAIDs ) should be: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Prescribed first  unless contraindicated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Around the clock.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Opioids are prescribed as needed and only if the pain is severe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A4AF6D-26AE-43E8-AC47-126E52536E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42509" y="236702"/>
            <a:ext cx="4821381" cy="898196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Pharmacological Management</a:t>
            </a:r>
          </a:p>
        </p:txBody>
      </p:sp>
    </p:spTree>
    <p:extLst>
      <p:ext uri="{BB962C8B-B14F-4D97-AF65-F5344CB8AC3E}">
        <p14:creationId xmlns:p14="http://schemas.microsoft.com/office/powerpoint/2010/main" val="4195275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3A35DE-5FA7-4A8C-9C3F-67DB7047BC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1308C-8553-4E57-9153-FE95FC6C77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126157"/>
            <a:ext cx="8229600" cy="5046044"/>
          </a:xfrm>
        </p:spPr>
        <p:txBody>
          <a:bodyPr/>
          <a:lstStyle/>
          <a:p>
            <a:r>
              <a:rPr lang="en-US" sz="1600" dirty="0"/>
              <a:t>NSAIDS: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47BB6-83AA-4439-B226-569D85960A9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46765" y="464955"/>
            <a:ext cx="5140036" cy="381684"/>
          </a:xfrm>
        </p:spPr>
        <p:txBody>
          <a:bodyPr/>
          <a:lstStyle/>
          <a:p>
            <a:r>
              <a:rPr lang="en-US" sz="1800" b="1" dirty="0">
                <a:solidFill>
                  <a:srgbClr val="C00000"/>
                </a:solidFill>
              </a:rPr>
              <a:t>Non-steroidal anti-inflammatory drugs 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EE37EC0A-1BA8-4FDD-8CB5-9D4CD32B72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218816"/>
              </p:ext>
            </p:extLst>
          </p:nvPr>
        </p:nvGraphicFramePr>
        <p:xfrm>
          <a:off x="457200" y="1453416"/>
          <a:ext cx="8229600" cy="4718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6799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CC1984-AE9D-49D9-8445-35B662E45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E0DEF-BAB0-48EF-9DE4-ED68B5F63C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Nonsteroidal Anti-inflammatory drugs can have significant opioid-sparing effects that can be close to 50%.</a:t>
            </a:r>
          </a:p>
          <a:p>
            <a:r>
              <a:rPr lang="en-US" sz="2800" dirty="0"/>
              <a:t>Contraindications:</a:t>
            </a:r>
          </a:p>
          <a:p>
            <a:pPr lvl="1"/>
            <a:r>
              <a:rPr lang="en-US" sz="2800" dirty="0"/>
              <a:t>History of peptic ulcers and gastrointestinal bleeding, celecoxib may be used with caution.</a:t>
            </a:r>
          </a:p>
          <a:p>
            <a:pPr lvl="1"/>
            <a:r>
              <a:rPr lang="en-US" sz="2800" dirty="0"/>
              <a:t>Renal impairment </a:t>
            </a:r>
          </a:p>
          <a:p>
            <a:pPr lvl="1"/>
            <a:r>
              <a:rPr lang="en-US" sz="2800" dirty="0"/>
              <a:t>Pregnancy </a:t>
            </a:r>
          </a:p>
          <a:p>
            <a:pPr lvl="1"/>
            <a:r>
              <a:rPr lang="en-US" sz="2800" dirty="0"/>
              <a:t>Severe coronary heart disease : use with caution, especially the celecoxib.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2A795-3366-42F2-92DC-1BC60E9180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NSAIDs</a:t>
            </a:r>
          </a:p>
        </p:txBody>
      </p:sp>
    </p:spTree>
    <p:extLst>
      <p:ext uri="{BB962C8B-B14F-4D97-AF65-F5344CB8AC3E}">
        <p14:creationId xmlns:p14="http://schemas.microsoft.com/office/powerpoint/2010/main" val="2246487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BC91BD2-BFB3-4969-BAF8-9E2CE6D776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E16B8-69FC-4695-B8FF-82EE45F526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Acetaminophen is available in the oral and IV form (Ofirmev).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NSAIDS are mostly oral.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Intravenous NSAIDs : Ketorolac ( Toradol ) and  Ibuprofen (Caldolor).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A0A6E-AF25-49C2-A55C-A00FFAA421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6270" y="150111"/>
            <a:ext cx="3950530" cy="881235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NSAIDS/ acetaminophen</a:t>
            </a:r>
          </a:p>
        </p:txBody>
      </p:sp>
    </p:spTree>
    <p:extLst>
      <p:ext uri="{BB962C8B-B14F-4D97-AF65-F5344CB8AC3E}">
        <p14:creationId xmlns:p14="http://schemas.microsoft.com/office/powerpoint/2010/main" val="13473998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C6568-6614-4A84-BEBD-E8027DC899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8B64A-2E00-4046-8481-3CE772A35A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Helvetica" pitchFamily="2" charset="0"/>
              </a:rPr>
              <a:t>Medications were initially developed for a primary indication other than pain.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212121"/>
              </a:solidFill>
              <a:latin typeface="Helvetica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Helvetica" pitchFamily="2" charset="0"/>
              </a:rPr>
              <a:t>Secondary effects of analgesia, e.g.</a:t>
            </a:r>
          </a:p>
          <a:p>
            <a:pPr marL="1508760" lvl="5"/>
            <a:r>
              <a:rPr lang="en-US" sz="2800" dirty="0">
                <a:solidFill>
                  <a:srgbClr val="212121"/>
                </a:solidFill>
                <a:latin typeface="Helvetica" pitchFamily="2" charset="0"/>
              </a:rPr>
              <a:t>Antidepressants : e.g. Amitriptyline, Duloxetine </a:t>
            </a:r>
          </a:p>
          <a:p>
            <a:pPr marL="1508760" lvl="5"/>
            <a:r>
              <a:rPr lang="en-US" sz="2800" dirty="0">
                <a:solidFill>
                  <a:srgbClr val="212121"/>
                </a:solidFill>
                <a:latin typeface="Helvetica" pitchFamily="2" charset="0"/>
              </a:rPr>
              <a:t>Anticonvulsants: Gabapentin</a:t>
            </a:r>
          </a:p>
          <a:p>
            <a:pPr marL="1508760" lvl="5"/>
            <a:r>
              <a:rPr lang="en-US" sz="2800" dirty="0">
                <a:solidFill>
                  <a:srgbClr val="212121"/>
                </a:solidFill>
                <a:latin typeface="Helvetica" pitchFamily="2" charset="0"/>
              </a:rPr>
              <a:t>Steroids</a:t>
            </a:r>
          </a:p>
          <a:p>
            <a:pPr marL="1508760" lvl="5"/>
            <a:r>
              <a:rPr lang="en-US" sz="2800" dirty="0">
                <a:solidFill>
                  <a:srgbClr val="212121"/>
                </a:solidFill>
                <a:latin typeface="Helvetica" pitchFamily="2" charset="0"/>
              </a:rPr>
              <a:t>Muscle relaxants </a:t>
            </a:r>
            <a:endParaRPr lang="en-US" sz="2800" dirty="0"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3C0C3-2AA0-4D1F-BF67-0C1A5B3B69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65418" y="193964"/>
            <a:ext cx="5084618" cy="858981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system-ui"/>
              </a:rPr>
              <a:t>Adjuvant analgesics 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system-ui"/>
              </a:rPr>
              <a:t>(co-analgesics)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234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C01447-44DA-4FCC-8E67-F8356337FD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04B9E-A03E-4EA9-BD57-61229AB5C4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anchor="t"/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TJC Standard: Patient Preference</a:t>
            </a:r>
          </a:p>
          <a:p>
            <a:pPr algn="l"/>
            <a:r>
              <a:rPr lang="en-US" sz="2000" dirty="0"/>
              <a:t>The patient can choose a lower dose, lower potency(Tylenol instead of an opioid) or less invasive route of medication for pain.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In order to meet the standard: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1-The prescriber must have a </a:t>
            </a:r>
            <a:r>
              <a:rPr lang="en-US" sz="2000" dirty="0">
                <a:solidFill>
                  <a:srgbClr val="C00000"/>
                </a:solidFill>
              </a:rPr>
              <a:t>“patient preference order”</a:t>
            </a:r>
            <a:r>
              <a:rPr lang="en-US" sz="2000" dirty="0">
                <a:solidFill>
                  <a:schemeClr val="tx1"/>
                </a:solidFill>
              </a:rPr>
              <a:t> prescribed.  It is listed under the medication orders.  The patient preference order can be used whenever there are pain medications ordered for different levels of pain.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2-The </a:t>
            </a:r>
            <a:r>
              <a:rPr lang="en-US" sz="2000" dirty="0">
                <a:solidFill>
                  <a:srgbClr val="C00000"/>
                </a:solidFill>
              </a:rPr>
              <a:t>RN needs to document on the MAR </a:t>
            </a:r>
            <a:r>
              <a:rPr lang="en-US" sz="2000" dirty="0">
                <a:solidFill>
                  <a:schemeClr val="tx1"/>
                </a:solidFill>
              </a:rPr>
              <a:t>under comments that the medication of lower dose, potency or less invasive route was given due to patient preference.</a:t>
            </a:r>
          </a:p>
          <a:p>
            <a:pPr algn="l"/>
            <a:r>
              <a:rPr lang="en-US" sz="2000" dirty="0">
                <a:solidFill>
                  <a:srgbClr val="C00000"/>
                </a:solidFill>
              </a:rPr>
              <a:t>3-This standard does not allow for patient choice in higher doses or more invasive route of medication for pain.</a:t>
            </a:r>
          </a:p>
          <a:p>
            <a:endParaRPr lang="en-US" sz="2000" dirty="0"/>
          </a:p>
          <a:p>
            <a:pPr algn="l"/>
            <a:endParaRPr lang="en-US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0D0FB5-0F58-4F04-AECE-72AC93571FD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94909" y="197599"/>
            <a:ext cx="4391891" cy="381684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Patient preference</a:t>
            </a:r>
          </a:p>
        </p:txBody>
      </p:sp>
    </p:spTree>
    <p:extLst>
      <p:ext uri="{BB962C8B-B14F-4D97-AF65-F5344CB8AC3E}">
        <p14:creationId xmlns:p14="http://schemas.microsoft.com/office/powerpoint/2010/main" val="3069958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3C86A-9B0E-49FA-8A4E-314C556F22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0204A9-2216-4782-9A39-D493EBD5CC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16F0A-6ACD-47BF-901B-61C3F91BB8E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Opioid Sparing Procedures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960FA8-4E85-88C9-FA8E-E7917FF1DA5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opioid Sparing Procedures</a:t>
            </a:r>
          </a:p>
        </p:txBody>
      </p:sp>
      <p:pic>
        <p:nvPicPr>
          <p:cNvPr id="4098" name="Picture 2" descr="Precision and speed are part of the job | GE HealthCare (United States)">
            <a:extLst>
              <a:ext uri="{FF2B5EF4-FFF2-40B4-BE49-F238E27FC236}">
                <a16:creationId xmlns:a16="http://schemas.microsoft.com/office/drawing/2014/main" id="{49029DB8-54B1-2D22-D97D-2055884C4FD9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855406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322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F5353B-E4A5-40BA-86F7-80E7B81D02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45E07-246D-4377-8FB7-A2F81B0B42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These blocks are used for acute postoperative pain or pain due to trauma.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acute pain service anesthesiologist provides them. They can be placed in almost any region of the body.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Nerve catheters can be placed to prolong the nerve block and analgesia if the patient stays in the hospital.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21DB8-C32D-4D3C-AE25-4A569A4E4B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24400" y="464955"/>
            <a:ext cx="3962400" cy="712681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Nerve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</a:rPr>
              <a:t>Blocks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07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PC 0039 Pain  Management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74729" y="1120224"/>
            <a:ext cx="8229600" cy="5041980"/>
          </a:xfrm>
        </p:spPr>
        <p:txBody>
          <a:bodyPr/>
          <a:lstStyle/>
          <a:p>
            <a:pPr>
              <a:buFont typeface="Arial"/>
              <a:buChar char="•"/>
            </a:pPr>
            <a:endParaRPr lang="en-US" sz="1000" dirty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endParaRPr lang="en-US" sz="1000" dirty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patients must have effective pain management.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self report of pain must be source of assessment whenever possible.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Patient’s acceptable level of pain must guide treatment.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Pain is assessed using a population-specific standardized assessment scale.</a:t>
            </a:r>
          </a:p>
          <a:p>
            <a:pPr>
              <a:buFont typeface="Arial"/>
              <a:buChar char="•"/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65418" y="193964"/>
            <a:ext cx="4738911" cy="652675"/>
          </a:xfrm>
        </p:spPr>
        <p:txBody>
          <a:bodyPr/>
          <a:lstStyle/>
          <a:p>
            <a:r>
              <a:rPr lang="en-US" sz="3200" b="1" dirty="0">
                <a:solidFill>
                  <a:srgbClr val="C03137"/>
                </a:solidFill>
              </a:rPr>
              <a:t>PAIN MANAGEMENT POLICY   </a:t>
            </a:r>
          </a:p>
        </p:txBody>
      </p:sp>
    </p:spTree>
    <p:extLst>
      <p:ext uri="{BB962C8B-B14F-4D97-AF65-F5344CB8AC3E}">
        <p14:creationId xmlns:p14="http://schemas.microsoft.com/office/powerpoint/2010/main" val="4233240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2CAAC1-00AF-400C-BA31-26C26FFF78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41EB6-57B5-4958-AD04-5E7DC2946D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222408"/>
            <a:ext cx="8229600" cy="5056309"/>
          </a:xfrm>
        </p:spPr>
        <p:txBody>
          <a:bodyPr/>
          <a:lstStyle/>
          <a:p>
            <a:pPr algn="l"/>
            <a:r>
              <a:rPr lang="en-US" sz="2800" dirty="0">
                <a:solidFill>
                  <a:srgbClr val="C00000"/>
                </a:solidFill>
              </a:rPr>
              <a:t>TJC requires patient education on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Pain Management plan for discharge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Safe use of opioids-Taking medications as prescribed, no sharing of medications, avoid driving or activities requiring attention when taking opioids, educate on use of naloxone if discharging home with 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Storage and disposal of opioids-Store preferably in a lock box.  Proper disposal of fentanyl patches.  Take back program to dispose of unused opioids.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1B984-6237-482E-AE59-2CCD985ED7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79495" y="464955"/>
            <a:ext cx="4307305" cy="381684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Patient education</a:t>
            </a:r>
          </a:p>
        </p:txBody>
      </p:sp>
    </p:spTree>
    <p:extLst>
      <p:ext uri="{BB962C8B-B14F-4D97-AF65-F5344CB8AC3E}">
        <p14:creationId xmlns:p14="http://schemas.microsoft.com/office/powerpoint/2010/main" val="3486372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A6260E-70CE-4679-A9EB-8D8E5B6FB3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CD29D-65BC-4335-BF13-6D86F06044A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251284"/>
            <a:ext cx="8229600" cy="50436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Doctor Shopping: Using more than one doctor to obtain opioids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Prevent by checking databases</a:t>
            </a:r>
          </a:p>
          <a:p>
            <a:pPr marL="684212" lvl="4" indent="0">
              <a:buNone/>
            </a:pPr>
            <a:r>
              <a:rPr lang="en-US" dirty="0"/>
              <a:t>1.  External medication history on EMR</a:t>
            </a:r>
          </a:p>
          <a:p>
            <a:pPr marL="684212" lvl="4" indent="0">
              <a:buNone/>
            </a:pPr>
            <a:r>
              <a:rPr lang="en-US" dirty="0"/>
              <a:t>2.  New York State Prescription Drug Monitoring System</a:t>
            </a:r>
          </a:p>
          <a:p>
            <a:pPr marL="684212" lvl="4" indent="0">
              <a:buNone/>
            </a:pPr>
            <a:r>
              <a:rPr lang="en-US" sz="1800" dirty="0"/>
              <a:t>     NYS requires all providers who prescribe opioids to check the PMP</a:t>
            </a:r>
          </a:p>
          <a:p>
            <a:pPr marL="684212" lvl="4" indent="0">
              <a:buNone/>
            </a:pPr>
            <a:r>
              <a:rPr lang="en-US" sz="1800" dirty="0"/>
              <a:t>     prior to ordering opioids.</a:t>
            </a:r>
          </a:p>
          <a:p>
            <a:pPr marL="684212" lvl="4" indent="0">
              <a:buNone/>
            </a:pPr>
            <a:endParaRPr lang="en-US" sz="1800" dirty="0"/>
          </a:p>
          <a:p>
            <a:pPr marL="914400" lvl="4"/>
            <a:r>
              <a:rPr lang="en-US" sz="18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Link found on The Pulse, under Resources : I-STOP NYSPMP</a:t>
            </a:r>
            <a:r>
              <a:rPr lang="en-US" sz="1800" dirty="0"/>
              <a:t> (Prescription Monitoring Program / Registry)</a:t>
            </a:r>
          </a:p>
          <a:p>
            <a:pPr marL="684212" lvl="4" indent="0">
              <a:buNone/>
            </a:pPr>
            <a:endParaRPr lang="en-US" sz="1800" dirty="0"/>
          </a:p>
          <a:p>
            <a:pPr marL="914400" lvl="4"/>
            <a:r>
              <a:rPr lang="en-US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To sign up for NYS PMP:  https://commerce.health.state.ny.us/hcsportal/appmanager/hcs/home</a:t>
            </a:r>
            <a:endParaRPr lang="en-US" sz="1800" dirty="0"/>
          </a:p>
          <a:p>
            <a:pPr marL="684212" lvl="3" indent="0">
              <a:buNone/>
            </a:pPr>
            <a:r>
              <a:rPr lang="en-US" sz="1800" dirty="0"/>
              <a:t>	1-866-529-1890 (M-F 8-4:45pm) 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1DB31C-A2BC-4EC6-9C67-E4C3D6522C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984859" y="221381"/>
            <a:ext cx="4701941" cy="625258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Responsible Opioid Prescribing-identifying risk of substance abuse</a:t>
            </a:r>
          </a:p>
        </p:txBody>
      </p:sp>
    </p:spTree>
    <p:extLst>
      <p:ext uri="{BB962C8B-B14F-4D97-AF65-F5344CB8AC3E}">
        <p14:creationId xmlns:p14="http://schemas.microsoft.com/office/powerpoint/2010/main" val="35423982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46EAAF-7F18-47A1-B07F-E0D43583B6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3939E-0947-472A-AA5D-C638E91BB5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2"/>
            <a:r>
              <a:rPr lang="en-US" dirty="0"/>
              <a:t>NYS Public Health Law section 3309(7) requires prescribers to </a:t>
            </a:r>
            <a:r>
              <a:rPr lang="en-US" dirty="0">
                <a:solidFill>
                  <a:srgbClr val="FF0000"/>
                </a:solidFill>
              </a:rPr>
              <a:t>prescribe an opioid antagonist with the first opioid prescription each year </a:t>
            </a:r>
            <a:r>
              <a:rPr lang="en-US" dirty="0"/>
              <a:t>in patients:</a:t>
            </a:r>
          </a:p>
          <a:p>
            <a:pPr marL="915988" lvl="4"/>
            <a:r>
              <a:rPr lang="en-US" dirty="0"/>
              <a:t>History of substance use disorder</a:t>
            </a:r>
          </a:p>
          <a:p>
            <a:pPr marL="915988" lvl="4"/>
            <a:r>
              <a:rPr lang="en-US" dirty="0"/>
              <a:t>High dose, cumulative prescriptions of 90 morphine equivalents or higher per day</a:t>
            </a:r>
          </a:p>
          <a:p>
            <a:pPr marL="915988" lvl="4"/>
            <a:r>
              <a:rPr lang="en-US" dirty="0"/>
              <a:t>Concurrent use of opioids and benzodiazepine or sedative hypnotics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55A9C-1917-4D7B-93E3-1643E7E46F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400" b="1" dirty="0">
                <a:solidFill>
                  <a:srgbClr val="C00000"/>
                </a:solidFill>
              </a:rPr>
              <a:t>Responsible Opioid Prescribing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68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4E179F-0BB2-47D7-9516-BF86D4F5D4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0CC22-1C32-490D-9411-B46DBA3C50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Provides 7 days per week, 24-hour consultative services every day of the year.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Manages IV PCA, epidural catheters, nerve block catheters, and ketamine infusions for pain.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Page Acute Pain Beeper( Pain PCA) for assistance.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276D4-D439-4FC0-9C72-47810BEB579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90737" y="464955"/>
            <a:ext cx="4596063" cy="381684"/>
          </a:xfrm>
        </p:spPr>
        <p:txBody>
          <a:bodyPr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RESOURCES Acute Pain Service</a:t>
            </a:r>
          </a:p>
        </p:txBody>
      </p:sp>
    </p:spTree>
    <p:extLst>
      <p:ext uri="{BB962C8B-B14F-4D97-AF65-F5344CB8AC3E}">
        <p14:creationId xmlns:p14="http://schemas.microsoft.com/office/powerpoint/2010/main" val="20857943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9BCAC1-2132-4669-94AF-01B92AD1B5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0647F-FED3-48AD-B401-225EF6868C1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Acute Pain Service must be notified for:</a:t>
            </a:r>
          </a:p>
          <a:p>
            <a:pPr marL="914400" lvl="4">
              <a:lnSpc>
                <a:spcPct val="90000"/>
              </a:lnSpc>
            </a:pPr>
            <a:r>
              <a:rPr lang="en-US" sz="2400" dirty="0"/>
              <a:t>Patients who report an indwelling device for pain management (e.g. , intrathecal pain pump or spinal cord stimulator).</a:t>
            </a:r>
          </a:p>
          <a:p>
            <a:pPr marL="914400" lvl="4">
              <a:lnSpc>
                <a:spcPct val="90000"/>
              </a:lnSpc>
            </a:pPr>
            <a:r>
              <a:rPr lang="en-US" sz="2400" dirty="0"/>
              <a:t>Any pre-surgical patient who is followed by an outpatient pain clinic.</a:t>
            </a:r>
          </a:p>
          <a:p>
            <a:pPr marL="914400" lvl="4">
              <a:lnSpc>
                <a:spcPct val="90000"/>
              </a:lnSpc>
            </a:pPr>
            <a:r>
              <a:rPr lang="en-US" sz="2400" dirty="0"/>
              <a:t>Any pre-surgical patient who is opioid tolerant:  receiving long-acting/controlled-release narcotics</a:t>
            </a:r>
          </a:p>
          <a:p>
            <a:pPr marL="914400" lvl="4">
              <a:lnSpc>
                <a:spcPct val="90000"/>
              </a:lnSpc>
            </a:pPr>
            <a:r>
              <a:rPr lang="en-US" sz="2400" dirty="0"/>
              <a:t>Any pre-surgical patient who reports or tests positive for illicit drug use.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B13AE6-476B-4D21-83EE-1F30B442BF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0" y="304116"/>
            <a:ext cx="3950530" cy="381684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Acute Pain Service</a:t>
            </a:r>
          </a:p>
        </p:txBody>
      </p:sp>
    </p:spTree>
    <p:extLst>
      <p:ext uri="{BB962C8B-B14F-4D97-AF65-F5344CB8AC3E}">
        <p14:creationId xmlns:p14="http://schemas.microsoft.com/office/powerpoint/2010/main" val="2032875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D8435C-2414-424E-96B2-06992C8429D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AC5F1-5F67-4B61-A360-CBBEA51B95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5128" y="1068405"/>
            <a:ext cx="8561672" cy="510379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Chronic Pain Center is located in the “Center for Pain Management” at Smithhaven Mall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Call </a:t>
            </a:r>
            <a:r>
              <a:rPr lang="en-US" dirty="0">
                <a:solidFill>
                  <a:srgbClr val="C00000"/>
                </a:solidFill>
              </a:rPr>
              <a:t>638–PAIN  </a:t>
            </a:r>
            <a:r>
              <a:rPr lang="en-US" dirty="0">
                <a:solidFill>
                  <a:schemeClr val="tx1"/>
                </a:solidFill>
              </a:rPr>
              <a:t>to make an appointment for an outpatient consultation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Treatments offered:</a:t>
            </a:r>
          </a:p>
          <a:p>
            <a:pPr marL="915988" lvl="3"/>
            <a:r>
              <a:rPr lang="en-US" dirty="0"/>
              <a:t>Chronic non-urgent cases, e.g., chronic back pain, phantom pain, chronic persistent pain.</a:t>
            </a:r>
          </a:p>
          <a:p>
            <a:pPr marL="915988" lvl="3"/>
            <a:r>
              <a:rPr lang="en-US" dirty="0"/>
              <a:t>Treatment is mainly interventional. Epidural steroids, facet injection, stellate ganglion block. </a:t>
            </a:r>
          </a:p>
          <a:p>
            <a:pPr marL="915988" lvl="3"/>
            <a:r>
              <a:rPr lang="en-US" dirty="0"/>
              <a:t>Refill of intrathecal pumps, follow-up of spinal cord stimulators.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9FF0A-19EA-439E-A66E-4EEBDE10FE9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13018" y="160155"/>
            <a:ext cx="4973782" cy="381684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SBUMC – Center for Pain Management</a:t>
            </a:r>
          </a:p>
        </p:txBody>
      </p:sp>
    </p:spTree>
    <p:extLst>
      <p:ext uri="{BB962C8B-B14F-4D97-AF65-F5344CB8AC3E}">
        <p14:creationId xmlns:p14="http://schemas.microsoft.com/office/powerpoint/2010/main" val="1361291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DD2DC2-F825-44AB-9EF2-9E3115CD40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6969C-BB11-4BC3-A564-69900FE30C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Call 4-3408 for a consult.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Contact for assistance: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W</a:t>
            </a:r>
            <a:r>
              <a:rPr lang="en-US" sz="2000" dirty="0">
                <a:solidFill>
                  <a:schemeClr val="tx1"/>
                </a:solidFill>
              </a:rPr>
              <a:t>ith opioid withdrawal (IVDA, methadone)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</a:t>
            </a:r>
            <a:r>
              <a:rPr lang="en-US" sz="2000" dirty="0">
                <a:solidFill>
                  <a:schemeClr val="tx1"/>
                </a:solidFill>
              </a:rPr>
              <a:t>o start medication-assisted therapy (MAT): suboxone and methadone.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Social work can assist with setting up referrals to outside methadone clinics or suboxone providers.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Can assist with the control of anxiety or depression, which impacts controlling pain.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577E89-DB5B-4419-B7AF-02CB9F4723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6270" y="304116"/>
            <a:ext cx="3950530" cy="381684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Psychiatry</a:t>
            </a:r>
          </a:p>
        </p:txBody>
      </p:sp>
    </p:spTree>
    <p:extLst>
      <p:ext uri="{BB962C8B-B14F-4D97-AF65-F5344CB8AC3E}">
        <p14:creationId xmlns:p14="http://schemas.microsoft.com/office/powerpoint/2010/main" val="10309198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82388" y="1078030"/>
            <a:ext cx="8229600" cy="5197642"/>
          </a:xfrm>
        </p:spPr>
        <p:txBody>
          <a:bodyPr/>
          <a:lstStyle/>
          <a:p>
            <a:pPr eaLnBrk="1" hangingPunct="1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PC 0039 Pain Management Policy</a:t>
            </a:r>
          </a:p>
          <a:p>
            <a:pPr eaLnBrk="1" hangingPunct="1">
              <a:buFont typeface="Arial"/>
              <a:buChar char="•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Joint Commission. R3 Report/ Requirement, Rationale, Reference: A complimentary publication of the Joint Commission-Pain assessment and management standards for critical access hospitals.</a:t>
            </a:r>
          </a:p>
          <a:p>
            <a:pPr marL="0" indent="0" eaLnBrk="1" hangingPunct="1"/>
            <a:endParaRPr lang="en-US" sz="2400" dirty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NYS Annual opioid antagonist Prescription Requirement-Effective June 2022</a:t>
            </a:r>
          </a:p>
          <a:p>
            <a:pPr eaLnBrk="1" hangingPunct="1">
              <a:buFont typeface="Arial"/>
              <a:buChar char="•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CMS Core Measure 506: Safe Use of Opioids</a:t>
            </a:r>
          </a:p>
          <a:p>
            <a:pPr eaLnBrk="1" hangingPunct="1">
              <a:buFont typeface="Arial"/>
              <a:buChar char="•"/>
            </a:pPr>
            <a:endParaRPr lang="en-US" sz="2800" dirty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63291" y="391886"/>
            <a:ext cx="405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References /policy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7CA3DD-5594-472C-9B8A-F462EBD3609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BFDBB-B5C9-4B6D-90CE-8E7764DEE30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“An unpleasant sensory and emotional experience associated with actual or potential tissue damage, or described in terms of such damage.”  	</a:t>
            </a:r>
          </a:p>
          <a:p>
            <a:pPr marL="457200" lvl="1" indent="0" algn="ctr">
              <a:buNone/>
            </a:pPr>
            <a:r>
              <a:rPr lang="en-US" sz="1400" dirty="0"/>
              <a:t>International Association for the Study of Pain (Merskey, 1979)</a:t>
            </a:r>
          </a:p>
          <a:p>
            <a:pPr marL="457200" lvl="1" indent="0">
              <a:buNone/>
            </a:pPr>
            <a:r>
              <a:rPr lang="en-US" sz="1400" dirty="0"/>
              <a:t> 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Pain is always subjective. 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patient’s self-report of pain is the single most reliable indicator of pain. 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FDD3D8-D6DE-41F3-BCF3-427268FED7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C03137"/>
                </a:solidFill>
              </a:rPr>
              <a:t>What is pain?</a:t>
            </a:r>
          </a:p>
        </p:txBody>
      </p:sp>
    </p:spTree>
    <p:extLst>
      <p:ext uri="{BB962C8B-B14F-4D97-AF65-F5344CB8AC3E}">
        <p14:creationId xmlns:p14="http://schemas.microsoft.com/office/powerpoint/2010/main" val="400759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A40170E-D05C-471B-B322-29F8331BB4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Behavioral Pain Assessment Tools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8EC47-DA1C-40AA-BC68-62DF49750D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047405"/>
            <a:ext cx="8229600" cy="50541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If the patient is unable to self report, appropriate behavioral pain assessment tools should be utilized:</a:t>
            </a:r>
          </a:p>
          <a:p>
            <a:pPr lvl="3"/>
            <a:r>
              <a:rPr lang="en-US" sz="3200" dirty="0"/>
              <a:t>N-PASS: NICU</a:t>
            </a:r>
          </a:p>
          <a:p>
            <a:pPr lvl="3"/>
            <a:r>
              <a:rPr lang="en-US" sz="3200" dirty="0"/>
              <a:t>FLACC : pediatrics, Newborn nursery</a:t>
            </a:r>
          </a:p>
          <a:p>
            <a:pPr lvl="3"/>
            <a:r>
              <a:rPr lang="en-US" sz="3200" dirty="0"/>
              <a:t>CPOT: intubated/sedated patients and TBI</a:t>
            </a:r>
          </a:p>
          <a:p>
            <a:pPr lvl="3"/>
            <a:r>
              <a:rPr lang="en-US" sz="3200" dirty="0"/>
              <a:t>PAIN-AD: Geriatrics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0C80C-5DA7-4EE9-A111-5F3CDE0F9DA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934691" y="160155"/>
            <a:ext cx="4973782" cy="88725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C03137"/>
                </a:solidFill>
              </a:rPr>
              <a:t>Determination of pain  </a:t>
            </a:r>
          </a:p>
        </p:txBody>
      </p:sp>
    </p:spTree>
    <p:extLst>
      <p:ext uri="{BB962C8B-B14F-4D97-AF65-F5344CB8AC3E}">
        <p14:creationId xmlns:p14="http://schemas.microsoft.com/office/powerpoint/2010/main" val="2421315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7B67DC-DF09-4026-B9BA-E7DD42A14A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CA6F6-85DA-4B6D-9EAF-EAD1932C0A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tools look at: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highlight>
                <a:srgbClr val="FFFF00"/>
              </a:highlight>
            </a:endParaRPr>
          </a:p>
          <a:p>
            <a:pPr lvl="3"/>
            <a:r>
              <a:rPr lang="en-US" sz="3200" dirty="0"/>
              <a:t>Observable behaviors (facial expressions, body movements, crying) </a:t>
            </a:r>
          </a:p>
          <a:p>
            <a:pPr marL="228600" lvl="3" indent="0">
              <a:buNone/>
            </a:pPr>
            <a:endParaRPr lang="en-US" sz="3200" dirty="0"/>
          </a:p>
          <a:p>
            <a:pPr lvl="3">
              <a:lnSpc>
                <a:spcPct val="90000"/>
              </a:lnSpc>
            </a:pPr>
            <a:r>
              <a:rPr lang="en-US" sz="3200" dirty="0"/>
              <a:t>physiological measures (heart rate and blood pressure).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CCE01-6528-4222-A5E6-79F00BCA43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6270" y="125128"/>
            <a:ext cx="3950530" cy="9144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Determinants  of pain</a:t>
            </a:r>
          </a:p>
        </p:txBody>
      </p:sp>
    </p:spTree>
    <p:extLst>
      <p:ext uri="{BB962C8B-B14F-4D97-AF65-F5344CB8AC3E}">
        <p14:creationId xmlns:p14="http://schemas.microsoft.com/office/powerpoint/2010/main" val="371238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D4191B3-60F0-4DEB-ADAE-847753D4D6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6508" y="6362700"/>
            <a:ext cx="8340291" cy="35573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6AA6E-4AC9-486B-9CAA-5605D45C26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097282"/>
            <a:ext cx="8229600" cy="511101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Initial Pain Assessment should include</a:t>
            </a:r>
            <a:r>
              <a:rPr lang="en-US" sz="2800" dirty="0"/>
              <a:t>:</a:t>
            </a:r>
          </a:p>
          <a:p>
            <a:pPr marL="1087438" lvl="3" indent="-457200"/>
            <a:r>
              <a:rPr lang="en-US" sz="2400" dirty="0"/>
              <a:t>Location(s) , Intensity , Sensory quality , Alleviating and aggravating factors</a:t>
            </a:r>
            <a:endParaRPr lang="en-US" sz="23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Any new onset of pain requires a new comprehensive pain assessment.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Assume Pain is Present (APP):</a:t>
            </a:r>
          </a:p>
          <a:p>
            <a:r>
              <a:rPr lang="en-US" sz="2400" dirty="0"/>
              <a:t>			</a:t>
            </a:r>
            <a:r>
              <a:rPr lang="en-US" sz="2400" dirty="0">
                <a:solidFill>
                  <a:schemeClr val="tx1"/>
                </a:solidFill>
              </a:rPr>
              <a:t>Term used to document pain in a patient who cannot 			self report pain.</a:t>
            </a:r>
          </a:p>
          <a:p>
            <a:r>
              <a:rPr lang="en-US" sz="2400" dirty="0"/>
              <a:t>			</a:t>
            </a:r>
            <a:r>
              <a:rPr lang="en-US" sz="2400" dirty="0">
                <a:solidFill>
                  <a:schemeClr val="tx1"/>
                </a:solidFill>
              </a:rPr>
              <a:t>The patient undergoing a procedure would be </a:t>
            </a:r>
          </a:p>
          <a:p>
            <a:r>
              <a:rPr lang="en-US" sz="2400" dirty="0">
                <a:solidFill>
                  <a:schemeClr val="tx1"/>
                </a:solidFill>
              </a:rPr>
              <a:t>			assumed to have pain </a:t>
            </a:r>
            <a:endParaRPr lang="en-US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0E0D33-E962-48A5-A7B6-1886C3720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6270" y="232756"/>
            <a:ext cx="3950530" cy="613883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Pain assessment</a:t>
            </a:r>
          </a:p>
        </p:txBody>
      </p:sp>
    </p:spTree>
    <p:extLst>
      <p:ext uri="{BB962C8B-B14F-4D97-AF65-F5344CB8AC3E}">
        <p14:creationId xmlns:p14="http://schemas.microsoft.com/office/powerpoint/2010/main" val="1974563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C4166A2-2C0C-4A41-AE9A-7887BE1BDE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DE3E5-FE3C-4046-B778-D9C2E5F5C6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/>
            <a:r>
              <a:rPr lang="en-US" dirty="0"/>
              <a:t>Pain Re-assessment: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Every shift minimally-pain score, sedation score, and respiratory rate/assessment.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IV: within 15-30 minutes of administration  of dose.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PO/IM/SC:   within 1 hour of administration of dose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6D07D-FF02-4A83-808F-F2229653F7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962400" y="290945"/>
            <a:ext cx="4724400" cy="555694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B60225"/>
                </a:solidFill>
              </a:rPr>
              <a:t>PAIn  re-assessment</a:t>
            </a:r>
          </a:p>
        </p:txBody>
      </p:sp>
    </p:spTree>
    <p:extLst>
      <p:ext uri="{BB962C8B-B14F-4D97-AF65-F5344CB8AC3E}">
        <p14:creationId xmlns:p14="http://schemas.microsoft.com/office/powerpoint/2010/main" val="182239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4F5199-CFD8-4B4C-A580-5B720BC9ED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6F6EA-E637-49D8-9EAE-FCE6503C2A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Acute pain presents most often with a </a:t>
            </a:r>
            <a:r>
              <a:rPr lang="en-US" sz="2800" dirty="0">
                <a:solidFill>
                  <a:srgbClr val="C00000"/>
                </a:solidFill>
              </a:rPr>
              <a:t>clear cause, relatively brief in duration and subsides as healing takes place. 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Acute pain is often accompanied by </a:t>
            </a:r>
            <a:r>
              <a:rPr lang="en-US" sz="2800" dirty="0"/>
              <a:t>observable, objective signs of pain:</a:t>
            </a:r>
          </a:p>
          <a:p>
            <a:pPr marL="1507172" lvl="5" indent="-409892"/>
            <a:r>
              <a:rPr lang="en-US" sz="2400" dirty="0"/>
              <a:t>increased pulse rate</a:t>
            </a:r>
          </a:p>
          <a:p>
            <a:pPr marL="1507172" lvl="5" indent="-409892"/>
            <a:r>
              <a:rPr lang="en-US" sz="2400" dirty="0"/>
              <a:t>increased blood pressure</a:t>
            </a:r>
          </a:p>
          <a:p>
            <a:pPr marL="1507172" lvl="5" indent="-409892"/>
            <a:r>
              <a:rPr lang="en-US" sz="2400" dirty="0"/>
              <a:t>Non-verbal signs and symptoms such as facial expressions and tense muscles. 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5931C-B2A3-4C6D-A1C8-80735CC5E0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ACUTE PAIN</a:t>
            </a:r>
          </a:p>
        </p:txBody>
      </p:sp>
    </p:spTree>
    <p:extLst>
      <p:ext uri="{BB962C8B-B14F-4D97-AF65-F5344CB8AC3E}">
        <p14:creationId xmlns:p14="http://schemas.microsoft.com/office/powerpoint/2010/main" val="2563655471"/>
      </p:ext>
    </p:extLst>
  </p:cSld>
  <p:clrMapOvr>
    <a:masterClrMapping/>
  </p:clrMapOvr>
</p:sld>
</file>

<file path=ppt/theme/theme1.xml><?xml version="1.0" encoding="utf-8"?>
<a:theme xmlns:a="http://schemas.openxmlformats.org/drawingml/2006/main" name="12010891H-Launch-PTTforToolkit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ony Brook Univers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tony Brook Medic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tony Brook Children'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</TotalTime>
  <Words>1755</Words>
  <Application>Microsoft Office PowerPoint</Application>
  <PresentationFormat>On-screen Show (4:3)</PresentationFormat>
  <Paragraphs>283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ＭＳ Ｐゴシック</vt:lpstr>
      <vt:lpstr>Arial</vt:lpstr>
      <vt:lpstr>Calibri</vt:lpstr>
      <vt:lpstr>Helvetica</vt:lpstr>
      <vt:lpstr>Lucida Grande</vt:lpstr>
      <vt:lpstr>system-ui</vt:lpstr>
      <vt:lpstr>Times New Roman</vt:lpstr>
      <vt:lpstr>ヒラギノ角ゴ Pro W3</vt:lpstr>
      <vt:lpstr>12010891H-Launch-PTTforToolkit_Blank</vt:lpstr>
      <vt:lpstr>Stony Brook University</vt:lpstr>
      <vt:lpstr>Stony Brook Medicine</vt:lpstr>
      <vt:lpstr>Stony Brook Children's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opioid Sparing Procedures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Stony Brook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Communication Office</dc:creator>
  <cp:lastModifiedBy>Coppola, Laura</cp:lastModifiedBy>
  <cp:revision>180</cp:revision>
  <cp:lastPrinted>2024-03-28T15:22:07Z</cp:lastPrinted>
  <dcterms:created xsi:type="dcterms:W3CDTF">2012-02-09T18:55:27Z</dcterms:created>
  <dcterms:modified xsi:type="dcterms:W3CDTF">2024-04-16T13:46:13Z</dcterms:modified>
</cp:coreProperties>
</file>