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2"/>
    <p:sldMasterId id="2147484092" r:id="rId3"/>
    <p:sldMasterId id="2147484140" r:id="rId4"/>
    <p:sldMasterId id="2147484150" r:id="rId5"/>
    <p:sldMasterId id="2147484159" r:id="rId6"/>
    <p:sldMasterId id="2147484163" r:id="rId7"/>
    <p:sldMasterId id="2147484169" r:id="rId8"/>
    <p:sldMasterId id="2147484176" r:id="rId9"/>
    <p:sldMasterId id="2147484546" r:id="rId10"/>
    <p:sldMasterId id="2147484733" r:id="rId11"/>
    <p:sldMasterId id="2147484746" r:id="rId12"/>
    <p:sldMasterId id="2147485461" r:id="rId13"/>
    <p:sldMasterId id="2147485474" r:id="rId14"/>
    <p:sldMasterId id="2147487359" r:id="rId15"/>
  </p:sldMasterIdLst>
  <p:notesMasterIdLst>
    <p:notesMasterId r:id="rId53"/>
  </p:notesMasterIdLst>
  <p:handoutMasterIdLst>
    <p:handoutMasterId r:id="rId54"/>
  </p:handoutMasterIdLst>
  <p:sldIdLst>
    <p:sldId id="276" r:id="rId16"/>
    <p:sldId id="397" r:id="rId17"/>
    <p:sldId id="398" r:id="rId18"/>
    <p:sldId id="311" r:id="rId19"/>
    <p:sldId id="300" r:id="rId20"/>
    <p:sldId id="399" r:id="rId21"/>
    <p:sldId id="388" r:id="rId22"/>
    <p:sldId id="389" r:id="rId23"/>
    <p:sldId id="400" r:id="rId24"/>
    <p:sldId id="381" r:id="rId25"/>
    <p:sldId id="401" r:id="rId26"/>
    <p:sldId id="312" r:id="rId27"/>
    <p:sldId id="391" r:id="rId28"/>
    <p:sldId id="387" r:id="rId29"/>
    <p:sldId id="393" r:id="rId30"/>
    <p:sldId id="377" r:id="rId31"/>
    <p:sldId id="402" r:id="rId32"/>
    <p:sldId id="380" r:id="rId33"/>
    <p:sldId id="394" r:id="rId34"/>
    <p:sldId id="347" r:id="rId35"/>
    <p:sldId id="342" r:id="rId36"/>
    <p:sldId id="395" r:id="rId37"/>
    <p:sldId id="361" r:id="rId38"/>
    <p:sldId id="350" r:id="rId39"/>
    <p:sldId id="372" r:id="rId40"/>
    <p:sldId id="379" r:id="rId41"/>
    <p:sldId id="359" r:id="rId42"/>
    <p:sldId id="374" r:id="rId43"/>
    <p:sldId id="382" r:id="rId44"/>
    <p:sldId id="383" r:id="rId45"/>
    <p:sldId id="384" r:id="rId46"/>
    <p:sldId id="392" r:id="rId47"/>
    <p:sldId id="385" r:id="rId48"/>
    <p:sldId id="386" r:id="rId49"/>
    <p:sldId id="338" r:id="rId50"/>
    <p:sldId id="403" r:id="rId51"/>
    <p:sldId id="363" r:id="rId52"/>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9">
          <p15:clr>
            <a:srgbClr val="A4A3A4"/>
          </p15:clr>
        </p15:guide>
        <p15:guide id="2" pos="56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4199" autoAdjust="0"/>
  </p:normalViewPr>
  <p:slideViewPr>
    <p:cSldViewPr snapToGrid="0">
      <p:cViewPr varScale="1">
        <p:scale>
          <a:sx n="84" d="100"/>
          <a:sy n="84" d="100"/>
        </p:scale>
        <p:origin x="1458" y="60"/>
      </p:cViewPr>
      <p:guideLst>
        <p:guide orient="horz" pos="209"/>
        <p:guide pos="5641"/>
      </p:guideLst>
    </p:cSldViewPr>
  </p:slideViewPr>
  <p:outlineViewPr>
    <p:cViewPr>
      <p:scale>
        <a:sx n="33" d="100"/>
        <a:sy n="33" d="100"/>
      </p:scale>
      <p:origin x="0" y="-639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1.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7.xml"/><Relationship Id="rId51" Type="http://schemas.openxmlformats.org/officeDocument/2006/relationships/slide" Target="slides/slide36.xml"/><Relationship Id="rId3"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B2158-FFFA-402D-A3B1-A58002EDABDB}"/>
              </a:ext>
            </a:extLst>
          </p:cNvPr>
          <p:cNvSpPr>
            <a:spLocks noGrp="1"/>
          </p:cNvSpPr>
          <p:nvPr>
            <p:ph type="hdr" sz="quarter"/>
          </p:nvPr>
        </p:nvSpPr>
        <p:spPr>
          <a:xfrm>
            <a:off x="0" y="0"/>
            <a:ext cx="3038475" cy="465138"/>
          </a:xfrm>
          <a:prstGeom prst="rect">
            <a:avLst/>
          </a:prstGeom>
        </p:spPr>
        <p:txBody>
          <a:bodyPr vert="horz" lIns="93164" tIns="46582" rIns="93164" bIns="46582" rtlCol="0"/>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a:extLst>
              <a:ext uri="{FF2B5EF4-FFF2-40B4-BE49-F238E27FC236}">
                <a16:creationId xmlns:a16="http://schemas.microsoft.com/office/drawing/2014/main" id="{50A373D6-0935-4F46-9063-3728D3327B09}"/>
              </a:ext>
            </a:extLst>
          </p:cNvPr>
          <p:cNvSpPr>
            <a:spLocks noGrp="1"/>
          </p:cNvSpPr>
          <p:nvPr>
            <p:ph type="dt" sz="quarter" idx="1"/>
          </p:nvPr>
        </p:nvSpPr>
        <p:spPr>
          <a:xfrm>
            <a:off x="3970338" y="0"/>
            <a:ext cx="3038475" cy="465138"/>
          </a:xfrm>
          <a:prstGeom prst="rect">
            <a:avLst/>
          </a:prstGeom>
        </p:spPr>
        <p:txBody>
          <a:bodyPr vert="horz" wrap="square" lIns="93164" tIns="46582" rIns="93164" bIns="46582" numCol="1" anchor="t" anchorCtr="0" compatLnSpc="1">
            <a:prstTxWarp prst="textNoShape">
              <a:avLst/>
            </a:prstTxWarp>
          </a:bodyPr>
          <a:lstStyle>
            <a:lvl1pPr algn="r" eaLnBrk="1" hangingPunct="1">
              <a:defRPr sz="1200">
                <a:latin typeface="Arial" charset="0"/>
                <a:ea typeface="ＭＳ Ｐゴシック" pitchFamily="96" charset="-128"/>
              </a:defRPr>
            </a:lvl1pPr>
          </a:lstStyle>
          <a:p>
            <a:pPr>
              <a:defRPr/>
            </a:pPr>
            <a:fld id="{6972825A-E565-40CD-9A49-9E27F9192161}" type="datetime1">
              <a:rPr lang="en-US"/>
              <a:pPr>
                <a:defRPr/>
              </a:pPr>
              <a:t>1/4/2023</a:t>
            </a:fld>
            <a:endParaRPr lang="en-US" dirty="0"/>
          </a:p>
        </p:txBody>
      </p:sp>
      <p:sp>
        <p:nvSpPr>
          <p:cNvPr id="4" name="Footer Placeholder 3">
            <a:extLst>
              <a:ext uri="{FF2B5EF4-FFF2-40B4-BE49-F238E27FC236}">
                <a16:creationId xmlns:a16="http://schemas.microsoft.com/office/drawing/2014/main" id="{75318C56-231D-4A11-9BB7-ECC2B381C48E}"/>
              </a:ext>
            </a:extLst>
          </p:cNvPr>
          <p:cNvSpPr>
            <a:spLocks noGrp="1"/>
          </p:cNvSpPr>
          <p:nvPr>
            <p:ph type="ftr" sz="quarter" idx="2"/>
          </p:nvPr>
        </p:nvSpPr>
        <p:spPr>
          <a:xfrm>
            <a:off x="0" y="8829675"/>
            <a:ext cx="3038475" cy="465138"/>
          </a:xfrm>
          <a:prstGeom prst="rect">
            <a:avLst/>
          </a:prstGeom>
        </p:spPr>
        <p:txBody>
          <a:bodyPr vert="horz" lIns="93164" tIns="46582" rIns="93164" bIns="46582" rtlCol="0" anchor="b"/>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a:extLst>
              <a:ext uri="{FF2B5EF4-FFF2-40B4-BE49-F238E27FC236}">
                <a16:creationId xmlns:a16="http://schemas.microsoft.com/office/drawing/2014/main" id="{C54FA40E-0880-4073-976D-34797B3CD30B}"/>
              </a:ext>
            </a:extLst>
          </p:cNvPr>
          <p:cNvSpPr>
            <a:spLocks noGrp="1"/>
          </p:cNvSpPr>
          <p:nvPr>
            <p:ph type="sldNum" sz="quarter" idx="3"/>
          </p:nvPr>
        </p:nvSpPr>
        <p:spPr>
          <a:xfrm>
            <a:off x="3970338" y="8829675"/>
            <a:ext cx="3038475" cy="465138"/>
          </a:xfrm>
          <a:prstGeom prst="rect">
            <a:avLst/>
          </a:prstGeom>
        </p:spPr>
        <p:txBody>
          <a:bodyPr vert="horz" wrap="square" lIns="93164" tIns="46582" rIns="93164" bIns="46582" numCol="1" anchor="b" anchorCtr="0" compatLnSpc="1">
            <a:prstTxWarp prst="textNoShape">
              <a:avLst/>
            </a:prstTxWarp>
          </a:bodyPr>
          <a:lstStyle>
            <a:lvl1pPr algn="r" eaLnBrk="1" hangingPunct="1">
              <a:defRPr sz="1200"/>
            </a:lvl1pPr>
          </a:lstStyle>
          <a:p>
            <a:pPr>
              <a:defRPr/>
            </a:pPr>
            <a:fld id="{82C5C681-4611-45B3-8486-88A5E9EF81BC}"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530D88-DD9B-4E1F-82A3-2BC46E52D551}"/>
              </a:ext>
            </a:extLst>
          </p:cNvPr>
          <p:cNvSpPr>
            <a:spLocks noGrp="1"/>
          </p:cNvSpPr>
          <p:nvPr>
            <p:ph type="hdr" sz="quarter"/>
          </p:nvPr>
        </p:nvSpPr>
        <p:spPr>
          <a:xfrm>
            <a:off x="0" y="0"/>
            <a:ext cx="3038475" cy="463550"/>
          </a:xfrm>
          <a:prstGeom prst="rect">
            <a:avLst/>
          </a:prstGeom>
        </p:spPr>
        <p:txBody>
          <a:bodyPr vert="horz" lIns="88139" tIns="44070" rIns="88139" bIns="44070" rtlCol="0"/>
          <a:lstStyle>
            <a:lvl1pPr algn="l" eaLnBrk="1" hangingPunct="1">
              <a:defRPr sz="1200">
                <a:ea typeface="ＭＳ Ｐゴシック" pitchFamily="96" charset="-128"/>
              </a:defRPr>
            </a:lvl1pPr>
          </a:lstStyle>
          <a:p>
            <a:pPr>
              <a:defRPr/>
            </a:pPr>
            <a:endParaRPr lang="en-US"/>
          </a:p>
        </p:txBody>
      </p:sp>
      <p:sp>
        <p:nvSpPr>
          <p:cNvPr id="3" name="Date Placeholder 2">
            <a:extLst>
              <a:ext uri="{FF2B5EF4-FFF2-40B4-BE49-F238E27FC236}">
                <a16:creationId xmlns:a16="http://schemas.microsoft.com/office/drawing/2014/main" id="{92E7F9FE-9B2D-4B57-9515-6DF99C8FDC5D}"/>
              </a:ext>
            </a:extLst>
          </p:cNvPr>
          <p:cNvSpPr>
            <a:spLocks noGrp="1"/>
          </p:cNvSpPr>
          <p:nvPr>
            <p:ph type="dt" idx="1"/>
          </p:nvPr>
        </p:nvSpPr>
        <p:spPr>
          <a:xfrm>
            <a:off x="3970338" y="0"/>
            <a:ext cx="3038475" cy="463550"/>
          </a:xfrm>
          <a:prstGeom prst="rect">
            <a:avLst/>
          </a:prstGeom>
        </p:spPr>
        <p:txBody>
          <a:bodyPr vert="horz" lIns="88139" tIns="44070" rIns="88139" bIns="44070" rtlCol="0"/>
          <a:lstStyle>
            <a:lvl1pPr algn="r" eaLnBrk="1" hangingPunct="1">
              <a:defRPr sz="1200">
                <a:ea typeface="ＭＳ Ｐゴシック" pitchFamily="96" charset="-128"/>
              </a:defRPr>
            </a:lvl1pPr>
          </a:lstStyle>
          <a:p>
            <a:pPr>
              <a:defRPr/>
            </a:pPr>
            <a:fld id="{1A637231-E7F3-4D6B-A96A-3CC9048117DA}" type="datetimeFigureOut">
              <a:rPr lang="en-US"/>
              <a:pPr>
                <a:defRPr/>
              </a:pPr>
              <a:t>1/4/2023</a:t>
            </a:fld>
            <a:endParaRPr lang="en-US" dirty="0"/>
          </a:p>
        </p:txBody>
      </p:sp>
      <p:sp>
        <p:nvSpPr>
          <p:cNvPr id="4" name="Slide Image Placeholder 3">
            <a:extLst>
              <a:ext uri="{FF2B5EF4-FFF2-40B4-BE49-F238E27FC236}">
                <a16:creationId xmlns:a16="http://schemas.microsoft.com/office/drawing/2014/main" id="{31037CB3-CFFF-466F-9E3E-35096C4718B2}"/>
              </a:ext>
            </a:extLst>
          </p:cNvPr>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pPr lvl="0"/>
            <a:endParaRPr lang="en-US" noProof="0" dirty="0"/>
          </a:p>
        </p:txBody>
      </p:sp>
      <p:sp>
        <p:nvSpPr>
          <p:cNvPr id="5" name="Notes Placeholder 4">
            <a:extLst>
              <a:ext uri="{FF2B5EF4-FFF2-40B4-BE49-F238E27FC236}">
                <a16:creationId xmlns:a16="http://schemas.microsoft.com/office/drawing/2014/main" id="{947F025D-0D11-4FA7-872C-872A8B83405D}"/>
              </a:ext>
            </a:extLst>
          </p:cNvPr>
          <p:cNvSpPr>
            <a:spLocks noGrp="1"/>
          </p:cNvSpPr>
          <p:nvPr>
            <p:ph type="body" sz="quarter" idx="3"/>
          </p:nvPr>
        </p:nvSpPr>
        <p:spPr>
          <a:xfrm>
            <a:off x="701675" y="4416425"/>
            <a:ext cx="5607050" cy="4181475"/>
          </a:xfrm>
          <a:prstGeom prst="rect">
            <a:avLst/>
          </a:prstGeom>
        </p:spPr>
        <p:txBody>
          <a:bodyPr vert="horz" lIns="88139" tIns="44070" rIns="88139" bIns="4407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D5017ED-370A-4652-890D-85975679F010}"/>
              </a:ext>
            </a:extLst>
          </p:cNvPr>
          <p:cNvSpPr>
            <a:spLocks noGrp="1"/>
          </p:cNvSpPr>
          <p:nvPr>
            <p:ph type="ftr" sz="quarter" idx="4"/>
          </p:nvPr>
        </p:nvSpPr>
        <p:spPr>
          <a:xfrm>
            <a:off x="0" y="8831263"/>
            <a:ext cx="3038475" cy="463550"/>
          </a:xfrm>
          <a:prstGeom prst="rect">
            <a:avLst/>
          </a:prstGeom>
        </p:spPr>
        <p:txBody>
          <a:bodyPr vert="horz" lIns="88139" tIns="44070" rIns="88139" bIns="44070" rtlCol="0" anchor="b"/>
          <a:lstStyle>
            <a:lvl1pPr algn="l" eaLnBrk="1" hangingPunct="1">
              <a:defRPr sz="1200">
                <a:ea typeface="ＭＳ Ｐゴシック" pitchFamily="96" charset="-128"/>
              </a:defRPr>
            </a:lvl1pPr>
          </a:lstStyle>
          <a:p>
            <a:pPr>
              <a:defRPr/>
            </a:pPr>
            <a:endParaRPr lang="en-US"/>
          </a:p>
        </p:txBody>
      </p:sp>
      <p:sp>
        <p:nvSpPr>
          <p:cNvPr id="7" name="Slide Number Placeholder 6">
            <a:extLst>
              <a:ext uri="{FF2B5EF4-FFF2-40B4-BE49-F238E27FC236}">
                <a16:creationId xmlns:a16="http://schemas.microsoft.com/office/drawing/2014/main" id="{B2DA3F5E-32E6-4B11-9566-D212F314CC65}"/>
              </a:ext>
            </a:extLst>
          </p:cNvPr>
          <p:cNvSpPr>
            <a:spLocks noGrp="1"/>
          </p:cNvSpPr>
          <p:nvPr>
            <p:ph type="sldNum" sz="quarter" idx="5"/>
          </p:nvPr>
        </p:nvSpPr>
        <p:spPr>
          <a:xfrm>
            <a:off x="3970338" y="8831263"/>
            <a:ext cx="3038475" cy="463550"/>
          </a:xfrm>
          <a:prstGeom prst="rect">
            <a:avLst/>
          </a:prstGeom>
        </p:spPr>
        <p:txBody>
          <a:bodyPr vert="horz" wrap="square" lIns="88139" tIns="44070" rIns="88139" bIns="44070" numCol="1" anchor="b" anchorCtr="0" compatLnSpc="1">
            <a:prstTxWarp prst="textNoShape">
              <a:avLst/>
            </a:prstTxWarp>
          </a:bodyPr>
          <a:lstStyle>
            <a:lvl1pPr algn="r" eaLnBrk="1" hangingPunct="1">
              <a:defRPr sz="1200"/>
            </a:lvl1pPr>
          </a:lstStyle>
          <a:p>
            <a:pPr>
              <a:defRPr/>
            </a:pPr>
            <a:fld id="{20C45721-B53A-473C-AE53-56655A4D1BE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B377B2C-09DD-475F-ACAC-9AF6441422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FB402BB-431E-4D2C-8841-CA2FF8565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presentation will review our initiative for the Early Detection and Treatment of Severe Sepsis and Septic Shock</a:t>
            </a:r>
          </a:p>
        </p:txBody>
      </p:sp>
      <p:sp>
        <p:nvSpPr>
          <p:cNvPr id="36868" name="Slide Number Placeholder 3">
            <a:extLst>
              <a:ext uri="{FF2B5EF4-FFF2-40B4-BE49-F238E27FC236}">
                <a16:creationId xmlns:a16="http://schemas.microsoft.com/office/drawing/2014/main" id="{5F8BFD04-6320-42BC-AFB3-A63478FD9D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CA7BD7-BA12-4633-9876-4AFBB70C8D02}"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A0ECF5-CE14-4013-96BF-74BB1C3108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BAFCF0C-3C54-4572-8DB0-F4EABD4D6FFB}"/>
              </a:ext>
            </a:extLst>
          </p:cNvPr>
          <p:cNvSpPr>
            <a:spLocks noGrp="1"/>
          </p:cNvSpPr>
          <p:nvPr>
            <p:ph type="body" idx="1"/>
          </p:nvPr>
        </p:nvSpPr>
        <p:spPr bwMode="auto">
          <a:xfrm>
            <a:off x="701675" y="4416425"/>
            <a:ext cx="5607050" cy="188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soon as severe sepsis is identified:</a:t>
            </a:r>
          </a:p>
          <a:p>
            <a:r>
              <a:rPr lang="en-US" altLang="en-US" dirty="0"/>
              <a:t>Order an initial lactate.</a:t>
            </a:r>
          </a:p>
          <a:p>
            <a:r>
              <a:rPr lang="en-US" altLang="en-US" dirty="0"/>
              <a:t>Order and ensure Blood cultures are collected prior to antibiotic administration.</a:t>
            </a:r>
          </a:p>
          <a:p>
            <a:r>
              <a:rPr lang="en-US" altLang="en-US" dirty="0"/>
              <a:t>Order appropriate broad spectrum antibiotics.  </a:t>
            </a:r>
          </a:p>
          <a:p>
            <a:endParaRPr lang="en-US" altLang="en-US" dirty="0"/>
          </a:p>
        </p:txBody>
      </p:sp>
      <p:sp>
        <p:nvSpPr>
          <p:cNvPr id="47108" name="Slide Number Placeholder 3">
            <a:extLst>
              <a:ext uri="{FF2B5EF4-FFF2-40B4-BE49-F238E27FC236}">
                <a16:creationId xmlns:a16="http://schemas.microsoft.com/office/drawing/2014/main" id="{89D61A21-21C3-4DD5-A3DD-02A45EC67F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446B52-3E65-43FA-AD3C-2CC8F72B8543}" type="slidenum">
              <a:rPr lang="en-US" altLang="en-US" smtClean="0"/>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1E603BD-AF3E-4BFB-9853-02498480F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21B618D-26B3-4FDD-B62A-D96F0CF63F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severe sepsis or septic shock is recognized, initiate the sepsis power plan in Cerner to facilitate resuscitation and  compliance with all of the sepsis bundle elements.  </a:t>
            </a:r>
          </a:p>
        </p:txBody>
      </p:sp>
      <p:sp>
        <p:nvSpPr>
          <p:cNvPr id="49156" name="Slide Number Placeholder 3">
            <a:extLst>
              <a:ext uri="{FF2B5EF4-FFF2-40B4-BE49-F238E27FC236}">
                <a16:creationId xmlns:a16="http://schemas.microsoft.com/office/drawing/2014/main" id="{DFC425B9-C046-486B-AE60-2446589358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A7F2A4-84EF-46E4-BD38-E4C251ABC943}" type="slidenum">
              <a:rPr lang="en-US" altLang="en-US" smtClean="0"/>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BD7E9DD-8A8A-42DB-B0C1-E53F50CAFF9E}"/>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E457215-3B86-4579-8A67-166593D60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Appropriate fluid resuscitation requires administration of 30 ml/kg of crystalloids. This must be started within three hours of meeting criteria for severe sepsis with any instance of hypotension or criteria for septic shock. Fluids must be completed within 6 hours of the septic shock presentation.</a:t>
            </a:r>
          </a:p>
        </p:txBody>
      </p:sp>
      <p:sp>
        <p:nvSpPr>
          <p:cNvPr id="51204" name="Slide Number Placeholder 3">
            <a:extLst>
              <a:ext uri="{FF2B5EF4-FFF2-40B4-BE49-F238E27FC236}">
                <a16:creationId xmlns:a16="http://schemas.microsoft.com/office/drawing/2014/main" id="{050DC6B9-2C50-40F9-9B68-2091AEEDBD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71FDDE-B70B-40E5-93B3-BD8C8C011DE1}" type="slidenum">
              <a:rPr lang="en-US" altLang="en-US" smtClean="0"/>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54547-FDC7-4A79-B642-2139E7A35938}"/>
              </a:ext>
            </a:extLst>
          </p:cNvPr>
          <p:cNvSpPr>
            <a:spLocks noGrp="1" noRot="1" noChangeAspect="1" noTextEdit="1"/>
          </p:cNvSpPr>
          <p:nvPr>
            <p:ph type="sldImg"/>
          </p:nvPr>
        </p:nvSpPr>
        <p:spPr bwMode="auto">
          <a:xfrm>
            <a:off x="1157288" y="65087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lide Number Placeholder 3">
            <a:extLst>
              <a:ext uri="{FF2B5EF4-FFF2-40B4-BE49-F238E27FC236}">
                <a16:creationId xmlns:a16="http://schemas.microsoft.com/office/drawing/2014/main" id="{1F0E3E13-2B9D-4E6F-AA35-5C739C1600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BBE54-036C-4BE9-B070-7A4158BC2F01}" type="slidenum">
              <a:rPr lang="en-US" altLang="en-US" smtClean="0"/>
              <a:pPr/>
              <a:t>18</a:t>
            </a:fld>
            <a:endParaRPr lang="en-US" altLang="en-US"/>
          </a:p>
        </p:txBody>
      </p:sp>
      <p:sp>
        <p:nvSpPr>
          <p:cNvPr id="53252" name="Notes Placeholder 4">
            <a:extLst>
              <a:ext uri="{FF2B5EF4-FFF2-40B4-BE49-F238E27FC236}">
                <a16:creationId xmlns:a16="http://schemas.microsoft.com/office/drawing/2014/main" id="{846DD197-36B2-4BE5-B227-45CFCA50F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Within 6 hours of recognition of severe sepsis or septic shock, the lactate  must be re-measured if the initial value was &gt; 2.0.</a:t>
            </a:r>
          </a:p>
          <a:p>
            <a:endParaRPr lang="en-US" altLang="en-US" dirty="0"/>
          </a:p>
          <a:p>
            <a:r>
              <a:rPr lang="en-US" altLang="en-US" dirty="0"/>
              <a:t>Auto Text is available to easily document a sepsis focused exam in your note. Unless properly timed within a note or via an addendum, the default time stamp used will be the note start time and may cause measure non-compliance</a:t>
            </a:r>
          </a:p>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54547-FDC7-4A79-B642-2139E7A35938}"/>
              </a:ext>
            </a:extLst>
          </p:cNvPr>
          <p:cNvSpPr>
            <a:spLocks noGrp="1" noRot="1" noChangeAspect="1" noTextEdit="1"/>
          </p:cNvSpPr>
          <p:nvPr>
            <p:ph type="sldImg"/>
          </p:nvPr>
        </p:nvSpPr>
        <p:spPr bwMode="auto">
          <a:xfrm>
            <a:off x="1157288" y="65087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lide Number Placeholder 3">
            <a:extLst>
              <a:ext uri="{FF2B5EF4-FFF2-40B4-BE49-F238E27FC236}">
                <a16:creationId xmlns:a16="http://schemas.microsoft.com/office/drawing/2014/main" id="{1F0E3E13-2B9D-4E6F-AA35-5C739C1600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BBE54-036C-4BE9-B070-7A4158BC2F01}" type="slidenum">
              <a:rPr lang="en-US" altLang="en-US" smtClean="0"/>
              <a:pPr/>
              <a:t>19</a:t>
            </a:fld>
            <a:endParaRPr lang="en-US" altLang="en-US"/>
          </a:p>
        </p:txBody>
      </p:sp>
      <p:sp>
        <p:nvSpPr>
          <p:cNvPr id="53252" name="Notes Placeholder 4">
            <a:extLst>
              <a:ext uri="{FF2B5EF4-FFF2-40B4-BE49-F238E27FC236}">
                <a16:creationId xmlns:a16="http://schemas.microsoft.com/office/drawing/2014/main" id="{846DD197-36B2-4BE5-B227-45CFCA50F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Within 6 hours of recognition of severe sepsis or septic shock, the lactate  must be re-measured if the initial value was &gt; 2.0.</a:t>
            </a:r>
          </a:p>
          <a:p>
            <a:endParaRPr lang="en-US" altLang="en-US" dirty="0"/>
          </a:p>
          <a:p>
            <a:r>
              <a:rPr lang="en-US" altLang="en-US" dirty="0"/>
              <a:t>Auto Text is available to easily document a sepsis focused exam in your note. Unless properly timed within a note or via an addendum, the default time stamp used will be the note start time and may cause measure non-compliance</a:t>
            </a:r>
          </a:p>
          <a:p>
            <a:endParaRPr lang="en-US" altLang="en-US" dirty="0"/>
          </a:p>
        </p:txBody>
      </p:sp>
    </p:spTree>
    <p:extLst>
      <p:ext uri="{BB962C8B-B14F-4D97-AF65-F5344CB8AC3E}">
        <p14:creationId xmlns:p14="http://schemas.microsoft.com/office/powerpoint/2010/main" val="280348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otes Placeholder 2">
            <a:extLst>
              <a:ext uri="{FF2B5EF4-FFF2-40B4-BE49-F238E27FC236}">
                <a16:creationId xmlns:a16="http://schemas.microsoft.com/office/drawing/2014/main" id="{A86CC43F-E6ED-4CC8-BB09-3225918B45F6}"/>
              </a:ext>
            </a:extLst>
          </p:cNvPr>
          <p:cNvSpPr>
            <a:spLocks noGrp="1"/>
          </p:cNvSpPr>
          <p:nvPr>
            <p:ph type="body" idx="1"/>
          </p:nvPr>
        </p:nvSpPr>
        <p:spPr bwMode="auto">
          <a:xfrm>
            <a:off x="762000" y="452437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is a lactate re-order rule in Cerner. If the initial lactate is &gt; 2.0 the system will generate an order for another lactate. </a:t>
            </a:r>
            <a:r>
              <a:rPr lang="en-US" altLang="en-US" b="1" dirty="0"/>
              <a:t>THESE ORDERS SHOULD NOT BE CANCELLED! </a:t>
            </a:r>
          </a:p>
          <a:p>
            <a:endParaRPr lang="en-US" altLang="en-US" dirty="0"/>
          </a:p>
          <a:p>
            <a:r>
              <a:rPr lang="en-US" altLang="en-US" dirty="0"/>
              <a:t>If the first result in this system is &lt; 2.0, the second order will not be placed.</a:t>
            </a:r>
          </a:p>
          <a:p>
            <a:endParaRPr lang="en-US" altLang="en-US" dirty="0"/>
          </a:p>
        </p:txBody>
      </p:sp>
      <p:sp>
        <p:nvSpPr>
          <p:cNvPr id="55299" name="Slide Number Placeholder 3">
            <a:extLst>
              <a:ext uri="{FF2B5EF4-FFF2-40B4-BE49-F238E27FC236}">
                <a16:creationId xmlns:a16="http://schemas.microsoft.com/office/drawing/2014/main" id="{F0BE2117-08D6-4EC1-B959-A78AAF0C8A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FD7D12-C9FD-4EF1-AB70-5C13AE4B65BF}" type="slidenum">
              <a:rPr lang="en-US" altLang="en-US" smtClean="0"/>
              <a:pPr/>
              <a:t>20</a:t>
            </a:fld>
            <a:endParaRPr lang="en-US" altLang="en-US"/>
          </a:p>
        </p:txBody>
      </p:sp>
      <p:pic>
        <p:nvPicPr>
          <p:cNvPr id="55300" name="Picture 2">
            <a:extLst>
              <a:ext uri="{FF2B5EF4-FFF2-40B4-BE49-F238E27FC236}">
                <a16:creationId xmlns:a16="http://schemas.microsoft.com/office/drawing/2014/main" id="{A191231C-4910-4ACB-83E7-232DE6070C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6207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B8E9A2C-816F-4CCA-A8FB-A825DB91B1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BAA18A4A-D460-41EC-9E9E-E1E7887FA2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Documentation of comfort measures or refusal of care, will exclude a patient from completing bundle requirements and must be documented in the patient record. </a:t>
            </a:r>
          </a:p>
          <a:p>
            <a:endParaRPr lang="en-US" altLang="en-US" dirty="0"/>
          </a:p>
        </p:txBody>
      </p:sp>
      <p:sp>
        <p:nvSpPr>
          <p:cNvPr id="57348" name="Slide Number Placeholder 3">
            <a:extLst>
              <a:ext uri="{FF2B5EF4-FFF2-40B4-BE49-F238E27FC236}">
                <a16:creationId xmlns:a16="http://schemas.microsoft.com/office/drawing/2014/main" id="{A9E749C4-4C5F-4429-97D6-DA12FD60A3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F44B83-C753-4201-B580-A803B327BBF8}" type="slidenum">
              <a:rPr lang="en-US" altLang="en-US" smtClean="0"/>
              <a:pPr/>
              <a:t>21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Sepsis protocol for treatment lists minimum treatment obligations for non-exclusion</a:t>
            </a:r>
            <a:r>
              <a:rPr lang="en-US" baseline="0" dirty="0" smtClean="0"/>
              <a:t> patients</a:t>
            </a:r>
            <a:endParaRPr lang="en-US" dirty="0"/>
          </a:p>
        </p:txBody>
      </p:sp>
      <p:sp>
        <p:nvSpPr>
          <p:cNvPr id="4" name="Slide Number Placeholder 3"/>
          <p:cNvSpPr>
            <a:spLocks noGrp="1"/>
          </p:cNvSpPr>
          <p:nvPr>
            <p:ph type="sldNum" sz="quarter" idx="10"/>
          </p:nvPr>
        </p:nvSpPr>
        <p:spPr/>
        <p:txBody>
          <a:bodyPr/>
          <a:lstStyle/>
          <a:p>
            <a:pPr>
              <a:defRPr/>
            </a:pPr>
            <a:fld id="{20C45721-B53A-473C-AE53-56655A4D1BEE}" type="slidenum">
              <a:rPr lang="en-US" altLang="en-US" smtClean="0"/>
              <a:pPr>
                <a:defRPr/>
              </a:pPr>
              <a:t>22</a:t>
            </a:fld>
            <a:endParaRPr lang="en-US" altLang="en-US" dirty="0"/>
          </a:p>
        </p:txBody>
      </p:sp>
    </p:spTree>
    <p:extLst>
      <p:ext uri="{BB962C8B-B14F-4D97-AF65-F5344CB8AC3E}">
        <p14:creationId xmlns:p14="http://schemas.microsoft.com/office/powerpoint/2010/main" val="45846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3707F9F-B535-48E0-8731-6129E2181D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993746A-1F86-45DF-951D-C32CC825B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electronic severe sepsis and septic shock sepsis screening alerts facilitate rapid recognition of patients with potential sepsis and to aid in the institution of timely resuscitation and treatment measures.</a:t>
            </a:r>
          </a:p>
          <a:p>
            <a:endParaRPr lang="en-US" altLang="en-US" dirty="0"/>
          </a:p>
        </p:txBody>
      </p:sp>
      <p:sp>
        <p:nvSpPr>
          <p:cNvPr id="59396" name="Slide Number Placeholder 3">
            <a:extLst>
              <a:ext uri="{FF2B5EF4-FFF2-40B4-BE49-F238E27FC236}">
                <a16:creationId xmlns:a16="http://schemas.microsoft.com/office/drawing/2014/main" id="{1C72C0A7-AE53-41DD-BF7A-FAEB4399A4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5AFBB9-0CAF-48BE-9ADC-D7A38131B134}" type="slidenum">
              <a:rPr lang="en-US" altLang="en-US" smtClean="0"/>
              <a:pPr/>
              <a:t>23</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3FAA5CA-2D78-4B65-91A4-1F0D416A65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45CD31E-D1E9-40AA-8A3C-31E313750D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Severe Sepsis Screening Alert will fire when 2 SIRS criteria and one organ dysfunction occur within 6 hours of each other and will appear whenever an LIP opens the patient’s chart.</a:t>
            </a:r>
          </a:p>
          <a:p>
            <a:r>
              <a:rPr lang="en-US" altLang="en-US" dirty="0"/>
              <a:t>These alerts MUST be addressed by the primary or cross covering team regardless of the shift the alert fires on.</a:t>
            </a:r>
          </a:p>
        </p:txBody>
      </p:sp>
      <p:sp>
        <p:nvSpPr>
          <p:cNvPr id="61444" name="Slide Number Placeholder 3">
            <a:extLst>
              <a:ext uri="{FF2B5EF4-FFF2-40B4-BE49-F238E27FC236}">
                <a16:creationId xmlns:a16="http://schemas.microsoft.com/office/drawing/2014/main" id="{AF7D99B2-BC2C-4D59-B6CB-C91D5EFC4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640CFE-3C31-4E4F-B605-91404C3FD928}" type="slidenum">
              <a:rPr lang="en-US" altLang="en-US" smtClean="0"/>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early identification and management of severe sepsis is important because severe sepsis carries a mortality rate of 30-50% and septic shock a mortality of 50-60%.</a:t>
            </a:r>
          </a:p>
          <a:p>
            <a:r>
              <a:rPr lang="en-US" altLang="en-US" smtClean="0"/>
              <a:t>Severe sepsis is the leading cause of death in the non-coronary ICU and kills 1400 people worldwide every day.</a:t>
            </a:r>
          </a:p>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2F30AC9-566B-4636-8E36-5278A29410A6}" type="slidenum">
              <a:rPr lang="en-US" altLang="en-US" smtClean="0"/>
              <a:pPr/>
              <a:t>2</a:t>
            </a:fld>
            <a:endParaRPr lang="en-US" altLang="en-US" smtClean="0"/>
          </a:p>
        </p:txBody>
      </p:sp>
    </p:spTree>
    <p:extLst>
      <p:ext uri="{BB962C8B-B14F-4D97-AF65-F5344CB8AC3E}">
        <p14:creationId xmlns:p14="http://schemas.microsoft.com/office/powerpoint/2010/main" val="3741541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EBAB77B-1CFE-43EA-A58A-AB876B4A4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29E2AE5E-0421-4331-A312-F6DA1D1A4E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primary team is responsible for answering the Severe Sepsis alert and should only answer “agree“ if they agree that there is a new episode of severe sepsis; or severe sepsis is being considered high on the differential. Providers should initiate the severe sepsis power plan and sepsis bundle elements if severe sepsis is present or under consideration. </a:t>
            </a:r>
          </a:p>
          <a:p>
            <a:endParaRPr lang="en-US" altLang="en-US" dirty="0"/>
          </a:p>
          <a:p>
            <a:r>
              <a:rPr lang="en-US" altLang="en-US" dirty="0"/>
              <a:t>Click disagree if the identified SIRS criteria and organ dysfunction is due to another etiology or are part of an ongoing episode of severe sepsis.</a:t>
            </a:r>
          </a:p>
          <a:p>
            <a:endParaRPr lang="en-US" altLang="en-US" dirty="0"/>
          </a:p>
          <a:p>
            <a:r>
              <a:rPr lang="en-US" altLang="en-US" dirty="0"/>
              <a:t>If a patient is on comfort care or is refusing treatment, choose that option on the alert screen to document.</a:t>
            </a:r>
          </a:p>
          <a:p>
            <a:endParaRPr lang="en-US" altLang="en-US" dirty="0"/>
          </a:p>
          <a:p>
            <a:r>
              <a:rPr lang="en-US" altLang="en-US" dirty="0"/>
              <a:t>Only Consultants, who are not responsible for the day-to-day management of patients should click on the ”Consulting Team” option.</a:t>
            </a:r>
          </a:p>
          <a:p>
            <a:endParaRPr lang="en-US" altLang="en-US" dirty="0"/>
          </a:p>
          <a:p>
            <a:r>
              <a:rPr lang="en-US" altLang="en-US" dirty="0"/>
              <a:t>The Primary Team or Cross Covering team responsible for entering patient orders should NEVER choose consultant as these choices are recorded and monitored.</a:t>
            </a:r>
          </a:p>
          <a:p>
            <a:endParaRPr lang="en-US" altLang="en-US" dirty="0"/>
          </a:p>
        </p:txBody>
      </p:sp>
      <p:sp>
        <p:nvSpPr>
          <p:cNvPr id="63492" name="Slide Number Placeholder 3">
            <a:extLst>
              <a:ext uri="{FF2B5EF4-FFF2-40B4-BE49-F238E27FC236}">
                <a16:creationId xmlns:a16="http://schemas.microsoft.com/office/drawing/2014/main" id="{3592BFDE-FA0D-4801-B68B-4777DEEAA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9D7F15-BD03-42D5-AE99-10D43ECE6AFF}" type="slidenum">
              <a:rPr lang="en-US" altLang="en-US" smtClean="0"/>
              <a:pPr/>
              <a:t>25</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9A9FE05-1E19-4CD8-8A6A-7F737B0DA6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4147B1E-DE34-4259-BDD8-2DAFCF5FB2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provider assessing the patient should review the electronic sepsis dashboard in the health record.  The sepsis dashboard is refreshed every 10 minutes and provides up to date information regarding the ongoing resuscitation effort and on sepsis bundle element completion.</a:t>
            </a:r>
          </a:p>
          <a:p>
            <a:endParaRPr lang="en-US" altLang="en-US" dirty="0"/>
          </a:p>
          <a:p>
            <a:r>
              <a:rPr lang="en-US" altLang="en-US" dirty="0"/>
              <a:t>The dashboard also provides an estimate of “time zero” and can look back to the 6 hours prior to pull in appropriate bundle elements that count towards the measure. </a:t>
            </a:r>
          </a:p>
        </p:txBody>
      </p:sp>
      <p:sp>
        <p:nvSpPr>
          <p:cNvPr id="65540" name="Slide Number Placeholder 3">
            <a:extLst>
              <a:ext uri="{FF2B5EF4-FFF2-40B4-BE49-F238E27FC236}">
                <a16:creationId xmlns:a16="http://schemas.microsoft.com/office/drawing/2014/main" id="{C859A451-5E63-4084-8D5F-5770CFBAE7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52F93F5-9717-4631-BC46-52D3FEA2ACD1}" type="slidenum">
              <a:rPr lang="en-US" altLang="en-US" smtClean="0"/>
              <a:pPr/>
              <a:t>26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9520D5A-DAAA-49AE-8526-8241042F8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116E3FE-721F-48A8-AE29-BC8C6FFE1B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Once the provider has agreed to severe sepsis, the Septic Shock Alert will look for lactate ≥4 within 6 hours.  If criteria is found the alert will fire, notifying the provider of potential septic shock.</a:t>
            </a:r>
          </a:p>
          <a:p>
            <a:endParaRPr lang="en-US" altLang="en-US"/>
          </a:p>
        </p:txBody>
      </p:sp>
      <p:sp>
        <p:nvSpPr>
          <p:cNvPr id="67588" name="Slide Number Placeholder 3">
            <a:extLst>
              <a:ext uri="{FF2B5EF4-FFF2-40B4-BE49-F238E27FC236}">
                <a16:creationId xmlns:a16="http://schemas.microsoft.com/office/drawing/2014/main" id="{87CBDFCD-C9C8-4048-BD5D-22DF116086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B40124-FB25-49B6-A840-0473E2815DB3}" type="slidenum">
              <a:rPr lang="en-US" altLang="en-US" smtClean="0"/>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5D5CE32-1664-477E-B1CE-B98F6D42F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C9A0EF30-011C-424F-9369-DC64BEFEB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criteria is met, the septic shock alert will fire.  If the provider agrees with the alert, he/she will be prompted to complete a focused exam.</a:t>
            </a:r>
          </a:p>
        </p:txBody>
      </p:sp>
      <p:sp>
        <p:nvSpPr>
          <p:cNvPr id="69636" name="Slide Number Placeholder 3">
            <a:extLst>
              <a:ext uri="{FF2B5EF4-FFF2-40B4-BE49-F238E27FC236}">
                <a16:creationId xmlns:a16="http://schemas.microsoft.com/office/drawing/2014/main" id="{44807A93-142F-4FF9-9180-A30081A5ED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040F406-F274-480A-9C15-20B47D996186}" type="slidenum">
              <a:rPr lang="en-US" altLang="en-US" smtClean="0"/>
              <a:pPr/>
              <a:t>28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8644658-82EB-4CA4-A8C2-255FE7FFC8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EEB82F6-F71D-42F6-8220-F9CB621E94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next four slides are for  LIP’s who care for patients &lt; 18 years of age. If you do not care for  patients  under the age of 18 skip to  the summary on slide 23.</a:t>
            </a:r>
          </a:p>
        </p:txBody>
      </p:sp>
      <p:sp>
        <p:nvSpPr>
          <p:cNvPr id="71684" name="Slide Number Placeholder 3">
            <a:extLst>
              <a:ext uri="{FF2B5EF4-FFF2-40B4-BE49-F238E27FC236}">
                <a16:creationId xmlns:a16="http://schemas.microsoft.com/office/drawing/2014/main" id="{A1249D75-14D4-4786-8DA2-A1DA70957D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07530D3-D55E-4266-8504-CB5089A63F50}" type="slidenum">
              <a:rPr lang="en-US" altLang="en-US" smtClean="0"/>
              <a:pPr/>
              <a:t>29</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BD34B7E-A0E0-4375-9744-4C5B7E7247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6141DB08-B584-4212-9255-44F617DC1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Pediatric severe sepsis criteria are similar to those in adults, but one of the elements of SIRS MUST be an abnormal temperature or an abnormal WBC. Children with sepsis must have respiratory dysfunction OR two or more other organ dysfunctions. This is a different definition from that for adults. Pediatric septic shock requires sepsis and cardiovascular dysfunction.  Organ dysfunction criteria for children include abnormalities of the cardiovascular, respiratory, neurologic, renal or hepatic systems.</a:t>
            </a:r>
          </a:p>
        </p:txBody>
      </p:sp>
      <p:sp>
        <p:nvSpPr>
          <p:cNvPr id="73732" name="Slide Number Placeholder 3">
            <a:extLst>
              <a:ext uri="{FF2B5EF4-FFF2-40B4-BE49-F238E27FC236}">
                <a16:creationId xmlns:a16="http://schemas.microsoft.com/office/drawing/2014/main" id="{C8CD94BE-F14D-4F64-BE99-2F10A09E9A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1F40A5-0275-47BD-AE8A-870DFE5859E6}" type="slidenum">
              <a:rPr lang="en-US" altLang="en-US" smtClean="0"/>
              <a:pPr/>
              <a:t>30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48B4A55-EB4F-4DE5-A586-BF8C11D3EB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8B611EA-CD96-4D3C-B710-B86223E51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soon as severe sepsis is identified:</a:t>
            </a:r>
          </a:p>
          <a:p>
            <a:r>
              <a:rPr lang="en-US" altLang="en-US" dirty="0"/>
              <a:t>Order a lactate.</a:t>
            </a:r>
          </a:p>
          <a:p>
            <a:r>
              <a:rPr lang="en-US" altLang="en-US" dirty="0"/>
              <a:t>Order blood cultures and collect prior to antibiotic administration.</a:t>
            </a:r>
          </a:p>
          <a:p>
            <a:r>
              <a:rPr lang="en-US" altLang="en-US" dirty="0"/>
              <a:t>Order an appropriate broad spectrum antibiotic.</a:t>
            </a:r>
          </a:p>
          <a:p>
            <a:r>
              <a:rPr lang="en-US" altLang="en-US" dirty="0"/>
              <a:t>Initiate fluid resuscitation (20ml/kg)</a:t>
            </a:r>
          </a:p>
          <a:p>
            <a:endParaRPr lang="en-US" altLang="en-US" dirty="0"/>
          </a:p>
        </p:txBody>
      </p:sp>
      <p:sp>
        <p:nvSpPr>
          <p:cNvPr id="75780" name="Slide Number Placeholder 3">
            <a:extLst>
              <a:ext uri="{FF2B5EF4-FFF2-40B4-BE49-F238E27FC236}">
                <a16:creationId xmlns:a16="http://schemas.microsoft.com/office/drawing/2014/main" id="{70420622-03D5-4848-96A3-96CF8A469F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855486-7B82-4385-8D8A-ECBA31048F08}" type="slidenum">
              <a:rPr lang="en-US" altLang="en-US" smtClean="0"/>
              <a:pPr/>
              <a:t>31</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6BC7681-4DCE-45C6-A658-4F966970C6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61172E4-BA2A-4672-AD45-764A7CF94F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Once severe sepsis or septic shock is recognized in a pediatric patient, a multiphase power plan is available in Cerner to facilitate rapid  compliance with all of the bundle elements across the different treatment locations, including the ED, the pediatric floor and the PICU.  </a:t>
            </a:r>
            <a:r>
              <a:rPr lang="en-US" altLang="en-US" b="1"/>
              <a:t>All pediatric bundle elements must be completed within one hour of presentation time.</a:t>
            </a:r>
            <a:endParaRPr lang="en-US" altLang="en-US"/>
          </a:p>
        </p:txBody>
      </p:sp>
      <p:sp>
        <p:nvSpPr>
          <p:cNvPr id="77828" name="Slide Number Placeholder 3">
            <a:extLst>
              <a:ext uri="{FF2B5EF4-FFF2-40B4-BE49-F238E27FC236}">
                <a16:creationId xmlns:a16="http://schemas.microsoft.com/office/drawing/2014/main" id="{C05C20D1-3FA1-43EC-BE5E-AD0DFFFB70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5C49D3-5B01-46BC-BB89-79E792875A7E}" type="slidenum">
              <a:rPr lang="en-US" altLang="en-US" smtClean="0"/>
              <a:pPr/>
              <a:t>33</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E032D68-9DD7-4983-AEBE-840BD4AC9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CDCF38A-DAC4-4BFF-AC9E-9F8DFC166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a patient meets severe sepsis criteria</a:t>
            </a:r>
          </a:p>
          <a:p>
            <a:r>
              <a:rPr lang="en-US" altLang="en-US"/>
              <a:t>A Page identifies the patient and location of the sepsis alert to the PICU attending.</a:t>
            </a:r>
          </a:p>
          <a:p>
            <a:r>
              <a:rPr lang="en-US" altLang="en-US"/>
              <a:t>The PICU attending speaks with the provider responsible for the patient and asks them to assess the patient.</a:t>
            </a:r>
          </a:p>
          <a:p>
            <a:r>
              <a:rPr lang="en-US" altLang="en-US"/>
              <a:t>Findings are reviewed by the provider with the PICU attending, and outstanding bundle elements implemented if appropriate.</a:t>
            </a:r>
          </a:p>
          <a:p>
            <a:r>
              <a:rPr lang="en-US" altLang="en-US"/>
              <a:t>The responsible provider answers the severe sepsis screening alert AND documents findings in SBAR format.  This document is forwarded to both the PICU attending and primary attending.</a:t>
            </a:r>
          </a:p>
          <a:p>
            <a:endParaRPr lang="en-US" altLang="en-US"/>
          </a:p>
        </p:txBody>
      </p:sp>
      <p:sp>
        <p:nvSpPr>
          <p:cNvPr id="79876" name="Slide Number Placeholder 3">
            <a:extLst>
              <a:ext uri="{FF2B5EF4-FFF2-40B4-BE49-F238E27FC236}">
                <a16:creationId xmlns:a16="http://schemas.microsoft.com/office/drawing/2014/main" id="{1ADA80A2-FB38-4155-AD81-1DBB03C068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5F489F-7A2C-4F13-B765-E9CEEB8255D4}" type="slidenum">
              <a:rPr lang="en-US" altLang="en-US" smtClean="0"/>
              <a:pPr/>
              <a:t>34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52951B7-F34B-4D76-B27D-D7B0BF6B87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199CC9F-2B25-49A5-BD8D-220151BFEC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 summarize, early recognition and management of severe sepsis and septic shock is essential to improve outcomes.  Lactate is an early predictor of organ dysfunction.  Early fluid resuscitation and administration of antibiotics are critical. Sepsis Powerplans and Caresets are available to facilitate early appropriate management.</a:t>
            </a:r>
          </a:p>
          <a:p>
            <a:pPr eaLnBrk="1" hangingPunct="1">
              <a:spcBef>
                <a:spcPct val="0"/>
              </a:spcBef>
            </a:pPr>
            <a:r>
              <a:rPr lang="en-US" altLang="en-US"/>
              <a:t>The use of the sepsis protocol has improved our patient outcomes. </a:t>
            </a:r>
          </a:p>
        </p:txBody>
      </p:sp>
      <p:sp>
        <p:nvSpPr>
          <p:cNvPr id="81924" name="Slide Number Placeholder 3">
            <a:extLst>
              <a:ext uri="{FF2B5EF4-FFF2-40B4-BE49-F238E27FC236}">
                <a16:creationId xmlns:a16="http://schemas.microsoft.com/office/drawing/2014/main" id="{DA2A7BCF-5C03-4F7A-83CE-34C391D0C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54B8C1-F518-4EC6-B7D5-EDC75E828798}" type="slidenum">
              <a:rPr lang="en-US" altLang="en-US" smtClean="0"/>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General overview of these stats The New York State Department of Health requires that hospitals have in place evidence-based protocols for the early recognition and treatment of patients with severe sepsis and septic shock that are based on generally accepted standards of care.  The protocols and reporting of hospital data have been required since May, 2013. The New York State DOH requires that we have protocols and report data on inpatient adults (over the age of 18) and children (18 years of age or less) who are diagnosed with severe sepsis or septic shock</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7EEB6A-80AF-4DBC-82EF-54A136B1033E}" type="slidenum">
              <a:rPr lang="en-US" altLang="en-US" smtClean="0"/>
              <a:pPr/>
              <a:t>3</a:t>
            </a:fld>
            <a:endParaRPr lang="en-US" altLang="en-US" smtClean="0"/>
          </a:p>
        </p:txBody>
      </p:sp>
    </p:spTree>
    <p:extLst>
      <p:ext uri="{BB962C8B-B14F-4D97-AF65-F5344CB8AC3E}">
        <p14:creationId xmlns:p14="http://schemas.microsoft.com/office/powerpoint/2010/main" val="1232306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76877B6-9E64-41EB-A918-BE4016396845}" type="slidenum">
              <a:rPr lang="en-US" altLang="en-US" smtClean="0"/>
              <a:pPr/>
              <a:t>36</a:t>
            </a:fld>
            <a:endParaRPr lang="en-US" altLang="en-US" smtClean="0"/>
          </a:p>
        </p:txBody>
      </p:sp>
    </p:spTree>
    <p:extLst>
      <p:ext uri="{BB962C8B-B14F-4D97-AF65-F5344CB8AC3E}">
        <p14:creationId xmlns:p14="http://schemas.microsoft.com/office/powerpoint/2010/main" val="583137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5052B1A-67A5-4931-A20C-767394E64F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FD9C79B-9A9D-480F-953D-D634FD279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A3751513-7D59-47DB-BEAE-654A040D07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EEB501-EF11-4F5E-8E65-42F475C8F6B1}" type="slidenum">
              <a:rPr lang="en-US" altLang="en-US" smtClean="0"/>
              <a:pPr/>
              <a:t>37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2CCA060-9708-4B0F-8A93-BE4DD55E7B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B5399CCE-5F75-458C-B89C-922DFD5B4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Why is it important that we have a protocol and measure our compliance and outcomes? First and foremost, adherence to protocols or guidelines has been shown to improve patient mortality. In addition, Stony Brook MUST participate in all mandatory Inpatient Quality Reporting Measures, of which SEP-1 is one. Both CMS and the NYSDOH will be publicly reporting our hospital data.</a:t>
            </a:r>
          </a:p>
          <a:p>
            <a:endParaRPr lang="en-US" altLang="en-US" dirty="0"/>
          </a:p>
        </p:txBody>
      </p:sp>
      <p:sp>
        <p:nvSpPr>
          <p:cNvPr id="38916" name="Slide Number Placeholder 3">
            <a:extLst>
              <a:ext uri="{FF2B5EF4-FFF2-40B4-BE49-F238E27FC236}">
                <a16:creationId xmlns:a16="http://schemas.microsoft.com/office/drawing/2014/main" id="{042C5867-E688-43C4-9568-D8A76BAEBA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185E7C9-E0C2-441F-A61B-DD6AA7F9CBE6}" type="slidenum">
              <a:rPr lang="en-US" altLang="en-US" smtClean="0"/>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8EEB693-D8B4-41A7-BAA5-C5A56403D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D6DE942-8C9B-4DD1-AB05-7F0FF6235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do we define sepsis?</a:t>
            </a:r>
          </a:p>
          <a:p>
            <a:r>
              <a:rPr lang="en-US" altLang="en-US" dirty="0"/>
              <a:t>The Systemic Inflammatory Response Syndrome, or SIRS, is a clinical syndrome resulting from a dysregulated inflammatory response, which may be due to an infectious or noninfectious etiology such as trauma, burns or pancreatitis, for example.</a:t>
            </a:r>
          </a:p>
          <a:p>
            <a:r>
              <a:rPr lang="en-US" altLang="en-US" dirty="0"/>
              <a:t>Sepsis is SIRS that is secondary to an infection and is a clinical diagnosis.  Positive cultures are helpful, but not required.</a:t>
            </a:r>
          </a:p>
          <a:p>
            <a:r>
              <a:rPr lang="en-US" altLang="en-US" dirty="0"/>
              <a:t>Severe sepsis is sepsis plus at least one sign of organ dysfunction that is new and not explained by another known etiology.</a:t>
            </a:r>
          </a:p>
          <a:p>
            <a:r>
              <a:rPr lang="en-US" altLang="en-US" dirty="0"/>
              <a:t>Septic shock is severe sepsis plus persistent hypotension (BP &lt; 90/60) after fluid resuscitation, and/or a serum lactate level ≥4.0 </a:t>
            </a:r>
            <a:r>
              <a:rPr lang="en-US" sz="1200" kern="1200" dirty="0">
                <a:solidFill>
                  <a:schemeClr val="tx1"/>
                </a:solidFill>
                <a:latin typeface="+mn-lt"/>
                <a:ea typeface="+mn-ea"/>
                <a:cs typeface="+mn-cs"/>
              </a:rPr>
              <a:t>mmol/L </a:t>
            </a:r>
            <a:r>
              <a:rPr lang="en-US" altLang="en-US" dirty="0"/>
              <a:t>.</a:t>
            </a:r>
          </a:p>
          <a:p>
            <a:endParaRPr lang="en-US" altLang="en-US" dirty="0"/>
          </a:p>
        </p:txBody>
      </p:sp>
      <p:sp>
        <p:nvSpPr>
          <p:cNvPr id="40964" name="Slide Number Placeholder 3">
            <a:extLst>
              <a:ext uri="{FF2B5EF4-FFF2-40B4-BE49-F238E27FC236}">
                <a16:creationId xmlns:a16="http://schemas.microsoft.com/office/drawing/2014/main" id="{DFF99CDB-0CFC-4FD8-8C7F-78F81AE8BB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1811DC-F31C-4F75-85AB-13056CF17A26}"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criteria for Severe Sepsis in adults include documentation of a suspected clinical infection, two or more manifestations of SIRS and new organ dysfunction, all of which occur within 6 hours of each other.</a:t>
            </a:r>
          </a:p>
          <a:p>
            <a:r>
              <a:rPr lang="en-US" altLang="en-US" smtClean="0"/>
              <a:t>The manifestations of SIRS include fever or hypothermia, tachycardia, tachypnea and elevated or low WBC or increased band count.</a:t>
            </a:r>
          </a:p>
          <a:p>
            <a:r>
              <a:rPr lang="en-US" altLang="en-US" smtClean="0"/>
              <a:t>Organ dysfunction may manifest as hypotension, elevated creatinine or low urine output, elevated bilirubin, low platelet count, prolonged coagulation tests, respiratory failure or an elevated lactate.</a:t>
            </a:r>
          </a:p>
          <a:p>
            <a:r>
              <a:rPr lang="en-US" altLang="en-US" smtClean="0"/>
              <a:t>Physician, NP or PA documentation of severe sepsis defines severe sepsis, regardless of the presence of the above criteria.</a:t>
            </a:r>
          </a:p>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CD2074E-C5C9-4982-9016-38F1278D1DB2}" type="slidenum">
              <a:rPr lang="en-US" altLang="en-US" smtClean="0"/>
              <a:pPr/>
              <a:t>6</a:t>
            </a:fld>
            <a:endParaRPr lang="en-US" altLang="en-US" smtClean="0"/>
          </a:p>
        </p:txBody>
      </p:sp>
    </p:spTree>
    <p:extLst>
      <p:ext uri="{BB962C8B-B14F-4D97-AF65-F5344CB8AC3E}">
        <p14:creationId xmlns:p14="http://schemas.microsoft.com/office/powerpoint/2010/main" val="352936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EB98F2-9962-4D63-8AAC-196AED0017E5}" type="slidenum">
              <a:rPr lang="en-US" altLang="en-US" smtClean="0"/>
              <a:pPr/>
              <a:t>9</a:t>
            </a:fld>
            <a:endParaRPr lang="en-US" altLang="en-US" smtClean="0"/>
          </a:p>
        </p:txBody>
      </p:sp>
    </p:spTree>
    <p:extLst>
      <p:ext uri="{BB962C8B-B14F-4D97-AF65-F5344CB8AC3E}">
        <p14:creationId xmlns:p14="http://schemas.microsoft.com/office/powerpoint/2010/main" val="76585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1B287D4-F653-4C89-888C-A989D95BB5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CCFD3AF-1F23-4B13-84EF-961051C7C079}"/>
              </a:ext>
            </a:extLst>
          </p:cNvPr>
          <p:cNvSpPr>
            <a:spLocks noGrp="1"/>
          </p:cNvSpPr>
          <p:nvPr>
            <p:ph type="body" idx="1"/>
          </p:nvPr>
        </p:nvSpPr>
        <p:spPr bwMode="auto">
          <a:xfrm>
            <a:off x="915988" y="4418013"/>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Documentation of severe sepsis by a provider can </a:t>
            </a:r>
            <a:r>
              <a:rPr lang="en-US" altLang="en-US" b="1" dirty="0"/>
              <a:t>define severe sepsis and trigger an audit regardless of the presence of the severe sepsis criteria. Providers should be mindful of documenting severe sepsis, when they mean sepsis, or when the patient is sick due to other reasons. </a:t>
            </a:r>
          </a:p>
          <a:p>
            <a:endParaRPr lang="en-US" altLang="en-US" b="1" dirty="0"/>
          </a:p>
          <a:p>
            <a:r>
              <a:rPr lang="en-US" altLang="en-US" b="1" dirty="0"/>
              <a:t>If unsure whether severe sepsis is present or not, use the </a:t>
            </a:r>
            <a:r>
              <a:rPr lang="en-US" altLang="en-US" dirty="0"/>
              <a:t>qualifiers in the left column as a guideline for expressing that doubt in documentation.</a:t>
            </a:r>
          </a:p>
          <a:p>
            <a:endParaRPr lang="en-US" altLang="en-US" dirty="0"/>
          </a:p>
          <a:p>
            <a:r>
              <a:rPr lang="en-US" altLang="en-US" dirty="0"/>
              <a:t>Qualifiers in the right hand column indicate that severe sepsis is likely or being considered as part of the differential and requires implementation of the sepsis bundle</a:t>
            </a:r>
          </a:p>
        </p:txBody>
      </p:sp>
      <p:sp>
        <p:nvSpPr>
          <p:cNvPr id="45060" name="Slide Number Placeholder 3">
            <a:extLst>
              <a:ext uri="{FF2B5EF4-FFF2-40B4-BE49-F238E27FC236}">
                <a16:creationId xmlns:a16="http://schemas.microsoft.com/office/drawing/2014/main" id="{00DDEC1A-CB3F-48E7-ADAB-0C6368033C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F64DC1-B648-4FA8-B41C-B5D2A56B5DCC}" type="slidenum">
              <a:rPr lang="en-US" altLang="en-US" smtClean="0"/>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Septic shock is defined as criteria for Severe Sepsis AND either:</a:t>
            </a:r>
          </a:p>
          <a:p>
            <a:r>
              <a:rPr lang="en-US" altLang="en-US" smtClean="0"/>
              <a:t>Lactic acid </a:t>
            </a:r>
            <a:r>
              <a:rPr lang="en-US" altLang="en-US" u="sng" smtClean="0"/>
              <a:t>&gt;</a:t>
            </a:r>
            <a:r>
              <a:rPr lang="en-US" altLang="en-US" smtClean="0"/>
              <a:t> 4 mmol/L</a:t>
            </a:r>
          </a:p>
          <a:p>
            <a:r>
              <a:rPr lang="en-US" altLang="en-US" smtClean="0"/>
              <a:t>OR</a:t>
            </a:r>
          </a:p>
          <a:p>
            <a:r>
              <a:rPr lang="en-US" altLang="en-US" smtClean="0"/>
              <a:t>Persistent hypotension in the hour following a crystalloid fluid bolus of at least 30 ml/kg</a:t>
            </a:r>
          </a:p>
          <a:p>
            <a:r>
              <a:rPr lang="en-US" altLang="en-US" smtClean="0"/>
              <a:t>OR</a:t>
            </a:r>
          </a:p>
          <a:p>
            <a:r>
              <a:rPr lang="en-US" altLang="en-US" smtClean="0"/>
              <a:t>Physician or Advanced Practitioner diagnosis documentation</a:t>
            </a:r>
          </a:p>
          <a:p>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0ABBF8-660C-4272-9D6B-904E040ED147}" type="slidenum">
              <a:rPr lang="en-US" altLang="en-US" smtClean="0"/>
              <a:pPr/>
              <a:t>11</a:t>
            </a:fld>
            <a:endParaRPr lang="en-US" altLang="en-US" smtClean="0"/>
          </a:p>
        </p:txBody>
      </p:sp>
    </p:spTree>
    <p:extLst>
      <p:ext uri="{BB962C8B-B14F-4D97-AF65-F5344CB8AC3E}">
        <p14:creationId xmlns:p14="http://schemas.microsoft.com/office/powerpoint/2010/main" val="230567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7980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dirty="0"/>
              <a:t>Click to edit Master text styles</a:t>
            </a:r>
          </a:p>
          <a:p>
            <a:pPr lvl="1"/>
            <a:r>
              <a:rPr lang="en-US" dirty="0"/>
              <a:t>Second level</a:t>
            </a:r>
          </a:p>
          <a:p>
            <a:pPr lvl="1"/>
            <a:endParaRPr lang="en-US" dirty="0"/>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3135592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0"/>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93390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8" name="Text Placeholder 7"/>
          <p:cNvSpPr>
            <a:spLocks noGrp="1"/>
          </p:cNvSpPr>
          <p:nvPr>
            <p:ph type="body" sz="quarter" idx="15"/>
          </p:nvPr>
        </p:nvSpPr>
        <p:spPr>
          <a:xfrm>
            <a:off x="457200" y="1375851"/>
            <a:ext cx="8229600" cy="4796349"/>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Tree>
    <p:extLst>
      <p:ext uri="{BB962C8B-B14F-4D97-AF65-F5344CB8AC3E}">
        <p14:creationId xmlns:p14="http://schemas.microsoft.com/office/powerpoint/2010/main" val="15468381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39"/>
            <a:ext cx="5275716" cy="4741861"/>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dirty="0"/>
              <a:t>Click to edit Master text styles</a:t>
            </a:r>
          </a:p>
          <a:p>
            <a:pPr lvl="1"/>
            <a:r>
              <a:rPr lang="en-US" dirty="0"/>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2"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13"/>
          <p:cNvSpPr>
            <a:spLocks noGrp="1"/>
          </p:cNvSpPr>
          <p:nvPr>
            <p:ph type="body" sz="quarter" idx="20"/>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
        <p:nvSpPr>
          <p:cNvPr id="15" name="Picture Placeholder 2"/>
          <p:cNvSpPr>
            <a:spLocks noGrp="1"/>
          </p:cNvSpPr>
          <p:nvPr>
            <p:ph type="pic" idx="21"/>
          </p:nvPr>
        </p:nvSpPr>
        <p:spPr>
          <a:xfrm>
            <a:off x="6087218" y="4619039"/>
            <a:ext cx="3056782"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6" name="Picture Placeholder 2"/>
          <p:cNvSpPr>
            <a:spLocks noGrp="1"/>
          </p:cNvSpPr>
          <p:nvPr>
            <p:ph type="pic" idx="22"/>
          </p:nvPr>
        </p:nvSpPr>
        <p:spPr>
          <a:xfrm>
            <a:off x="6087218" y="2850446"/>
            <a:ext cx="3056782"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7620428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6"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7" name="Text Placeholder 13"/>
          <p:cNvSpPr>
            <a:spLocks noGrp="1"/>
          </p:cNvSpPr>
          <p:nvPr>
            <p:ph type="body" sz="quarter" idx="20"/>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
        <p:nvSpPr>
          <p:cNvPr id="10" name="Content Placeholder 2"/>
          <p:cNvSpPr>
            <a:spLocks noGrp="1"/>
          </p:cNvSpPr>
          <p:nvPr>
            <p:ph idx="12"/>
          </p:nvPr>
        </p:nvSpPr>
        <p:spPr>
          <a:xfrm>
            <a:off x="457199" y="1379891"/>
            <a:ext cx="4051301" cy="479230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003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1C247AF-8CC0-4FA6-B3FF-6D635FD68288}"/>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7235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60335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9811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767156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19432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48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9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88955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96973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dirty="0"/>
              <a:t>Click to edit Master text styles</a:t>
            </a:r>
          </a:p>
          <a:p>
            <a:pPr lvl="1"/>
            <a:r>
              <a:rPr lang="en-US" dirty="0"/>
              <a:t>Second level</a:t>
            </a:r>
          </a:p>
          <a:p>
            <a:pPr lvl="1"/>
            <a:endParaRPr lang="en-US" dirty="0"/>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50634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914400" y="437121"/>
            <a:ext cx="8077200" cy="1442481"/>
          </a:xfrm>
        </p:spPr>
        <p:txBody>
          <a:bodyPr anchor="t">
            <a:normAutofit/>
          </a:bodyPr>
          <a:lstStyle>
            <a:lvl1pPr algn="l">
              <a:defRPr sz="3600">
                <a:solidFill>
                  <a:schemeClr val="tx1">
                    <a:lumMod val="75000"/>
                    <a:lumOff val="25000"/>
                  </a:schemeClr>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200400" y="6172201"/>
            <a:ext cx="5486400" cy="437685"/>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5969000"/>
            <a:ext cx="304800" cy="889000"/>
          </a:xfrm>
        </p:spPr>
        <p:txBody>
          <a:bodyPr/>
          <a:lstStyle>
            <a:lvl1pPr>
              <a:defRPr sz="1000"/>
            </a:lvl1pPr>
          </a:lstStyle>
          <a:p>
            <a:fld id="{935F4044-894B-B74C-BA70-A76DFBF02618}" type="slidenum">
              <a:rPr lang="en-US" smtClean="0"/>
              <a:pPr/>
              <a:t>‹#›</a:t>
            </a:fld>
            <a:endParaRPr lang="en-US" sz="10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905000"/>
            <a:ext cx="7772400" cy="4038600"/>
          </a:xfrm>
          <a:prstGeom prst="rect">
            <a:avLst/>
          </a:prstGeom>
          <a:solidFill>
            <a:schemeClr val="bg1"/>
          </a:solidFill>
          <a:ln w="6350">
            <a:solidFill>
              <a:schemeClr val="bg1">
                <a:lumMod val="85000"/>
              </a:schemeClr>
            </a:solidFill>
          </a:ln>
        </p:spPr>
        <p:txBody>
          <a:body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5461001"/>
            <a:ext cx="3657600" cy="437685"/>
          </a:xfrm>
          <a:prstGeom prst="rect">
            <a:avLst/>
          </a:prstGeom>
        </p:spPr>
        <p:txBody>
          <a:bodyPr lIns="0" tIns="0" rIns="0" bIns="0" anchor="b"/>
          <a:lstStyle>
            <a:lvl1pPr algn="r">
              <a:lnSpc>
                <a:spcPct val="100000"/>
              </a:lnSpc>
              <a:defRPr sz="1000">
                <a:solidFill>
                  <a:schemeClr val="tx1">
                    <a:lumMod val="75000"/>
                    <a:lumOff val="25000"/>
                  </a:schemeClr>
                </a:solidFill>
              </a:defRPr>
            </a:lvl1pPr>
          </a:lstStyle>
          <a:p>
            <a:pPr lvl="0"/>
            <a:r>
              <a:rPr lang="en-US" dirty="0"/>
              <a:t>Credit line here 10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5461728"/>
            <a:ext cx="3581400" cy="437685"/>
          </a:xfrm>
          <a:prstGeom prst="rect">
            <a:avLst/>
          </a:prstGeom>
        </p:spPr>
        <p:txBody>
          <a:bodyPr lIns="0" tIns="0" rIns="0" bIns="0" anchor="b"/>
          <a:lstStyle>
            <a:lvl1pPr algn="l">
              <a:lnSpc>
                <a:spcPct val="100000"/>
              </a:lnSpc>
              <a:defRPr sz="1000">
                <a:solidFill>
                  <a:schemeClr val="tx1">
                    <a:lumMod val="75000"/>
                    <a:lumOff val="25000"/>
                  </a:schemeClr>
                </a:solidFill>
              </a:defRPr>
            </a:lvl1pPr>
          </a:lstStyle>
          <a:p>
            <a:pPr lvl="0"/>
            <a:r>
              <a:rPr lang="en-US" dirty="0"/>
              <a:t>Credit line here 10 pt. or smaller</a:t>
            </a:r>
          </a:p>
        </p:txBody>
      </p:sp>
    </p:spTree>
    <p:extLst>
      <p:ext uri="{BB962C8B-B14F-4D97-AF65-F5344CB8AC3E}">
        <p14:creationId xmlns:p14="http://schemas.microsoft.com/office/powerpoint/2010/main" val="113950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D05941F0-F338-439D-BEEE-993BD550C2BA}" type="datetimeFigureOut">
              <a:rPr lang="en-US"/>
              <a:pPr>
                <a:defRPr/>
              </a:pPr>
              <a:t>1/4/2023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ea typeface="ＭＳ Ｐゴシック" panose="020B0600070205080204" pitchFamily="34" charset="-128"/>
              </a:defRPr>
            </a:lvl1pPr>
          </a:lstStyle>
          <a:p>
            <a:pPr>
              <a:defRPr/>
            </a:pPr>
            <a:fld id="{D87FBF44-B3CE-4CC0-8FC0-2F0AE94F8D97}" type="slidenum">
              <a:rPr lang="en-US" altLang="en-US"/>
              <a:pPr>
                <a:defRPr/>
              </a:pPr>
              <a:t>‹#›</a:t>
            </a:fld>
            <a:endParaRPr lang="en-US" altLang="en-US" dirty="0"/>
          </a:p>
        </p:txBody>
      </p:sp>
    </p:spTree>
    <p:extLst>
      <p:ext uri="{BB962C8B-B14F-4D97-AF65-F5344CB8AC3E}">
        <p14:creationId xmlns:p14="http://schemas.microsoft.com/office/powerpoint/2010/main" val="70200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034026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471976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a:t>Click to edit Master text styles</a:t>
            </a:r>
          </a:p>
          <a:p>
            <a:pPr lvl="1"/>
            <a:r>
              <a:rPr lang="en-US"/>
              <a:t>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594207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a:t>Click to edit Master title style</a:t>
            </a:r>
            <a:endParaRPr lang="en-US" dirty="0"/>
          </a:p>
        </p:txBody>
      </p:sp>
    </p:spTree>
    <p:extLst>
      <p:ext uri="{BB962C8B-B14F-4D97-AF65-F5344CB8AC3E}">
        <p14:creationId xmlns:p14="http://schemas.microsoft.com/office/powerpoint/2010/main" val="621614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7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216764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4B38F4-8038-42BA-878C-3522DBC65586}"/>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37FC333A-187B-4679-B668-B7FCD032F5FB}" type="datetimeFigureOut">
              <a:rPr lang="en-US"/>
              <a:pPr>
                <a:defRPr/>
              </a:pPr>
              <a:t>1/4/2023</a:t>
            </a:fld>
            <a:endParaRPr lang="en-US" dirty="0"/>
          </a:p>
        </p:txBody>
      </p:sp>
      <p:sp>
        <p:nvSpPr>
          <p:cNvPr id="5" name="Rectangle 5">
            <a:extLst>
              <a:ext uri="{FF2B5EF4-FFF2-40B4-BE49-F238E27FC236}">
                <a16:creationId xmlns:a16="http://schemas.microsoft.com/office/drawing/2014/main" id="{8F8E82AC-CC59-4D71-9A55-11B77E02DFCE}"/>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8D99FD88-8C09-4E93-B155-417A3B20AB46}"/>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76CA79C-CEDE-40C2-96D9-964B85E54ED2}" type="slidenum">
              <a:rPr lang="en-US" altLang="en-US"/>
              <a:pPr>
                <a:defRPr/>
              </a:pPr>
              <a:t>‹#›</a:t>
            </a:fld>
            <a:endParaRPr lang="en-US" altLang="en-US" dirty="0"/>
          </a:p>
        </p:txBody>
      </p:sp>
    </p:spTree>
    <p:extLst>
      <p:ext uri="{BB962C8B-B14F-4D97-AF65-F5344CB8AC3E}">
        <p14:creationId xmlns:p14="http://schemas.microsoft.com/office/powerpoint/2010/main" val="2791437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BU Logo">
    <p:spTree>
      <p:nvGrpSpPr>
        <p:cNvPr id="1" name=""/>
        <p:cNvGrpSpPr/>
        <p:nvPr/>
      </p:nvGrpSpPr>
      <p:grpSpPr>
        <a:xfrm>
          <a:off x="0" y="0"/>
          <a:ext cx="0" cy="0"/>
          <a:chOff x="0" y="0"/>
          <a:chExt cx="0" cy="0"/>
        </a:xfrm>
      </p:grpSpPr>
      <p:pic>
        <p:nvPicPr>
          <p:cNvPr id="2" name="Picture 1" descr="SBU stack_2clr_cmyk.eps">
            <a:extLst>
              <a:ext uri="{FF2B5EF4-FFF2-40B4-BE49-F238E27FC236}">
                <a16:creationId xmlns:a16="http://schemas.microsoft.com/office/drawing/2014/main" id="{5906F6E3-E9D5-4B27-B88B-B22F3E1395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2543175"/>
            <a:ext cx="5253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60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680006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BM Logo">
    <p:spTree>
      <p:nvGrpSpPr>
        <p:cNvPr id="1" name=""/>
        <p:cNvGrpSpPr/>
        <p:nvPr/>
      </p:nvGrpSpPr>
      <p:grpSpPr>
        <a:xfrm>
          <a:off x="0" y="0"/>
          <a:ext cx="0" cy="0"/>
          <a:chOff x="0" y="0"/>
          <a:chExt cx="0" cy="0"/>
        </a:xfrm>
      </p:grpSpPr>
      <p:pic>
        <p:nvPicPr>
          <p:cNvPr id="2" name="Picture 1" descr="SBM stack_2clr_pms1.eps">
            <a:extLst>
              <a:ext uri="{FF2B5EF4-FFF2-40B4-BE49-F238E27FC236}">
                <a16:creationId xmlns:a16="http://schemas.microsoft.com/office/drawing/2014/main" id="{FC9BF226-4805-4FC0-9900-438DFE5797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2552700"/>
            <a:ext cx="52451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80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B Children's Logo">
    <p:spTree>
      <p:nvGrpSpPr>
        <p:cNvPr id="1" name=""/>
        <p:cNvGrpSpPr/>
        <p:nvPr/>
      </p:nvGrpSpPr>
      <p:grpSpPr>
        <a:xfrm>
          <a:off x="0" y="0"/>
          <a:ext cx="0" cy="0"/>
          <a:chOff x="0" y="0"/>
          <a:chExt cx="0" cy="0"/>
        </a:xfrm>
      </p:grpSpPr>
      <p:pic>
        <p:nvPicPr>
          <p:cNvPr id="2" name="Picture 1" descr="sb_childrens_horizstack_3c_C.eps">
            <a:extLst>
              <a:ext uri="{FF2B5EF4-FFF2-40B4-BE49-F238E27FC236}">
                <a16:creationId xmlns:a16="http://schemas.microsoft.com/office/drawing/2014/main" id="{512E25F7-38DC-45BC-8C33-031F9A3F41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2025650"/>
            <a:ext cx="61007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661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075178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8DB3D2-90C6-4B8E-A8B8-04EB40037A3B}"/>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34AFBCFC-2822-49BA-A042-6870F3D7D538}" type="datetimeFigureOut">
              <a:rPr lang="en-US"/>
              <a:pPr>
                <a:defRPr/>
              </a:pPr>
              <a:t>1/4/2023</a:t>
            </a:fld>
            <a:endParaRPr lang="en-US" dirty="0"/>
          </a:p>
        </p:txBody>
      </p:sp>
      <p:sp>
        <p:nvSpPr>
          <p:cNvPr id="5" name="Rectangle 5">
            <a:extLst>
              <a:ext uri="{FF2B5EF4-FFF2-40B4-BE49-F238E27FC236}">
                <a16:creationId xmlns:a16="http://schemas.microsoft.com/office/drawing/2014/main" id="{5F501BF4-E7C4-4A92-9C92-1048685BDD45}"/>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9C37A426-F3F1-4BE3-A6AE-8295E095140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5203DA1-8C05-43B8-BEFC-75AE23D6652D}" type="slidenum">
              <a:rPr lang="en-US" altLang="en-US"/>
              <a:pPr>
                <a:defRPr/>
              </a:pPr>
              <a:t>‹#›</a:t>
            </a:fld>
            <a:endParaRPr lang="en-US" altLang="en-US" dirty="0"/>
          </a:p>
        </p:txBody>
      </p:sp>
    </p:spTree>
    <p:extLst>
      <p:ext uri="{BB962C8B-B14F-4D97-AF65-F5344CB8AC3E}">
        <p14:creationId xmlns:p14="http://schemas.microsoft.com/office/powerpoint/2010/main" val="480105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01AD97E-653C-4779-95AD-08270600E92D}"/>
              </a:ext>
            </a:extLst>
          </p:cNvPr>
          <p:cNvCxnSpPr/>
          <p:nvPr userDrawn="1"/>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726119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354020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BU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66801"/>
            <a:ext cx="8229600" cy="5207000"/>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60403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67657"/>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711224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BU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84048"/>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baseline="0">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317955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92240"/>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2155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171855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BC Full Page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93392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BC Title Slide">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ext Placeholder 7"/>
          <p:cNvSpPr>
            <a:spLocks noGrp="1"/>
          </p:cNvSpPr>
          <p:nvPr>
            <p:ph type="body" sz="quarter" idx="15"/>
          </p:nvPr>
        </p:nvSpPr>
        <p:spPr>
          <a:xfrm>
            <a:off x="457200" y="165101"/>
            <a:ext cx="8229600" cy="4991100"/>
          </a:xfrm>
          <a:prstGeom prst="rect">
            <a:avLst/>
          </a:prstGeo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045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BC Centered Paragraph Tex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Text Placeholder 7"/>
          <p:cNvSpPr>
            <a:spLocks noGrp="1"/>
          </p:cNvSpPr>
          <p:nvPr>
            <p:ph type="body" sz="quarter" idx="15"/>
          </p:nvPr>
        </p:nvSpPr>
        <p:spPr>
          <a:xfrm>
            <a:off x="457200" y="1"/>
            <a:ext cx="8229600" cy="5588000"/>
          </a:xfrm>
          <a:prstGeom prst="rect">
            <a:avLst/>
          </a:prstGeo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7769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BC Left Bulleted Tex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ext Placeholder 7"/>
          <p:cNvSpPr>
            <a:spLocks noGrp="1"/>
          </p:cNvSpPr>
          <p:nvPr>
            <p:ph type="body" sz="quarter" idx="15"/>
          </p:nvPr>
        </p:nvSpPr>
        <p:spPr>
          <a:xfrm>
            <a:off x="457200" y="1045651"/>
            <a:ext cx="8229600" cy="4911060"/>
          </a:xfrm>
          <a:prstGeom prst="rect">
            <a:avLst/>
          </a:prstGeom>
        </p:spPr>
        <p:txBody>
          <a:bodyPr lIns="0"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0105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BC Bulleted Text 3 Photo">
    <p:spTree>
      <p:nvGrpSpPr>
        <p:cNvPr id="1" name=""/>
        <p:cNvGrpSpPr/>
        <p:nvPr/>
      </p:nvGrpSpPr>
      <p:grpSpPr>
        <a:xfrm>
          <a:off x="0" y="0"/>
          <a:ext cx="0" cy="0"/>
          <a:chOff x="0" y="0"/>
          <a:chExt cx="0" cy="0"/>
        </a:xfrm>
      </p:grpSpPr>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Content Placeholder 2"/>
          <p:cNvSpPr>
            <a:spLocks noGrp="1"/>
          </p:cNvSpPr>
          <p:nvPr>
            <p:ph idx="12"/>
          </p:nvPr>
        </p:nvSpPr>
        <p:spPr>
          <a:xfrm>
            <a:off x="458788" y="642940"/>
            <a:ext cx="4456112" cy="4841719"/>
          </a:xfrm>
          <a:prstGeom prst="rect">
            <a:avLst/>
          </a:prstGeom>
        </p:spPr>
        <p:txBody>
          <a:bodyPr lIns="0"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9" name="Picture Placeholder 2"/>
          <p:cNvSpPr>
            <a:spLocks noGrp="1"/>
          </p:cNvSpPr>
          <p:nvPr>
            <p:ph type="pic" idx="21"/>
          </p:nvPr>
        </p:nvSpPr>
        <p:spPr>
          <a:xfrm>
            <a:off x="5216073" y="38227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5216073" y="20193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7" name="Picture Placeholder 2"/>
          <p:cNvSpPr>
            <a:spLocks noGrp="1"/>
          </p:cNvSpPr>
          <p:nvPr>
            <p:ph type="pic" idx="23"/>
          </p:nvPr>
        </p:nvSpPr>
        <p:spPr>
          <a:xfrm>
            <a:off x="5216073" y="2159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411916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BC Bulleted Text 1 Photo">
    <p:spTree>
      <p:nvGrpSpPr>
        <p:cNvPr id="1" name=""/>
        <p:cNvGrpSpPr/>
        <p:nvPr/>
      </p:nvGrpSpPr>
      <p:grpSpPr>
        <a:xfrm>
          <a:off x="0" y="0"/>
          <a:ext cx="0" cy="0"/>
          <a:chOff x="0" y="0"/>
          <a:chExt cx="0" cy="0"/>
        </a:xfrm>
      </p:grpSpPr>
      <p:sp>
        <p:nvSpPr>
          <p:cNvPr id="9" name="Picture Placeholder 2"/>
          <p:cNvSpPr>
            <a:spLocks noGrp="1"/>
          </p:cNvSpPr>
          <p:nvPr>
            <p:ph type="pic" idx="23"/>
          </p:nvPr>
        </p:nvSpPr>
        <p:spPr>
          <a:xfrm>
            <a:off x="5245193" y="215900"/>
            <a:ext cx="3682907" cy="525780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8" name="Content Placeholder 2"/>
          <p:cNvSpPr>
            <a:spLocks noGrp="1"/>
          </p:cNvSpPr>
          <p:nvPr>
            <p:ph idx="12"/>
          </p:nvPr>
        </p:nvSpPr>
        <p:spPr>
          <a:xfrm>
            <a:off x="458788" y="642940"/>
            <a:ext cx="4456112" cy="4841719"/>
          </a:xfrm>
          <a:prstGeom prst="rect">
            <a:avLst/>
          </a:prstGeom>
        </p:spPr>
        <p:txBody>
          <a:bodyPr lIns="0"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9245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4D4D255-6F02-4EF6-9B40-1EF4232CC07F}"/>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905082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703219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77676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839021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10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996248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8229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89311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EA4DA-4DFD-4398-99FA-779F7006AEF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4F45C8FC-B30C-4B8B-A766-EE49E7CACA52}" type="datetimeFigureOut">
              <a:rPr lang="en-US"/>
              <a:pPr>
                <a:defRPr/>
              </a:pPr>
              <a:t>1/4/2023</a:t>
            </a:fld>
            <a:endParaRPr lang="en-US" dirty="0"/>
          </a:p>
        </p:txBody>
      </p:sp>
      <p:sp>
        <p:nvSpPr>
          <p:cNvPr id="5" name="Footer Placeholder 4">
            <a:extLst>
              <a:ext uri="{FF2B5EF4-FFF2-40B4-BE49-F238E27FC236}">
                <a16:creationId xmlns:a16="http://schemas.microsoft.com/office/drawing/2014/main" id="{B3306321-1F85-4295-9C9F-FA1C60043B3D}"/>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11C8973E-306F-4F0B-A9A7-266B2CA9022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10DA069B-A663-46DF-819F-6ED20D6DA2D5}" type="slidenum">
              <a:rPr lang="en-US" altLang="en-US"/>
              <a:pPr>
                <a:defRPr/>
              </a:pPr>
              <a:t>‹#›</a:t>
            </a:fld>
            <a:endParaRPr lang="en-US" altLang="en-US" dirty="0"/>
          </a:p>
        </p:txBody>
      </p:sp>
    </p:spTree>
    <p:extLst>
      <p:ext uri="{BB962C8B-B14F-4D97-AF65-F5344CB8AC3E}">
        <p14:creationId xmlns:p14="http://schemas.microsoft.com/office/powerpoint/2010/main" val="1094007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332165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5BBBC39-324D-4299-A34F-5E2A95B78BDD}"/>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8710A7D0-878C-49D0-B2AB-A59EC2213E20}" type="datetimeFigureOut">
              <a:rPr lang="en-US"/>
              <a:pPr>
                <a:defRPr/>
              </a:pPr>
              <a:t>1/4/2023</a:t>
            </a:fld>
            <a:endParaRPr lang="en-US" dirty="0"/>
          </a:p>
        </p:txBody>
      </p:sp>
      <p:sp>
        <p:nvSpPr>
          <p:cNvPr id="5" name="Rectangle 5">
            <a:extLst>
              <a:ext uri="{FF2B5EF4-FFF2-40B4-BE49-F238E27FC236}">
                <a16:creationId xmlns:a16="http://schemas.microsoft.com/office/drawing/2014/main" id="{37D49374-EF26-4864-AFCD-A6464D50A40F}"/>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A855DDB4-FAC9-4C75-9569-F60462A5D46A}"/>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4FB9B957-92FF-46C4-B4B0-CCB20D8E8877}" type="slidenum">
              <a:rPr lang="en-US" altLang="en-US"/>
              <a:pPr>
                <a:defRPr/>
              </a:pPr>
              <a:t>‹#›</a:t>
            </a:fld>
            <a:endParaRPr lang="en-US" altLang="en-US" dirty="0"/>
          </a:p>
        </p:txBody>
      </p:sp>
    </p:spTree>
    <p:extLst>
      <p:ext uri="{BB962C8B-B14F-4D97-AF65-F5344CB8AC3E}">
        <p14:creationId xmlns:p14="http://schemas.microsoft.com/office/powerpoint/2010/main" val="4255185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7E99AD0-8282-46E2-AA36-52540AB77B29}"/>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546612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777703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5522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75949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21F34B-2EBB-43A3-8375-28DA6264D655}"/>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ECDC7BF6-1470-4C9F-8F98-011D6DA3810B}" type="datetimeFigureOut">
              <a:rPr lang="en-US"/>
              <a:pPr>
                <a:defRPr/>
              </a:pPr>
              <a:t>1/4/2023</a:t>
            </a:fld>
            <a:endParaRPr lang="en-US" dirty="0"/>
          </a:p>
        </p:txBody>
      </p:sp>
      <p:sp>
        <p:nvSpPr>
          <p:cNvPr id="5" name="Rectangle 5">
            <a:extLst>
              <a:ext uri="{FF2B5EF4-FFF2-40B4-BE49-F238E27FC236}">
                <a16:creationId xmlns:a16="http://schemas.microsoft.com/office/drawing/2014/main" id="{F8DCC1AA-3521-4820-8AC2-F88B1344317A}"/>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B37E7FB0-6871-48E2-B3EC-B86124DD0ED1}"/>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12F3D6B-2331-4B02-BA17-F97802E11879}" type="slidenum">
              <a:rPr lang="en-US" altLang="en-US"/>
              <a:pPr>
                <a:defRPr/>
              </a:pPr>
              <a:t>‹#›</a:t>
            </a:fld>
            <a:endParaRPr lang="en-US" altLang="en-US" dirty="0"/>
          </a:p>
        </p:txBody>
      </p:sp>
    </p:spTree>
    <p:extLst>
      <p:ext uri="{BB962C8B-B14F-4D97-AF65-F5344CB8AC3E}">
        <p14:creationId xmlns:p14="http://schemas.microsoft.com/office/powerpoint/2010/main" val="1821999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9247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60268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472244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5EE7A-90DC-4CF9-A2D9-34C4322BDAE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E3E821AC-9B95-4754-9A45-C6F74FBC33CE}" type="datetimeFigureOut">
              <a:rPr lang="en-US"/>
              <a:pPr>
                <a:defRPr/>
              </a:pPr>
              <a:t>1/4/2023</a:t>
            </a:fld>
            <a:endParaRPr lang="en-US" dirty="0"/>
          </a:p>
        </p:txBody>
      </p:sp>
      <p:sp>
        <p:nvSpPr>
          <p:cNvPr id="5" name="Footer Placeholder 4">
            <a:extLst>
              <a:ext uri="{FF2B5EF4-FFF2-40B4-BE49-F238E27FC236}">
                <a16:creationId xmlns:a16="http://schemas.microsoft.com/office/drawing/2014/main" id="{9BF414F0-9A05-4D21-80BC-53FE3DBF823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3026B996-4A0F-4D3E-8415-A8D224CE242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903EBFD-C04C-4D0C-9216-DE38669945AD}" type="slidenum">
              <a:rPr lang="en-US" altLang="en-US"/>
              <a:pPr>
                <a:defRPr/>
              </a:pPr>
              <a:t>‹#›</a:t>
            </a:fld>
            <a:endParaRPr lang="en-US" altLang="en-US" dirty="0"/>
          </a:p>
        </p:txBody>
      </p:sp>
    </p:spTree>
    <p:extLst>
      <p:ext uri="{BB962C8B-B14F-4D97-AF65-F5344CB8AC3E}">
        <p14:creationId xmlns:p14="http://schemas.microsoft.com/office/powerpoint/2010/main" val="3824231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308842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50222E-6F84-4B52-904B-E5A410FAA78C}"/>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874180A1-C52A-4A74-A33A-3A6CA796A047}" type="datetimeFigureOut">
              <a:rPr lang="en-US"/>
              <a:pPr>
                <a:defRPr/>
              </a:pPr>
              <a:t>1/4/2023</a:t>
            </a:fld>
            <a:endParaRPr lang="en-US" dirty="0"/>
          </a:p>
        </p:txBody>
      </p:sp>
      <p:sp>
        <p:nvSpPr>
          <p:cNvPr id="5" name="Rectangle 5">
            <a:extLst>
              <a:ext uri="{FF2B5EF4-FFF2-40B4-BE49-F238E27FC236}">
                <a16:creationId xmlns:a16="http://schemas.microsoft.com/office/drawing/2014/main" id="{F656BF6B-10A2-46AA-92D1-D3EA8008854F}"/>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91CFCAD6-A590-4C3A-882D-3E5DEFE82116}"/>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51358CA5-1C7D-4D41-A42B-0617BC5AF566}" type="slidenum">
              <a:rPr lang="en-US" altLang="en-US"/>
              <a:pPr>
                <a:defRPr/>
              </a:pPr>
              <a:t>‹#›</a:t>
            </a:fld>
            <a:endParaRPr lang="en-US" altLang="en-US" dirty="0"/>
          </a:p>
        </p:txBody>
      </p:sp>
    </p:spTree>
    <p:extLst>
      <p:ext uri="{BB962C8B-B14F-4D97-AF65-F5344CB8AC3E}">
        <p14:creationId xmlns:p14="http://schemas.microsoft.com/office/powerpoint/2010/main" val="140410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7C0FE4-3522-4F53-9540-A544017A2430}"/>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707546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845701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44953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86017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421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7365921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200655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89282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31905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009084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347E41-F3E5-4252-9915-2A545798E402}"/>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106DBAEF-EC8D-4F52-8060-28B20C7B00BA}" type="datetimeFigureOut">
              <a:rPr lang="en-US"/>
              <a:pPr>
                <a:defRPr/>
              </a:pPr>
              <a:t>1/4/2023</a:t>
            </a:fld>
            <a:endParaRPr lang="en-US" dirty="0"/>
          </a:p>
        </p:txBody>
      </p:sp>
      <p:sp>
        <p:nvSpPr>
          <p:cNvPr id="5" name="Rectangle 5">
            <a:extLst>
              <a:ext uri="{FF2B5EF4-FFF2-40B4-BE49-F238E27FC236}">
                <a16:creationId xmlns:a16="http://schemas.microsoft.com/office/drawing/2014/main" id="{B6F74311-38C6-478A-866D-FF19EBB65A02}"/>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F7345985-D091-454C-8B6C-BA1559AF95BA}"/>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16E10F6D-8AF2-4253-943C-96B0B8427FC2}" type="slidenum">
              <a:rPr lang="en-US" altLang="en-US"/>
              <a:pPr>
                <a:defRPr/>
              </a:pPr>
              <a:t>‹#›</a:t>
            </a:fld>
            <a:endParaRPr lang="en-US" altLang="en-US" dirty="0"/>
          </a:p>
        </p:txBody>
      </p:sp>
    </p:spTree>
    <p:extLst>
      <p:ext uri="{BB962C8B-B14F-4D97-AF65-F5344CB8AC3E}">
        <p14:creationId xmlns:p14="http://schemas.microsoft.com/office/powerpoint/2010/main" val="1650188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D2B87F6-2AB9-4CE4-9CE4-2E116DA34FA7}"/>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110949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417566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4438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8878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057814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331725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2191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3702718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F26CF-C13B-4055-97F0-7F5D95A0961B}"/>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8AE6345D-D657-4509-87F0-CB97A2F6E9A8}" type="datetimeFigureOut">
              <a:rPr lang="en-US"/>
              <a:pPr>
                <a:defRPr/>
              </a:pPr>
              <a:t>1/4/2023</a:t>
            </a:fld>
            <a:endParaRPr lang="en-US" dirty="0"/>
          </a:p>
        </p:txBody>
      </p:sp>
      <p:sp>
        <p:nvSpPr>
          <p:cNvPr id="5" name="Footer Placeholder 4">
            <a:extLst>
              <a:ext uri="{FF2B5EF4-FFF2-40B4-BE49-F238E27FC236}">
                <a16:creationId xmlns:a16="http://schemas.microsoft.com/office/drawing/2014/main" id="{D3DA975C-08A1-46A4-B679-B62D23391C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C5571502-0798-4CE9-9802-4E1930133CD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2E491B31-03B4-4D46-B52B-6AE74E303414}" type="slidenum">
              <a:rPr lang="en-US" altLang="en-US"/>
              <a:pPr>
                <a:defRPr/>
              </a:pPr>
              <a:t>‹#›</a:t>
            </a:fld>
            <a:endParaRPr lang="en-US" altLang="en-US" dirty="0"/>
          </a:p>
        </p:txBody>
      </p:sp>
    </p:spTree>
    <p:extLst>
      <p:ext uri="{BB962C8B-B14F-4D97-AF65-F5344CB8AC3E}">
        <p14:creationId xmlns:p14="http://schemas.microsoft.com/office/powerpoint/2010/main" val="4002805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622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735794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1276630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72425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914400" y="437121"/>
            <a:ext cx="8077200" cy="1442481"/>
          </a:xfrm>
        </p:spPr>
        <p:txBody>
          <a:bodyPr anchor="t">
            <a:normAutofit/>
          </a:bodyPr>
          <a:lstStyle>
            <a:lvl1pPr algn="l">
              <a:defRPr sz="3600">
                <a:solidFill>
                  <a:schemeClr val="tx1">
                    <a:lumMod val="75000"/>
                    <a:lumOff val="25000"/>
                  </a:schemeClr>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200400" y="6172201"/>
            <a:ext cx="5486400" cy="437685"/>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5969000"/>
            <a:ext cx="304800" cy="889000"/>
          </a:xfrm>
        </p:spPr>
        <p:txBody>
          <a:bodyPr/>
          <a:lstStyle>
            <a:lvl1pPr>
              <a:defRPr sz="1000"/>
            </a:lvl1pPr>
          </a:lstStyle>
          <a:p>
            <a:fld id="{935F4044-894B-B74C-BA70-A76DFBF02618}" type="slidenum">
              <a:rPr lang="en-US" smtClean="0"/>
              <a:pPr/>
              <a:t>‹#›</a:t>
            </a:fld>
            <a:endParaRPr lang="en-US" sz="10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905000"/>
            <a:ext cx="7772400" cy="4038600"/>
          </a:xfrm>
          <a:prstGeom prst="rect">
            <a:avLst/>
          </a:prstGeom>
          <a:solidFill>
            <a:schemeClr val="bg1"/>
          </a:solidFill>
          <a:ln w="6350">
            <a:solidFill>
              <a:schemeClr val="bg1">
                <a:lumMod val="85000"/>
              </a:schemeClr>
            </a:solidFill>
          </a:ln>
        </p:spPr>
        <p:txBody>
          <a:body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5461001"/>
            <a:ext cx="3657600" cy="437685"/>
          </a:xfrm>
          <a:prstGeom prst="rect">
            <a:avLst/>
          </a:prstGeom>
        </p:spPr>
        <p:txBody>
          <a:bodyPr lIns="0" tIns="0" rIns="0" bIns="0" anchor="b"/>
          <a:lstStyle>
            <a:lvl1pPr algn="r">
              <a:lnSpc>
                <a:spcPct val="100000"/>
              </a:lnSpc>
              <a:defRPr sz="1000">
                <a:solidFill>
                  <a:schemeClr val="tx1">
                    <a:lumMod val="75000"/>
                    <a:lumOff val="25000"/>
                  </a:schemeClr>
                </a:solidFill>
              </a:defRPr>
            </a:lvl1pPr>
          </a:lstStyle>
          <a:p>
            <a:pPr lvl="0"/>
            <a:r>
              <a:rPr lang="en-US" dirty="0"/>
              <a:t>Credit line here 10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5461728"/>
            <a:ext cx="3581400" cy="437685"/>
          </a:xfrm>
          <a:prstGeom prst="rect">
            <a:avLst/>
          </a:prstGeom>
        </p:spPr>
        <p:txBody>
          <a:bodyPr lIns="0" tIns="0" rIns="0" bIns="0" anchor="b"/>
          <a:lstStyle>
            <a:lvl1pPr algn="l">
              <a:lnSpc>
                <a:spcPct val="100000"/>
              </a:lnSpc>
              <a:defRPr sz="1000">
                <a:solidFill>
                  <a:schemeClr val="tx1">
                    <a:lumMod val="75000"/>
                    <a:lumOff val="25000"/>
                  </a:schemeClr>
                </a:solidFill>
              </a:defRPr>
            </a:lvl1pPr>
          </a:lstStyle>
          <a:p>
            <a:pPr lvl="0"/>
            <a:r>
              <a:rPr lang="en-US" dirty="0"/>
              <a:t>Credit line here 10 pt. or smaller</a:t>
            </a:r>
          </a:p>
        </p:txBody>
      </p:sp>
    </p:spTree>
    <p:extLst>
      <p:ext uri="{BB962C8B-B14F-4D97-AF65-F5344CB8AC3E}">
        <p14:creationId xmlns:p14="http://schemas.microsoft.com/office/powerpoint/2010/main" val="70048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1934352-433E-4F8A-B5BA-2403A926A30D}"/>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339417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989578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097535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7558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6496638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8489178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18642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94192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1100322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C05AF2-3BE2-4706-A51A-ABD2FA7E6163}"/>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D7A17799-E22E-459E-9768-AE916F1156D0}" type="datetimeFigureOut">
              <a:rPr lang="en-US"/>
              <a:pPr>
                <a:defRPr/>
              </a:pPr>
              <a:t>1/4/2023</a:t>
            </a:fld>
            <a:endParaRPr lang="en-US" dirty="0"/>
          </a:p>
        </p:txBody>
      </p:sp>
      <p:sp>
        <p:nvSpPr>
          <p:cNvPr id="5" name="Rectangle 5">
            <a:extLst>
              <a:ext uri="{FF2B5EF4-FFF2-40B4-BE49-F238E27FC236}">
                <a16:creationId xmlns:a16="http://schemas.microsoft.com/office/drawing/2014/main" id="{CF2B9B87-92FC-442E-8EED-4EABABCBE191}"/>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a:p>
        </p:txBody>
      </p:sp>
      <p:sp>
        <p:nvSpPr>
          <p:cNvPr id="6" name="Rectangle 6">
            <a:extLst>
              <a:ext uri="{FF2B5EF4-FFF2-40B4-BE49-F238E27FC236}">
                <a16:creationId xmlns:a16="http://schemas.microsoft.com/office/drawing/2014/main" id="{44549BB0-8D7F-45E5-9B2B-B310E853A9B5}"/>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8A64832E-8CA7-4856-B0ED-AF3C79BBD5DE}" type="slidenum">
              <a:rPr lang="en-US" altLang="en-US"/>
              <a:pPr>
                <a:defRPr/>
              </a:pPr>
              <a:t>‹#›</a:t>
            </a:fld>
            <a:endParaRPr lang="en-US" altLang="en-US" dirty="0"/>
          </a:p>
        </p:txBody>
      </p:sp>
    </p:spTree>
    <p:extLst>
      <p:ext uri="{BB962C8B-B14F-4D97-AF65-F5344CB8AC3E}">
        <p14:creationId xmlns:p14="http://schemas.microsoft.com/office/powerpoint/2010/main" val="1030960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0CF6455-6C74-4D1D-83D7-718213919D68}"/>
              </a:ext>
            </a:extLst>
          </p:cNvPr>
          <p:cNvCxnSpPr/>
          <p:nvPr userDrawn="1"/>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2"/>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8" name="Picture Placeholder 2"/>
          <p:cNvSpPr>
            <a:spLocks noGrp="1"/>
          </p:cNvSpPr>
          <p:nvPr>
            <p:ph type="pic" idx="1"/>
          </p:nvPr>
        </p:nvSpPr>
        <p:spPr>
          <a:xfrm>
            <a:off x="0" y="1091259"/>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0057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079500"/>
            <a:ext cx="8229600" cy="51992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a:t>
            </a:r>
          </a:p>
        </p:txBody>
      </p:sp>
      <p:sp>
        <p:nvSpPr>
          <p:cNvPr id="8"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61764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3.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10.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jpe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11.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4.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3.jpe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4.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jpeg"/><Relationship Id="rId5" Type="http://schemas.openxmlformats.org/officeDocument/2006/relationships/slideLayout" Target="../slideLayouts/slideLayout93.xml"/><Relationship Id="rId10" Type="http://schemas.openxmlformats.org/officeDocument/2006/relationships/theme" Target="../theme/theme13.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00.xml"/><Relationship Id="rId7" Type="http://schemas.openxmlformats.org/officeDocument/2006/relationships/theme" Target="../theme/theme1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image" Target="../media/image1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theme" Target="../theme/theme7.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42.xml"/><Relationship Id="rId7"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3.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9.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a:extLst>
              <a:ext uri="{FF2B5EF4-FFF2-40B4-BE49-F238E27FC236}">
                <a16:creationId xmlns:a16="http://schemas.microsoft.com/office/drawing/2014/main" id="{63E0E853-56F6-4A62-8F41-2FE8E87C869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85738" y="5683250"/>
            <a:ext cx="8786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a:extLst>
              <a:ext uri="{FF2B5EF4-FFF2-40B4-BE49-F238E27FC236}">
                <a16:creationId xmlns:a16="http://schemas.microsoft.com/office/drawing/2014/main" id="{0B1FBC91-5FD1-41F5-BA7D-156DA3AFB736}"/>
              </a:ext>
            </a:extLst>
          </p:cNvPr>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8838" y="5849938"/>
            <a:ext cx="156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47" r:id="rId1"/>
    <p:sldLayoutId id="2147500048" r:id="rId2"/>
    <p:sldLayoutId id="2147500049" r:id="rId3"/>
    <p:sldLayoutId id="2147500050" r:id="rId4"/>
    <p:sldLayoutId id="2147500051" r:id="rId5"/>
    <p:sldLayoutId id="2147500126"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CF7E65B-A0D1-4F26-8D19-8345C74EBFD1}"/>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Placeholder 2">
            <a:extLst>
              <a:ext uri="{FF2B5EF4-FFF2-40B4-BE49-F238E27FC236}">
                <a16:creationId xmlns:a16="http://schemas.microsoft.com/office/drawing/2014/main" id="{95788B41-2551-4A0D-AEA8-7D0121FE7026}"/>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ECDC284B-2E71-47E2-8021-53B6EB175451}"/>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3D6BF988-F982-4F48-8680-029D47D9A4D4}"/>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7174" name="Picture 7" descr="SBM horz_2clr_pms1.eps">
            <a:extLst>
              <a:ext uri="{FF2B5EF4-FFF2-40B4-BE49-F238E27FC236}">
                <a16:creationId xmlns:a16="http://schemas.microsoft.com/office/drawing/2014/main" id="{4BD59FB4-4DBC-49AF-9B0C-2DAE497F7E5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37" r:id="rId1"/>
    <p:sldLayoutId id="2147500089" r:id="rId2"/>
    <p:sldLayoutId id="2147500090" r:id="rId3"/>
    <p:sldLayoutId id="2147500091" r:id="rId4"/>
    <p:sldLayoutId id="2147500092" r:id="rId5"/>
    <p:sldLayoutId id="2147500093" r:id="rId6"/>
    <p:sldLayoutId id="2147500094" r:id="rId7"/>
    <p:sldLayoutId id="2147500138" r:id="rId8"/>
    <p:sldLayoutId id="2147500095" r:id="rId9"/>
    <p:sldLayoutId id="2147500139"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73EE39EF-3A39-4164-988D-F35AF11BC31A}"/>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Placeholder 2">
            <a:extLst>
              <a:ext uri="{FF2B5EF4-FFF2-40B4-BE49-F238E27FC236}">
                <a16:creationId xmlns:a16="http://schemas.microsoft.com/office/drawing/2014/main" id="{67B7D608-6504-4B83-BADD-D1DF9217F02A}"/>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7C8E5D3C-18AA-4EE1-92F8-9B8F782835F5}"/>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CC9C5F85-1013-4976-90A0-D4D9EAF609F4}"/>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8198" name="Picture 7" descr="SBM horz_2clr_pms1.eps">
            <a:extLst>
              <a:ext uri="{FF2B5EF4-FFF2-40B4-BE49-F238E27FC236}">
                <a16:creationId xmlns:a16="http://schemas.microsoft.com/office/drawing/2014/main" id="{CE581E0C-C1ED-43F2-AC8A-863863DCE7C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0" r:id="rId1"/>
    <p:sldLayoutId id="2147500096" r:id="rId2"/>
    <p:sldLayoutId id="2147500097" r:id="rId3"/>
    <p:sldLayoutId id="2147500098" r:id="rId4"/>
    <p:sldLayoutId id="2147500099" r:id="rId5"/>
    <p:sldLayoutId id="2147500100" r:id="rId6"/>
    <p:sldLayoutId id="2147500101" r:id="rId7"/>
    <p:sldLayoutId id="2147500102" r:id="rId8"/>
    <p:sldLayoutId id="2147500103" r:id="rId9"/>
    <p:sldLayoutId id="2147500141"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0912A4B-08B2-479D-BDDA-45FD174AE8DE}"/>
              </a:ext>
            </a:extLst>
          </p:cNvPr>
          <p:cNvPicPr>
            <a:picLocks noChangeAspect="1"/>
          </p:cNvPicPr>
          <p:nvPr/>
        </p:nvPicPr>
        <p:blipFill>
          <a:blip r:embed="rId15"/>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Placeholder 2">
            <a:extLst>
              <a:ext uri="{FF2B5EF4-FFF2-40B4-BE49-F238E27FC236}">
                <a16:creationId xmlns:a16="http://schemas.microsoft.com/office/drawing/2014/main" id="{D80AF5D4-15DD-4BBC-A8EF-15653BA19D36}"/>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354910C5-879D-485B-B9DE-3AB6DB48B991}"/>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8C3D08F9-04D3-494F-9EB6-80E82923B27A}"/>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9222" name="Picture 7" descr="SBM horz_2clr_pms1.eps">
            <a:extLst>
              <a:ext uri="{FF2B5EF4-FFF2-40B4-BE49-F238E27FC236}">
                <a16:creationId xmlns:a16="http://schemas.microsoft.com/office/drawing/2014/main" id="{5882B055-42F6-4FD2-B287-BD3E0AB29B1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2" r:id="rId1"/>
    <p:sldLayoutId id="2147500104" r:id="rId2"/>
    <p:sldLayoutId id="2147500105" r:id="rId3"/>
    <p:sldLayoutId id="2147500106" r:id="rId4"/>
    <p:sldLayoutId id="2147500107" r:id="rId5"/>
    <p:sldLayoutId id="2147500108" r:id="rId6"/>
    <p:sldLayoutId id="2147500109" r:id="rId7"/>
    <p:sldLayoutId id="2147500143" r:id="rId8"/>
    <p:sldLayoutId id="2147500110" r:id="rId9"/>
    <p:sldLayoutId id="2147500111" r:id="rId10"/>
    <p:sldLayoutId id="2147500112" r:id="rId11"/>
    <p:sldLayoutId id="2147500113" r:id="rId12"/>
    <p:sldLayoutId id="2147500147" r:id="rId13"/>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85821E58-A599-473C-B269-D64B359A7574}"/>
              </a:ext>
            </a:extLst>
          </p:cNvPr>
          <p:cNvPicPr>
            <a:picLocks noChangeAspect="1"/>
          </p:cNvPicPr>
          <p:nvPr/>
        </p:nvPicPr>
        <p:blipFill>
          <a:blip r:embed="rId11"/>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Placeholder 2">
            <a:extLst>
              <a:ext uri="{FF2B5EF4-FFF2-40B4-BE49-F238E27FC236}">
                <a16:creationId xmlns:a16="http://schemas.microsoft.com/office/drawing/2014/main" id="{F6112548-2765-49A9-B585-DAB67F95681B}"/>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1326E499-B6A8-4D3A-8F21-FEC63D4D672B}"/>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9BF5A91F-C9E2-4EFC-BA15-D1C0719F47B3}"/>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0246" name="Picture 7" descr="SBM horz_2clr_pms1.eps">
            <a:extLst>
              <a:ext uri="{FF2B5EF4-FFF2-40B4-BE49-F238E27FC236}">
                <a16:creationId xmlns:a16="http://schemas.microsoft.com/office/drawing/2014/main" id="{E0802982-F656-4EE0-97C9-F7AF49226D2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4" r:id="rId1"/>
    <p:sldLayoutId id="2147500114" r:id="rId2"/>
    <p:sldLayoutId id="2147500115" r:id="rId3"/>
    <p:sldLayoutId id="2147500116" r:id="rId4"/>
    <p:sldLayoutId id="2147500117" r:id="rId5"/>
    <p:sldLayoutId id="2147500118" r:id="rId6"/>
    <p:sldLayoutId id="2147500119" r:id="rId7"/>
    <p:sldLayoutId id="2147500120" r:id="rId8"/>
    <p:sldLayoutId id="2147500145" r:id="rId9"/>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BDB32110-2CE5-454C-9C0B-B949B874C66C}"/>
              </a:ext>
            </a:extLst>
          </p:cNvPr>
          <p:cNvPicPr>
            <a:picLocks noChangeAspect="1"/>
          </p:cNvPicPr>
          <p:nvPr/>
        </p:nvPicPr>
        <p:blipFill>
          <a:blip r:embed="rId8"/>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Placeholder 2">
            <a:extLst>
              <a:ext uri="{FF2B5EF4-FFF2-40B4-BE49-F238E27FC236}">
                <a16:creationId xmlns:a16="http://schemas.microsoft.com/office/drawing/2014/main" id="{67485E0F-B17C-4108-9527-6E0C0EE4E0B7}"/>
              </a:ext>
            </a:extLst>
          </p:cNvPr>
          <p:cNvSpPr>
            <a:spLocks noGrp="1"/>
          </p:cNvSpPr>
          <p:nvPr>
            <p:ph type="body" idx="1"/>
          </p:nvPr>
        </p:nvSpPr>
        <p:spPr bwMode="auto">
          <a:xfrm>
            <a:off x="458788" y="1330325"/>
            <a:ext cx="82296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148AF3EA-BFF5-4F69-AE71-914A6E7F50B9}"/>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5B38208D-3DF0-4D38-BD2A-33B295370450}"/>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1270" name="Picture 7" descr="SBM horz_2clr_pms1.eps">
            <a:extLst>
              <a:ext uri="{FF2B5EF4-FFF2-40B4-BE49-F238E27FC236}">
                <a16:creationId xmlns:a16="http://schemas.microsoft.com/office/drawing/2014/main" id="{40CC2EA4-BE88-4308-B382-E0BA5127B0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6" r:id="rId1"/>
    <p:sldLayoutId id="2147500121" r:id="rId2"/>
    <p:sldLayoutId id="2147500122" r:id="rId3"/>
    <p:sldLayoutId id="2147500123" r:id="rId4"/>
    <p:sldLayoutId id="2147500124" r:id="rId5"/>
    <p:sldLayoutId id="2147500125" r:id="rId6"/>
  </p:sldLayoutIdLst>
  <p:hf sldNum="0" hdr="0" dt="0"/>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052" r:id="rId1"/>
    <p:sldLayoutId id="2147500053" r:id="rId2"/>
    <p:sldLayoutId id="2147500054" r:id="rId3"/>
    <p:sldLayoutId id="2147500055" r:id="rId4"/>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CBC78FFF-6E66-4A6D-8E40-3ABC1826369B}"/>
              </a:ext>
            </a:extLst>
          </p:cNvPr>
          <p:cNvPicPr>
            <a:picLocks noChangeAspect="1"/>
          </p:cNvPicPr>
          <p:nvPr/>
        </p:nvPicPr>
        <p:blipFill>
          <a:blip r:embed="rId13"/>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a:extLst>
              <a:ext uri="{FF2B5EF4-FFF2-40B4-BE49-F238E27FC236}">
                <a16:creationId xmlns:a16="http://schemas.microsoft.com/office/drawing/2014/main" id="{EA50C17F-8BC8-4E8D-B49E-44456A4F75C7}"/>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3A6ED6DD-81F6-49A7-AAB8-B9183331EE08}"/>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6" name="Straight Connector 5">
            <a:extLst>
              <a:ext uri="{FF2B5EF4-FFF2-40B4-BE49-F238E27FC236}">
                <a16:creationId xmlns:a16="http://schemas.microsoft.com/office/drawing/2014/main" id="{C6D10FA3-5F5F-4808-83C0-8AFD620CFC7E}"/>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2054" name="Picture 7" descr="SBM horz_2clr_pms1.eps">
            <a:extLst>
              <a:ext uri="{FF2B5EF4-FFF2-40B4-BE49-F238E27FC236}">
                <a16:creationId xmlns:a16="http://schemas.microsoft.com/office/drawing/2014/main" id="{5B88187B-B3F8-4961-BCCC-EBAEB70F84D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27" r:id="rId1"/>
    <p:sldLayoutId id="2147500056" r:id="rId2"/>
    <p:sldLayoutId id="2147500057" r:id="rId3"/>
    <p:sldLayoutId id="2147500058" r:id="rId4"/>
    <p:sldLayoutId id="2147500059" r:id="rId5"/>
    <p:sldLayoutId id="2147500060" r:id="rId6"/>
    <p:sldLayoutId id="2147500061" r:id="rId7"/>
    <p:sldLayoutId id="2147500062" r:id="rId8"/>
    <p:sldLayoutId id="2147500063" r:id="rId9"/>
    <p:sldLayoutId id="2147500148" r:id="rId10"/>
    <p:sldLayoutId id="2147500149" r:id="rId11"/>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42756EEE-7711-4A6B-A179-3750496247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738" y="5683250"/>
            <a:ext cx="8786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5D7448D7-1B65-4D10-8DDA-AF784941609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8838" y="5849938"/>
            <a:ext cx="156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64" r:id="rId1"/>
    <p:sldLayoutId id="2147500065" r:id="rId2"/>
    <p:sldLayoutId id="2147500066" r:id="rId3"/>
    <p:sldLayoutId id="2147500067" r:id="rId4"/>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068" r:id="rId1"/>
    <p:sldLayoutId id="2147500069" r:id="rId2"/>
    <p:sldLayoutId id="2147500128"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129" r:id="rId1"/>
    <p:sldLayoutId id="2147500130" r:id="rId2"/>
    <p:sldLayoutId id="2147500131" r:id="rId3"/>
    <p:sldLayoutId id="2147500070" r:id="rId4"/>
    <p:sldLayoutId id="2147500132" r:id="rId5"/>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94EEA8C-0D78-40EC-BCDA-A2CC1EEEC94F}"/>
              </a:ext>
            </a:extLst>
          </p:cNvPr>
          <p:cNvPicPr>
            <a:picLocks noChangeAspect="1"/>
          </p:cNvPicPr>
          <p:nvPr/>
        </p:nvPicPr>
        <p:blipFill>
          <a:blip r:embed="rId8"/>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Placeholder 2">
            <a:extLst>
              <a:ext uri="{FF2B5EF4-FFF2-40B4-BE49-F238E27FC236}">
                <a16:creationId xmlns:a16="http://schemas.microsoft.com/office/drawing/2014/main" id="{CDE77B23-0B79-4B69-BBDA-6FCDC1E2947B}"/>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100" name="Picture 4" descr="SBU horz_2clr_cmyk.eps">
            <a:extLst>
              <a:ext uri="{FF2B5EF4-FFF2-40B4-BE49-F238E27FC236}">
                <a16:creationId xmlns:a16="http://schemas.microsoft.com/office/drawing/2014/main" id="{7D445251-F41A-4612-A913-747302BD3CF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375" y="295275"/>
            <a:ext cx="3619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2A713E4-D4D9-425D-AE4D-A90897F4BD3D}"/>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6" name="Straight Connector 5">
            <a:extLst>
              <a:ext uri="{FF2B5EF4-FFF2-40B4-BE49-F238E27FC236}">
                <a16:creationId xmlns:a16="http://schemas.microsoft.com/office/drawing/2014/main" id="{2C83EC65-A33E-4059-923C-D5FAB6E62756}"/>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500133" r:id="rId1"/>
    <p:sldLayoutId id="2147500071" r:id="rId2"/>
    <p:sldLayoutId id="2147500072" r:id="rId3"/>
    <p:sldLayoutId id="2147500073" r:id="rId4"/>
    <p:sldLayoutId id="2147500074" r:id="rId5"/>
    <p:sldLayoutId id="2147500075"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415E6CB-DB3F-44B9-9ADB-AE926030C7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100" y="5692775"/>
            <a:ext cx="87995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sb_childrens_horiz_3c_Cnotag.eps">
            <a:extLst>
              <a:ext uri="{FF2B5EF4-FFF2-40B4-BE49-F238E27FC236}">
                <a16:creationId xmlns:a16="http://schemas.microsoft.com/office/drawing/2014/main" id="{925D4EE4-1E76-4038-8C8E-859782F0D87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99100" y="5876925"/>
            <a:ext cx="3222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76" r:id="rId1"/>
    <p:sldLayoutId id="2147500077" r:id="rId2"/>
    <p:sldLayoutId id="2147500078" r:id="rId3"/>
    <p:sldLayoutId id="2147500079" r:id="rId4"/>
    <p:sldLayoutId id="2147500080" r:id="rId5"/>
    <p:sldLayoutId id="2147500081"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973C1058-611D-4CDA-8D7B-7A1D50DE5A1A}"/>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Placeholder 2">
            <a:extLst>
              <a:ext uri="{FF2B5EF4-FFF2-40B4-BE49-F238E27FC236}">
                <a16:creationId xmlns:a16="http://schemas.microsoft.com/office/drawing/2014/main" id="{EB353B13-CE10-4372-9255-5BC196630008}"/>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B405B170-5CA9-4DDA-81B9-A2A3D8909840}"/>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8C7DE52F-0130-4867-9038-AAC9FAFA49BB}"/>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6150" name="Picture 7" descr="SBM horz_2clr_pms1.eps">
            <a:extLst>
              <a:ext uri="{FF2B5EF4-FFF2-40B4-BE49-F238E27FC236}">
                <a16:creationId xmlns:a16="http://schemas.microsoft.com/office/drawing/2014/main" id="{CEA1730F-CB2D-45F3-A5ED-5630A04E651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34" r:id="rId1"/>
    <p:sldLayoutId id="2147500082" r:id="rId2"/>
    <p:sldLayoutId id="2147500083" r:id="rId3"/>
    <p:sldLayoutId id="2147500084" r:id="rId4"/>
    <p:sldLayoutId id="2147500085" r:id="rId5"/>
    <p:sldLayoutId id="2147500086" r:id="rId6"/>
    <p:sldLayoutId id="2147500087" r:id="rId7"/>
    <p:sldLayoutId id="2147500135" r:id="rId8"/>
    <p:sldLayoutId id="2147500088" r:id="rId9"/>
    <p:sldLayoutId id="2147500136"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7.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policymanager.uhmc.sunysb.edu/dotNet/documents/?docid=21977"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C1E56A3-F0BA-4B57-A5BE-69A0471EEC26}"/>
              </a:ext>
            </a:extLst>
          </p:cNvPr>
          <p:cNvSpPr txBox="1">
            <a:spLocks/>
          </p:cNvSpPr>
          <p:nvPr/>
        </p:nvSpPr>
        <p:spPr>
          <a:xfrm>
            <a:off x="584200" y="1231900"/>
            <a:ext cx="8245475" cy="2228850"/>
          </a:xfrm>
          <a:prstGeom prst="rect">
            <a:avLst/>
          </a:prstGeom>
          <a:noFill/>
        </p:spPr>
        <p:txBody>
          <a:bodyPr/>
          <a:lstStyle/>
          <a:p>
            <a:pPr algn="ctr">
              <a:defRPr/>
            </a:pPr>
            <a:r>
              <a:rPr lang="en-US" sz="4400" b="1" baseline="6000" dirty="0">
                <a:solidFill>
                  <a:srgbClr val="C00000"/>
                </a:solidFill>
                <a:latin typeface="+mn-lt"/>
                <a:ea typeface="ＭＳ Ｐゴシック" pitchFamily="-112" charset="-128"/>
                <a:cs typeface="Helvetica"/>
              </a:rPr>
              <a:t>Early Detection and Treatment of </a:t>
            </a:r>
          </a:p>
          <a:p>
            <a:pPr algn="ctr">
              <a:defRPr/>
            </a:pPr>
            <a:r>
              <a:rPr lang="en-US" sz="4400" b="1" baseline="6000" dirty="0">
                <a:solidFill>
                  <a:srgbClr val="C00000"/>
                </a:solidFill>
                <a:latin typeface="+mn-lt"/>
                <a:ea typeface="ＭＳ Ｐゴシック" pitchFamily="-112" charset="-128"/>
                <a:cs typeface="Helvetica"/>
              </a:rPr>
              <a:t>Severe Sepsis and Septic Shock</a:t>
            </a:r>
            <a:r>
              <a:rPr lang="en-US" sz="4400" b="1" dirty="0">
                <a:solidFill>
                  <a:srgbClr val="C00000"/>
                </a:solidFill>
                <a:latin typeface="+mn-lt"/>
                <a:ea typeface="ＭＳ Ｐゴシック" pitchFamily="-112" charset="-128"/>
                <a:cs typeface="Helvetica"/>
              </a:rPr>
              <a:t> </a:t>
            </a:r>
            <a:endParaRPr lang="en-US" sz="4400" b="1" baseline="6000" dirty="0">
              <a:solidFill>
                <a:srgbClr val="C00000"/>
              </a:solidFill>
              <a:latin typeface="+mn-lt"/>
              <a:ea typeface="ＭＳ Ｐゴシック" pitchFamily="-112" charset="-128"/>
              <a:cs typeface="Helvetica"/>
            </a:endParaRPr>
          </a:p>
        </p:txBody>
      </p:sp>
      <p:sp>
        <p:nvSpPr>
          <p:cNvPr id="12" name="Subtitle 2">
            <a:extLst>
              <a:ext uri="{FF2B5EF4-FFF2-40B4-BE49-F238E27FC236}">
                <a16:creationId xmlns:a16="http://schemas.microsoft.com/office/drawing/2014/main" id="{887486D0-3DF4-4978-9540-DF1DA6EDA68E}"/>
              </a:ext>
            </a:extLst>
          </p:cNvPr>
          <p:cNvSpPr txBox="1">
            <a:spLocks/>
          </p:cNvSpPr>
          <p:nvPr/>
        </p:nvSpPr>
        <p:spPr>
          <a:xfrm>
            <a:off x="584200" y="5321300"/>
            <a:ext cx="8054975" cy="879475"/>
          </a:xfrm>
          <a:prstGeom prst="rect">
            <a:avLst/>
          </a:prstGeom>
        </p:spPr>
        <p:txBody>
          <a:bodyPr/>
          <a:lstStyle/>
          <a:p>
            <a:pPr marL="342900" indent="-342900" algn="ctr">
              <a:spcBef>
                <a:spcPct val="20000"/>
              </a:spcBef>
              <a:defRPr/>
            </a:pPr>
            <a:r>
              <a:rPr lang="en-US" sz="2800" b="1" dirty="0">
                <a:latin typeface="+mn-lt"/>
                <a:ea typeface="ＭＳ Ｐゴシック" pitchFamily="-112" charset="-128"/>
                <a:cs typeface="Helvetica"/>
              </a:rPr>
              <a:t>Stony Brook University Medical Center</a:t>
            </a:r>
          </a:p>
          <a:p>
            <a:pPr marL="342900" indent="-342900" algn="ctr">
              <a:spcBef>
                <a:spcPct val="20000"/>
              </a:spcBef>
              <a:defRPr/>
            </a:pPr>
            <a:endParaRPr lang="en-US" sz="2400" b="1" dirty="0">
              <a:latin typeface="+mn-lt"/>
              <a:ea typeface="ＭＳ Ｐゴシック" pitchFamily="-112" charset="-128"/>
              <a:cs typeface="Helvetica"/>
            </a:endParaRPr>
          </a:p>
        </p:txBody>
      </p:sp>
      <p:pic>
        <p:nvPicPr>
          <p:cNvPr id="35844" name="Picture 1">
            <a:extLst>
              <a:ext uri="{FF2B5EF4-FFF2-40B4-BE49-F238E27FC236}">
                <a16:creationId xmlns:a16="http://schemas.microsoft.com/office/drawing/2014/main" id="{64C838A7-23B7-4149-9C68-A8D85B4A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36800"/>
            <a:ext cx="6184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3" name="TextBox 2"/>
          <p:cNvSpPr txBox="1"/>
          <p:nvPr/>
        </p:nvSpPr>
        <p:spPr>
          <a:xfrm>
            <a:off x="297181" y="6457950"/>
            <a:ext cx="674370" cy="369332"/>
          </a:xfrm>
          <a:prstGeom prst="rect">
            <a:avLst/>
          </a:prstGeom>
          <a:noFill/>
        </p:spPr>
        <p:txBody>
          <a:bodyPr wrap="square" rtlCol="0">
            <a:spAutoFit/>
          </a:bodyPr>
          <a:lstStyle/>
          <a:p>
            <a:r>
              <a:rPr lang="en-US" dirty="0" smtClean="0"/>
              <a:t>1/23</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602"/>
    </mc:Choice>
    <mc:Fallback xmlns="">
      <p:transition spd="slow" advTm="1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C3D0BF7D-5FAB-4C0A-851B-39BC1DA6086B}"/>
              </a:ext>
            </a:extLst>
          </p:cNvPr>
          <p:cNvSpPr>
            <a:spLocks noGrp="1"/>
          </p:cNvSpPr>
          <p:nvPr>
            <p:ph type="ctrTitle"/>
          </p:nvPr>
        </p:nvSpPr>
        <p:spPr>
          <a:xfrm>
            <a:off x="107950" y="1012826"/>
            <a:ext cx="8863013" cy="660400"/>
          </a:xfrm>
        </p:spPr>
        <p:txBody>
          <a:bodyPr/>
          <a:lstStyle/>
          <a:p>
            <a:pPr>
              <a:defRPr/>
            </a:pPr>
            <a:r>
              <a:rPr lang="en-US" sz="4000" dirty="0">
                <a:latin typeface="+mj-lt"/>
              </a:rPr>
              <a:t> </a:t>
            </a:r>
            <a:r>
              <a:rPr lang="en-US" sz="4000" baseline="0" dirty="0">
                <a:latin typeface="+mj-lt"/>
              </a:rPr>
              <a:t> </a:t>
            </a:r>
            <a:r>
              <a:rPr lang="en-US" sz="3200" dirty="0">
                <a:latin typeface="+mj-lt"/>
              </a:rPr>
              <a:t>LIP Documentation of Severe</a:t>
            </a:r>
            <a:r>
              <a:rPr lang="en-US" sz="3200" baseline="0" dirty="0">
                <a:latin typeface="+mj-lt"/>
              </a:rPr>
              <a:t> </a:t>
            </a:r>
            <a:r>
              <a:rPr lang="en-US" sz="3200" dirty="0">
                <a:latin typeface="+mj-lt"/>
              </a:rPr>
              <a:t>Sepsis</a:t>
            </a:r>
            <a:br>
              <a:rPr lang="en-US" sz="3200" dirty="0">
                <a:latin typeface="+mj-lt"/>
              </a:rPr>
            </a:br>
            <a:r>
              <a:rPr lang="en-US" sz="2400" dirty="0">
                <a:latin typeface="+mj-lt"/>
              </a:rPr>
              <a:t/>
            </a:r>
            <a:br>
              <a:rPr lang="en-US" sz="2400" dirty="0">
                <a:latin typeface="+mj-lt"/>
              </a:rPr>
            </a:br>
            <a:r>
              <a:rPr lang="en-US" sz="4000" dirty="0">
                <a:latin typeface="+mj-lt"/>
              </a:rPr>
              <a:t/>
            </a:r>
            <a:br>
              <a:rPr lang="en-US" sz="4000" dirty="0">
                <a:latin typeface="+mj-lt"/>
              </a:rPr>
            </a:br>
            <a:r>
              <a:rPr lang="en-US" sz="4000" dirty="0">
                <a:latin typeface="+mj-lt"/>
              </a:rPr>
              <a:t/>
            </a:r>
            <a:br>
              <a:rPr lang="en-US" sz="4000" dirty="0">
                <a:latin typeface="+mj-lt"/>
              </a:rPr>
            </a:br>
            <a:endParaRPr lang="en-US" sz="4000" dirty="0">
              <a:latin typeface="+mj-lt"/>
            </a:endParaRPr>
          </a:p>
        </p:txBody>
      </p:sp>
      <p:sp>
        <p:nvSpPr>
          <p:cNvPr id="7" name="TextBox 6">
            <a:extLst>
              <a:ext uri="{FF2B5EF4-FFF2-40B4-BE49-F238E27FC236}">
                <a16:creationId xmlns:a16="http://schemas.microsoft.com/office/drawing/2014/main" id="{CD074B58-9746-4CDE-A9ED-9ACA693F530E}"/>
              </a:ext>
            </a:extLst>
          </p:cNvPr>
          <p:cNvSpPr txBox="1"/>
          <p:nvPr/>
        </p:nvSpPr>
        <p:spPr>
          <a:xfrm>
            <a:off x="588734" y="1828347"/>
            <a:ext cx="5100865" cy="2246769"/>
          </a:xfrm>
          <a:prstGeom prst="rect">
            <a:avLst/>
          </a:prstGeom>
          <a:noFill/>
        </p:spPr>
        <p:txBody>
          <a:bodyPr wrap="square">
            <a:spAutoFit/>
          </a:bodyPr>
          <a:lstStyle/>
          <a:p>
            <a:pPr>
              <a:defRPr/>
            </a:pPr>
            <a:r>
              <a:rPr lang="en-US" sz="2000" b="1" dirty="0">
                <a:latin typeface="+mn-lt"/>
              </a:rPr>
              <a:t>Caution</a:t>
            </a:r>
            <a:r>
              <a:rPr lang="en-US" dirty="0">
                <a:latin typeface="+mn-lt"/>
              </a:rPr>
              <a:t>:  </a:t>
            </a:r>
          </a:p>
          <a:p>
            <a:pPr>
              <a:defRPr/>
            </a:pPr>
            <a:r>
              <a:rPr lang="en-US" sz="2000" dirty="0">
                <a:latin typeface="+mn-lt"/>
              </a:rPr>
              <a:t>LIP documentation of “severe sepsis” in a note with or without clinical criteria requires implementation of the sepsis bundle. </a:t>
            </a:r>
          </a:p>
          <a:p>
            <a:pPr>
              <a:defRPr/>
            </a:pPr>
            <a:endParaRPr lang="en-US" sz="2000" dirty="0">
              <a:latin typeface="+mn-lt"/>
            </a:endParaRPr>
          </a:p>
          <a:p>
            <a:pPr>
              <a:defRPr/>
            </a:pPr>
            <a:r>
              <a:rPr lang="en-US" sz="2000" dirty="0">
                <a:latin typeface="+mn-lt"/>
              </a:rPr>
              <a:t>If the  diagnosis of severe sepsis/septic shock is being considered but is not certain: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8" name="Picture 7"/>
          <p:cNvPicPr>
            <a:picLocks noChangeAspect="1"/>
          </p:cNvPicPr>
          <p:nvPr/>
        </p:nvPicPr>
        <p:blipFill>
          <a:blip r:embed="rId6"/>
          <a:stretch>
            <a:fillRect/>
          </a:stretch>
        </p:blipFill>
        <p:spPr>
          <a:xfrm>
            <a:off x="5800527" y="1653724"/>
            <a:ext cx="2886273" cy="44617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71"/>
    </mc:Choice>
    <mc:Fallback xmlns="">
      <p:transition spd="slow" advTm="4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190500" y="1851025"/>
            <a:ext cx="8388350" cy="3968750"/>
          </a:xfrm>
        </p:spPr>
        <p:txBody>
          <a:bodyPr/>
          <a:lstStyle/>
          <a:p>
            <a:pPr marL="0" indent="0">
              <a:buFont typeface="Arial" panose="020B0604020202020204" pitchFamily="34" charset="0"/>
              <a:buNone/>
            </a:pPr>
            <a:r>
              <a:rPr lang="en-US" altLang="en-US" smtClean="0">
                <a:latin typeface="Helvetica" panose="020B0604020202020204" pitchFamily="34" charset="0"/>
                <a:cs typeface="Helvetica" panose="020B0604020202020204" pitchFamily="34" charset="0"/>
              </a:rPr>
              <a:t>• </a:t>
            </a:r>
            <a:r>
              <a:rPr lang="en-US" altLang="en-US" sz="2000" smtClean="0">
                <a:latin typeface="Calibri" panose="020F0502020204030204" pitchFamily="34" charset="0"/>
                <a:cs typeface="Helvetica" panose="020B0604020202020204" pitchFamily="34" charset="0"/>
              </a:rPr>
              <a:t>Patient meets Severe Sepsis criteria </a:t>
            </a:r>
            <a:r>
              <a:rPr lang="en-US" altLang="en-US" sz="2000" u="sng" smtClean="0">
                <a:latin typeface="Calibri" panose="020F0502020204030204" pitchFamily="34" charset="0"/>
                <a:cs typeface="Helvetica" panose="020B0604020202020204" pitchFamily="34" charset="0"/>
              </a:rPr>
              <a:t>AND </a:t>
            </a:r>
            <a:r>
              <a:rPr lang="en-US" altLang="en-US" sz="2000" smtClean="0">
                <a:latin typeface="Calibri" panose="020F0502020204030204" pitchFamily="34" charset="0"/>
                <a:cs typeface="Helvetica" panose="020B0604020202020204" pitchFamily="34" charset="0"/>
              </a:rPr>
              <a:t>either: </a:t>
            </a:r>
          </a:p>
          <a:p>
            <a:pPr marL="0" indent="0">
              <a:buFont typeface="Arial" panose="020B0604020202020204" pitchFamily="34" charset="0"/>
              <a:buNone/>
            </a:pPr>
            <a:r>
              <a:rPr lang="en-US" altLang="en-US" sz="2600" smtClean="0">
                <a:latin typeface="Calibri" panose="020F0502020204030204" pitchFamily="34" charset="0"/>
                <a:cs typeface="Helvetica" panose="020B0604020202020204" pitchFamily="34" charset="0"/>
              </a:rPr>
              <a:t> 	</a:t>
            </a:r>
            <a:r>
              <a:rPr lang="en-US" altLang="en-US" sz="2000" smtClean="0">
                <a:latin typeface="Calibri" panose="020F0502020204030204" pitchFamily="34" charset="0"/>
                <a:cs typeface="Helvetica" panose="020B0604020202020204" pitchFamily="34" charset="0"/>
              </a:rPr>
              <a:t>• Lactic acid ≥4 mmol/L  </a:t>
            </a:r>
          </a:p>
          <a:p>
            <a:pPr marL="400050" lvl="1" indent="0" algn="ctr">
              <a:buFont typeface="Lucida Grande"/>
              <a:buNone/>
            </a:pPr>
            <a:r>
              <a:rPr lang="en-US" altLang="en-US" sz="2000" u="sng" smtClean="0">
                <a:latin typeface="Calibri" panose="020F0502020204030204" pitchFamily="34" charset="0"/>
                <a:cs typeface="Helvetica" panose="020B0604020202020204" pitchFamily="34" charset="0"/>
              </a:rPr>
              <a:t>OR</a:t>
            </a:r>
          </a:p>
          <a:p>
            <a:pPr marL="400050" lvl="1" indent="0" algn="ctr">
              <a:buFont typeface="Lucida Grande"/>
              <a:buNone/>
            </a:pPr>
            <a:endParaRPr lang="en-US" altLang="en-US" sz="2000" u="sng" smtClean="0">
              <a:latin typeface="Calibri" panose="020F0502020204030204" pitchFamily="34" charset="0"/>
              <a:cs typeface="Helvetica" panose="020B0604020202020204" pitchFamily="34" charset="0"/>
            </a:endParaRPr>
          </a:p>
          <a:p>
            <a:pPr marL="0" indent="0">
              <a:buFont typeface="Arial" panose="020B0604020202020204" pitchFamily="34" charset="0"/>
              <a:buNone/>
            </a:pPr>
            <a:r>
              <a:rPr lang="en-US" altLang="en-US" sz="2000" smtClean="0">
                <a:latin typeface="Calibri" panose="020F0502020204030204" pitchFamily="34" charset="0"/>
                <a:cs typeface="Helvetica" panose="020B0604020202020204" pitchFamily="34" charset="0"/>
              </a:rPr>
              <a:t> 	• Persistent Hypotension in the hour following crystalloid fluid bolus </a:t>
            </a:r>
          </a:p>
          <a:p>
            <a:pPr marL="400050" lvl="1" indent="0" algn="ctr">
              <a:buFont typeface="Lucida Grande"/>
              <a:buNone/>
            </a:pPr>
            <a:r>
              <a:rPr lang="en-US" altLang="en-US" sz="2000" u="sng" smtClean="0">
                <a:latin typeface="Calibri" panose="020F0502020204030204" pitchFamily="34" charset="0"/>
                <a:cs typeface="Helvetica" panose="020B0604020202020204" pitchFamily="34" charset="0"/>
              </a:rPr>
              <a:t>OR</a:t>
            </a:r>
          </a:p>
          <a:p>
            <a:pPr marL="400050" lvl="1" indent="0" algn="ctr">
              <a:buFont typeface="Lucida Grande"/>
              <a:buNone/>
            </a:pPr>
            <a:endParaRPr lang="en-US" altLang="en-US" sz="2000" u="sng" smtClean="0">
              <a:latin typeface="Calibri" panose="020F0502020204030204" pitchFamily="34" charset="0"/>
              <a:cs typeface="Helvetica" panose="020B0604020202020204" pitchFamily="34" charset="0"/>
            </a:endParaRPr>
          </a:p>
          <a:p>
            <a:pPr marL="0" indent="0">
              <a:buFont typeface="Arial" panose="020B0604020202020204" pitchFamily="34" charset="0"/>
              <a:buNone/>
            </a:pPr>
            <a:r>
              <a:rPr lang="en-US" altLang="en-US" sz="2000" smtClean="0">
                <a:latin typeface="Calibri" panose="020F0502020204030204" pitchFamily="34" charset="0"/>
                <a:cs typeface="Helvetica" panose="020B0604020202020204" pitchFamily="34" charset="0"/>
              </a:rPr>
              <a:t>	• Physician/Advanced Practitioner diagnosis	</a:t>
            </a:r>
          </a:p>
          <a:p>
            <a:pPr marL="0" indent="0">
              <a:buFont typeface="Arial" panose="020B0604020202020204" pitchFamily="34" charset="0"/>
              <a:buNone/>
            </a:pPr>
            <a:endParaRPr lang="en-US" altLang="en-US" sz="2600" smtClean="0">
              <a:latin typeface="Calibri" panose="020F0502020204030204" pitchFamily="34" charset="0"/>
              <a:cs typeface="Helvetica" panose="020B0604020202020204" pitchFamily="34" charset="0"/>
            </a:endParaRPr>
          </a:p>
        </p:txBody>
      </p:sp>
      <p:sp>
        <p:nvSpPr>
          <p:cNvPr id="4" name="Title 1"/>
          <p:cNvSpPr txBox="1">
            <a:spLocks/>
          </p:cNvSpPr>
          <p:nvPr/>
        </p:nvSpPr>
        <p:spPr>
          <a:xfrm>
            <a:off x="306388" y="1116013"/>
            <a:ext cx="8154987" cy="7350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defRPr/>
            </a:pPr>
            <a:r>
              <a:rPr lang="en-US" sz="2400" dirty="0" smtClean="0">
                <a:solidFill>
                  <a:srgbClr val="C00000"/>
                </a:solidFill>
                <a:ea typeface="ＭＳ Ｐゴシック" pitchFamily="96" charset="-128"/>
                <a:cs typeface="+mn-cs"/>
              </a:rPr>
              <a:t>Septic Shock Criteria</a:t>
            </a:r>
            <a:endParaRPr lang="en-US" sz="2400" dirty="0">
              <a:solidFill>
                <a:srgbClr val="C00000"/>
              </a:solidFill>
              <a:ea typeface="ＭＳ Ｐゴシック" pitchFamily="96" charset="-128"/>
              <a:cs typeface="+mn-cs"/>
            </a:endParaRPr>
          </a:p>
        </p:txBody>
      </p:sp>
    </p:spTree>
    <p:extLst>
      <p:ext uri="{BB962C8B-B14F-4D97-AF65-F5344CB8AC3E}">
        <p14:creationId xmlns:p14="http://schemas.microsoft.com/office/powerpoint/2010/main" val="26017004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B8AA9C2-7279-41F3-8534-A0CE6CB47BAA}"/>
              </a:ext>
            </a:extLst>
          </p:cNvPr>
          <p:cNvSpPr>
            <a:spLocks noGrp="1" noChangeArrowheads="1"/>
          </p:cNvSpPr>
          <p:nvPr>
            <p:ph idx="12"/>
          </p:nvPr>
        </p:nvSpPr>
        <p:spPr>
          <a:xfrm>
            <a:off x="0" y="2378075"/>
            <a:ext cx="4364038" cy="2617788"/>
          </a:xfrm>
        </p:spPr>
        <p:txBody>
          <a:bodyPr/>
          <a:lstStyle/>
          <a:p>
            <a:pPr marL="685800" indent="-1651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mn-lt"/>
                <a:ea typeface="+mn-ea"/>
                <a:cs typeface="+mn-cs"/>
              </a:rPr>
              <a:t>Initial</a:t>
            </a:r>
            <a:r>
              <a:rPr lang="en-US" sz="2000" dirty="0">
                <a:solidFill>
                  <a:srgbClr val="000000"/>
                </a:solidFill>
                <a:latin typeface="+mn-lt"/>
                <a:ea typeface="+mn-ea"/>
                <a:cs typeface="+mn-cs"/>
              </a:rPr>
              <a:t> Lactate Collection</a:t>
            </a:r>
          </a:p>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Blood culture collection </a:t>
            </a:r>
            <a:r>
              <a:rPr lang="en-US" sz="2000" i="1" u="sng" dirty="0">
                <a:solidFill>
                  <a:srgbClr val="000000"/>
                </a:solidFill>
                <a:latin typeface="+mn-lt"/>
                <a:ea typeface="+mn-ea"/>
                <a:cs typeface="+mn-cs"/>
              </a:rPr>
              <a:t>prior</a:t>
            </a:r>
            <a:r>
              <a:rPr lang="en-US" sz="2000" dirty="0">
                <a:solidFill>
                  <a:srgbClr val="000000"/>
                </a:solidFill>
                <a:latin typeface="+mn-lt"/>
                <a:ea typeface="+mn-ea"/>
                <a:cs typeface="+mn-cs"/>
              </a:rPr>
              <a:t> to antibiotic administration</a:t>
            </a:r>
          </a:p>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Early, appropriate broad-spectrum antibiotic administration</a:t>
            </a: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520700" lvl="1" eaLnBrk="1" fontAlgn="auto" hangingPunct="1">
              <a:spcBef>
                <a:spcPts val="0"/>
              </a:spcBef>
              <a:spcAft>
                <a:spcPts val="0"/>
              </a:spcAft>
              <a:buFont typeface="Arial"/>
              <a:buNone/>
              <a:defRPr/>
            </a:pPr>
            <a:endParaRPr lang="en-US" sz="1600" dirty="0">
              <a:latin typeface="+mn-lt"/>
            </a:endParaRPr>
          </a:p>
        </p:txBody>
      </p:sp>
      <p:sp>
        <p:nvSpPr>
          <p:cNvPr id="23556" name="TextBox 1">
            <a:extLst>
              <a:ext uri="{FF2B5EF4-FFF2-40B4-BE49-F238E27FC236}">
                <a16:creationId xmlns:a16="http://schemas.microsoft.com/office/drawing/2014/main" id="{EF65515A-2F2E-4EA1-8236-A2C97ACDDD8B}"/>
              </a:ext>
            </a:extLst>
          </p:cNvPr>
          <p:cNvSpPr txBox="1">
            <a:spLocks noChangeArrowheads="1"/>
          </p:cNvSpPr>
          <p:nvPr/>
        </p:nvSpPr>
        <p:spPr bwMode="auto">
          <a:xfrm>
            <a:off x="693738" y="1384300"/>
            <a:ext cx="744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Required Interventions within 3 Hours of Recognition</a:t>
            </a:r>
          </a:p>
        </p:txBody>
      </p:sp>
      <p:pic>
        <p:nvPicPr>
          <p:cNvPr id="46084" name="Picture 1">
            <a:extLst>
              <a:ext uri="{FF2B5EF4-FFF2-40B4-BE49-F238E27FC236}">
                <a16:creationId xmlns:a16="http://schemas.microsoft.com/office/drawing/2014/main" id="{57B0382E-CA8E-4367-8EEA-FF504455F4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0725" y="2501900"/>
            <a:ext cx="42449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12"/>
    </mc:Choice>
    <mc:Fallback xmlns="">
      <p:transition spd="slow" advTm="2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7A93B9-B0D9-014E-BA30-939454F937BD}"/>
              </a:ext>
            </a:extLst>
          </p:cNvPr>
          <p:cNvSpPr>
            <a:spLocks noGrp="1"/>
          </p:cNvSpPr>
          <p:nvPr>
            <p:ph type="body" sz="quarter" idx="14"/>
          </p:nvPr>
        </p:nvSpPr>
        <p:spPr/>
        <p:txBody>
          <a:bodyPr/>
          <a:lstStyle/>
          <a:p>
            <a:endParaRPr lang="en-US"/>
          </a:p>
        </p:txBody>
      </p:sp>
      <p:pic>
        <p:nvPicPr>
          <p:cNvPr id="5" name="Picture 4" descr="Diagram, logo, company name&#10;&#10;Description automatically generated">
            <a:extLst>
              <a:ext uri="{FF2B5EF4-FFF2-40B4-BE49-F238E27FC236}">
                <a16:creationId xmlns:a16="http://schemas.microsoft.com/office/drawing/2014/main" id="{3403F16C-CA1B-0943-8C3B-911008789351}"/>
              </a:ext>
            </a:extLst>
          </p:cNvPr>
          <p:cNvPicPr>
            <a:picLocks noChangeAspect="1"/>
          </p:cNvPicPr>
          <p:nvPr/>
        </p:nvPicPr>
        <p:blipFill>
          <a:blip r:embed="rId4"/>
          <a:stretch>
            <a:fillRect/>
          </a:stretch>
        </p:blipFill>
        <p:spPr>
          <a:xfrm>
            <a:off x="278270" y="1349829"/>
            <a:ext cx="8457603" cy="4826590"/>
          </a:xfrm>
          <a:prstGeom prst="rect">
            <a:avLst/>
          </a:prstGeom>
        </p:spPr>
      </p:pic>
      <p:pic>
        <p:nvPicPr>
          <p:cNvPr id="3" name="Audio Recording May 28, 2021 at 6:40:49 AM" descr="Audio Recording May 28, 2021 at 6:40:49 AM">
            <a:hlinkClick r:id="" action="ppaction://media"/>
            <a:extLst>
              <a:ext uri="{FF2B5EF4-FFF2-40B4-BE49-F238E27FC236}">
                <a16:creationId xmlns:a16="http://schemas.microsoft.com/office/drawing/2014/main" id="{E7E60023-DC4A-314B-820A-83C0AB9FC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218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1">
            <a:extLst>
              <a:ext uri="{FF2B5EF4-FFF2-40B4-BE49-F238E27FC236}">
                <a16:creationId xmlns:a16="http://schemas.microsoft.com/office/drawing/2014/main" id="{A8DBAFD8-8E85-4F92-8C54-3BF0EC37AAD2}"/>
              </a:ext>
            </a:extLst>
          </p:cNvPr>
          <p:cNvSpPr>
            <a:spLocks noGrp="1"/>
          </p:cNvSpPr>
          <p:nvPr>
            <p:ph type="body" sz="quarter" idx="14"/>
          </p:nvPr>
        </p:nvSpPr>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48133" name="Picture 5">
            <a:extLst>
              <a:ext uri="{FF2B5EF4-FFF2-40B4-BE49-F238E27FC236}">
                <a16:creationId xmlns:a16="http://schemas.microsoft.com/office/drawing/2014/main" id="{B9CB458A-1453-4E2F-808F-35D9DCA20C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40750"/>
            <a:ext cx="11200543" cy="562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6BB5854-AA71-43C2-8BF1-AB7F18389437}"/>
              </a:ext>
            </a:extLst>
          </p:cNvPr>
          <p:cNvSpPr txBox="1"/>
          <p:nvPr/>
        </p:nvSpPr>
        <p:spPr>
          <a:xfrm>
            <a:off x="2451916" y="152400"/>
            <a:ext cx="7861300" cy="830262"/>
          </a:xfrm>
          <a:prstGeom prst="rect">
            <a:avLst/>
          </a:prstGeom>
          <a:noFill/>
        </p:spPr>
        <p:txBody>
          <a:bodyPr>
            <a:spAutoFit/>
          </a:bodyPr>
          <a:lstStyle/>
          <a:p>
            <a:pPr algn="ctr">
              <a:defRPr/>
            </a:pPr>
            <a:r>
              <a:rPr lang="en-US" sz="2400" dirty="0">
                <a:solidFill>
                  <a:srgbClr val="C00000"/>
                </a:solidFill>
                <a:latin typeface="+mj-lt"/>
              </a:rPr>
              <a:t>Recognition to Immediate Treatment</a:t>
            </a:r>
          </a:p>
          <a:p>
            <a:pPr algn="ctr">
              <a:defRPr/>
            </a:pPr>
            <a:r>
              <a:rPr lang="en-US" sz="2400" dirty="0">
                <a:solidFill>
                  <a:schemeClr val="accent1">
                    <a:lumMod val="75000"/>
                  </a:schemeClr>
                </a:solidFill>
                <a:latin typeface="+mj-lt"/>
              </a:rPr>
              <a:t>The Sepsis Power plan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A71250C1-8C6F-6D4B-BACD-A8E71574113E}"/>
              </a:ext>
            </a:extLst>
          </p:cNvPr>
          <p:cNvPicPr>
            <a:picLocks noChangeAspect="1"/>
          </p:cNvPicPr>
          <p:nvPr/>
        </p:nvPicPr>
        <p:blipFill>
          <a:blip r:embed="rId7"/>
          <a:stretch>
            <a:fillRect/>
          </a:stretch>
        </p:blipFill>
        <p:spPr>
          <a:xfrm>
            <a:off x="3219450" y="1163256"/>
            <a:ext cx="2705100" cy="59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27"/>
    </mc:Choice>
    <mc:Fallback xmlns="">
      <p:transition spd="slow" advTm="1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86" y="347871"/>
            <a:ext cx="4499113" cy="607494"/>
          </a:xfrm>
        </p:spPr>
        <p:txBody>
          <a:bodyPr>
            <a:normAutofit/>
          </a:bodyPr>
          <a:lstStyle/>
          <a:p>
            <a:r>
              <a:rPr lang="en-US" dirty="0" smtClean="0"/>
              <a:t>SBM Adult Fluid Order</a:t>
            </a:r>
            <a:endParaRPr lang="en-US" dirty="0"/>
          </a:p>
        </p:txBody>
      </p:sp>
      <p:sp>
        <p:nvSpPr>
          <p:cNvPr id="3" name="Footer Placeholder 2"/>
          <p:cNvSpPr>
            <a:spLocks noGrp="1"/>
          </p:cNvSpPr>
          <p:nvPr>
            <p:ph type="ftr" sz="quarter" idx="20"/>
          </p:nvPr>
        </p:nvSpPr>
        <p:spPr/>
        <p:txBody>
          <a:bodyPr/>
          <a:lstStyle/>
          <a:p>
            <a:r>
              <a:rPr lang="en-US" dirty="0" smtClean="0"/>
              <a:t>Department of Clinical Education</a:t>
            </a:r>
            <a:endParaRPr lang="en-US" dirty="0"/>
          </a:p>
        </p:txBody>
      </p:sp>
      <p:sp>
        <p:nvSpPr>
          <p:cNvPr id="4" name="Slide Number Placeholder 3"/>
          <p:cNvSpPr>
            <a:spLocks noGrp="1"/>
          </p:cNvSpPr>
          <p:nvPr>
            <p:ph type="sldNum" sz="quarter" idx="21"/>
          </p:nvPr>
        </p:nvSpPr>
        <p:spPr/>
        <p:txBody>
          <a:bodyPr/>
          <a:lstStyle/>
          <a:p>
            <a:fld id="{935F4044-894B-B74C-BA70-A76DFBF02618}" type="slidenum">
              <a:rPr lang="en-US" smtClean="0"/>
              <a:pPr/>
              <a:t>15</a:t>
            </a:fld>
            <a:endParaRPr lang="en-US" dirty="0"/>
          </a:p>
        </p:txBody>
      </p:sp>
      <p:pic>
        <p:nvPicPr>
          <p:cNvPr id="8" name="Content Placeholder 7"/>
          <p:cNvPicPr>
            <a:picLocks noGrp="1" noChangeAspect="1"/>
          </p:cNvPicPr>
          <p:nvPr>
            <p:ph sz="quarter" idx="22"/>
          </p:nvPr>
        </p:nvPicPr>
        <p:blipFill>
          <a:blip r:embed="rId2"/>
          <a:stretch>
            <a:fillRect/>
          </a:stretch>
        </p:blipFill>
        <p:spPr>
          <a:xfrm>
            <a:off x="717209" y="1466385"/>
            <a:ext cx="7696200" cy="4249659"/>
          </a:xfrm>
          <a:prstGeom prst="rect">
            <a:avLst/>
          </a:prstGeom>
        </p:spPr>
      </p:pic>
    </p:spTree>
    <p:extLst>
      <p:ext uri="{BB962C8B-B14F-4D97-AF65-F5344CB8AC3E}">
        <p14:creationId xmlns:p14="http://schemas.microsoft.com/office/powerpoint/2010/main" val="1045226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C06292-F783-447C-9251-1171BD0853CD}"/>
              </a:ext>
            </a:extLst>
          </p:cNvPr>
          <p:cNvSpPr txBox="1"/>
          <p:nvPr/>
        </p:nvSpPr>
        <p:spPr>
          <a:xfrm>
            <a:off x="230188" y="2162175"/>
            <a:ext cx="8742362" cy="2740025"/>
          </a:xfrm>
          <a:prstGeom prst="rect">
            <a:avLst/>
          </a:prstGeom>
          <a:noFill/>
        </p:spPr>
        <p:txBody>
          <a:bodyPr>
            <a:spAutoFit/>
          </a:bodyPr>
          <a:lstStyle/>
          <a:p>
            <a:pPr marL="520700" lvl="1" eaLnBrk="1" fontAlgn="auto" hangingPunct="1">
              <a:spcBef>
                <a:spcPts val="0"/>
              </a:spcBef>
              <a:spcAft>
                <a:spcPts val="0"/>
              </a:spcAft>
              <a:defRPr/>
            </a:pPr>
            <a:r>
              <a:rPr lang="en-US" altLang="en-US" sz="2400" dirty="0">
                <a:latin typeface="Calibri"/>
                <a:ea typeface="+mn-ea"/>
              </a:rPr>
              <a:t>For :</a:t>
            </a:r>
          </a:p>
          <a:p>
            <a:pPr marL="1320800" lvl="2" indent="-342900" eaLnBrk="1" fontAlgn="auto" hangingPunct="1">
              <a:spcBef>
                <a:spcPts val="0"/>
              </a:spcBef>
              <a:spcAft>
                <a:spcPts val="0"/>
              </a:spcAft>
              <a:buFont typeface="Arial" panose="020B0604020202020204" pitchFamily="34" charset="0"/>
              <a:buChar char="•"/>
              <a:defRPr/>
            </a:pPr>
            <a:r>
              <a:rPr lang="en-US" altLang="en-US" sz="2000" dirty="0">
                <a:latin typeface="Calibri"/>
                <a:ea typeface="+mn-ea"/>
              </a:rPr>
              <a:t>Severe Sepsis + Lactic Acid ≥4  </a:t>
            </a:r>
            <a:r>
              <a:rPr lang="en-US" altLang="en-US" sz="2000" b="1" i="1" dirty="0">
                <a:latin typeface="Calibri"/>
                <a:ea typeface="+mn-ea"/>
              </a:rPr>
              <a:t>OR </a:t>
            </a:r>
          </a:p>
          <a:p>
            <a:pPr marL="1320800" lvl="2" indent="-342900" eaLnBrk="1" fontAlgn="auto" hangingPunct="1">
              <a:spcBef>
                <a:spcPts val="0"/>
              </a:spcBef>
              <a:spcAft>
                <a:spcPts val="0"/>
              </a:spcAft>
              <a:buFont typeface="Arial" panose="020B0604020202020204" pitchFamily="34" charset="0"/>
              <a:buChar char="•"/>
              <a:defRPr/>
            </a:pPr>
            <a:r>
              <a:rPr lang="en-US" altLang="en-US" sz="2000" dirty="0">
                <a:latin typeface="Calibri"/>
                <a:ea typeface="+mn-ea"/>
              </a:rPr>
              <a:t>Any episode of hypotension (SBP &lt;90 or MAP&lt;65 mmHg)</a:t>
            </a:r>
          </a:p>
          <a:p>
            <a:pPr marL="977900" lvl="2" eaLnBrk="1" fontAlgn="auto" hangingPunct="1">
              <a:spcBef>
                <a:spcPts val="0"/>
              </a:spcBef>
              <a:spcAft>
                <a:spcPts val="0"/>
              </a:spcAft>
              <a:defRPr/>
            </a:pPr>
            <a:endParaRPr lang="en-US" altLang="en-US" sz="2000" b="1" i="1" dirty="0">
              <a:latin typeface="Calibri"/>
              <a:ea typeface="+mn-ea"/>
            </a:endParaRPr>
          </a:p>
          <a:p>
            <a:pPr marL="1320800" lvl="2" indent="-342900" eaLnBrk="1" fontAlgn="auto" hangingPunct="1">
              <a:spcBef>
                <a:spcPts val="0"/>
              </a:spcBef>
              <a:spcAft>
                <a:spcPts val="0"/>
              </a:spcAft>
              <a:buFont typeface="Arial" panose="020B0604020202020204" pitchFamily="34" charset="0"/>
              <a:buChar char="•"/>
              <a:defRPr/>
            </a:pPr>
            <a:endParaRPr lang="en-US" altLang="en-US" sz="2000" b="1" i="1" dirty="0">
              <a:latin typeface="Calibri"/>
              <a:ea typeface="+mn-ea"/>
            </a:endParaRPr>
          </a:p>
          <a:p>
            <a:pPr marL="520700" lvl="1" eaLnBrk="1" fontAlgn="auto" hangingPunct="1">
              <a:spcBef>
                <a:spcPts val="0"/>
              </a:spcBef>
              <a:spcAft>
                <a:spcPts val="0"/>
              </a:spcAft>
              <a:defRPr/>
            </a:pPr>
            <a:r>
              <a:rPr lang="en-US" sz="2400" dirty="0">
                <a:latin typeface="+mn-lt"/>
              </a:rPr>
              <a:t>Crystalloid fluid resuscitation (30 ml/kg) </a:t>
            </a:r>
            <a:r>
              <a:rPr lang="en-US" sz="2400" b="1" i="1" dirty="0">
                <a:latin typeface="+mn-lt"/>
              </a:rPr>
              <a:t>must be initiated within 3 hours and completed within 6 hours of recognition</a:t>
            </a:r>
          </a:p>
          <a:p>
            <a:pPr marL="1320800" lvl="2" indent="-342900" eaLnBrk="1" fontAlgn="auto" hangingPunct="1">
              <a:spcBef>
                <a:spcPts val="0"/>
              </a:spcBef>
              <a:spcAft>
                <a:spcPts val="0"/>
              </a:spcAft>
              <a:buFont typeface="Arial" panose="020B0604020202020204" pitchFamily="34" charset="0"/>
              <a:buChar char="•"/>
              <a:defRPr/>
            </a:pPr>
            <a:endParaRPr lang="en-US" altLang="en-US" sz="2000" b="1" i="1" dirty="0">
              <a:solidFill>
                <a:prstClr val="black"/>
              </a:solidFill>
              <a:latin typeface="Calibri"/>
              <a:ea typeface="+mn-ea"/>
            </a:endParaRPr>
          </a:p>
        </p:txBody>
      </p:sp>
      <p:sp>
        <p:nvSpPr>
          <p:cNvPr id="8" name="TextBox 7">
            <a:extLst>
              <a:ext uri="{FF2B5EF4-FFF2-40B4-BE49-F238E27FC236}">
                <a16:creationId xmlns:a16="http://schemas.microsoft.com/office/drawing/2014/main" id="{75147E30-F08E-49B8-81FF-5E0BF52D3820}"/>
              </a:ext>
            </a:extLst>
          </p:cNvPr>
          <p:cNvSpPr txBox="1"/>
          <p:nvPr/>
        </p:nvSpPr>
        <p:spPr>
          <a:xfrm>
            <a:off x="3035300" y="1284288"/>
            <a:ext cx="2797175" cy="523875"/>
          </a:xfrm>
          <a:prstGeom prst="rect">
            <a:avLst/>
          </a:prstGeom>
          <a:noFill/>
        </p:spPr>
        <p:txBody>
          <a:bodyPr wrap="none">
            <a:spAutoFit/>
          </a:bodyPr>
          <a:lstStyle/>
          <a:p>
            <a:pPr algn="ctr" eaLnBrk="1" hangingPunct="1">
              <a:defRPr/>
            </a:pPr>
            <a:r>
              <a:rPr lang="en-US" sz="2400" dirty="0">
                <a:solidFill>
                  <a:srgbClr val="C00000"/>
                </a:solidFill>
                <a:latin typeface="+mj-lt"/>
                <a:ea typeface="ＭＳ Ｐゴシック" pitchFamily="96" charset="-128"/>
              </a:rPr>
              <a:t>Fluid </a:t>
            </a:r>
            <a:r>
              <a:rPr lang="en-US" sz="2800" dirty="0">
                <a:solidFill>
                  <a:srgbClr val="C00000"/>
                </a:solidFill>
                <a:latin typeface="+mj-lt"/>
                <a:ea typeface="ＭＳ Ｐゴシック" pitchFamily="96" charset="-128"/>
              </a:rPr>
              <a:t>Resuscitation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84"/>
    </mc:Choice>
    <mc:Fallback xmlns="">
      <p:transition spd="slow" advTm="2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raphical user interface, text&#10;&#10;Description automatically generated">
            <a:extLst>
              <a:ext uri="{FF2B5EF4-FFF2-40B4-BE49-F238E27FC236}">
                <a16:creationId xmlns:a16="http://schemas.microsoft.com/office/drawing/2014/main" id="{78C0D484-7440-CF45-957F-7E842F0A6A06}"/>
              </a:ext>
            </a:extLst>
          </p:cNvPr>
          <p:cNvPicPr>
            <a:picLocks noGrp="1" noChangeAspect="1"/>
          </p:cNvPicPr>
          <p:nvPr>
            <p:ph idx="1"/>
          </p:nvPr>
        </p:nvPicPr>
        <p:blipFill rotWithShape="1">
          <a:blip r:embed="rId2"/>
          <a:srcRect r="5315" b="-1"/>
          <a:stretch/>
        </p:blipFill>
        <p:spPr>
          <a:xfrm>
            <a:off x="291576" y="1330325"/>
            <a:ext cx="8637172" cy="4854718"/>
          </a:xfrm>
          <a:prstGeom prst="rect">
            <a:avLst/>
          </a:prstGeom>
        </p:spPr>
      </p:pic>
    </p:spTree>
    <p:extLst>
      <p:ext uri="{BB962C8B-B14F-4D97-AF65-F5344CB8AC3E}">
        <p14:creationId xmlns:p14="http://schemas.microsoft.com/office/powerpoint/2010/main" val="375178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6">
            <a:extLst>
              <a:ext uri="{FF2B5EF4-FFF2-40B4-BE49-F238E27FC236}">
                <a16:creationId xmlns:a16="http://schemas.microsoft.com/office/drawing/2014/main" id="{E8E9F0D3-FC17-4678-8E89-519AA09EBD21}"/>
              </a:ext>
            </a:extLst>
          </p:cNvPr>
          <p:cNvSpPr>
            <a:spLocks noGrp="1" noChangeArrowheads="1"/>
          </p:cNvSpPr>
          <p:nvPr>
            <p:ph type="title"/>
          </p:nvPr>
        </p:nvSpPr>
        <p:spPr bwMode="auto">
          <a:xfrm>
            <a:off x="457200" y="274638"/>
            <a:ext cx="7839075"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9" name="TextBox 1">
            <a:extLst>
              <a:ext uri="{FF2B5EF4-FFF2-40B4-BE49-F238E27FC236}">
                <a16:creationId xmlns:a16="http://schemas.microsoft.com/office/drawing/2014/main" id="{3F73E711-2C97-4C82-B09B-F3646918662D}"/>
              </a:ext>
            </a:extLst>
          </p:cNvPr>
          <p:cNvSpPr txBox="1">
            <a:spLocks noGrp="1" noChangeArrowheads="1"/>
          </p:cNvSpPr>
          <p:nvPr>
            <p:ph idx="1"/>
          </p:nvPr>
        </p:nvSpPr>
        <p:spPr>
          <a:xfrm>
            <a:off x="269875" y="1327479"/>
            <a:ext cx="8751888" cy="5238357"/>
          </a:xfrm>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None/>
              <a:defRPr/>
            </a:pPr>
            <a:r>
              <a:rPr lang="en-US" sz="2800" dirty="0">
                <a:solidFill>
                  <a:srgbClr val="C00000"/>
                </a:solidFill>
              </a:rPr>
              <a:t>Interventions for Adults </a:t>
            </a:r>
            <a:r>
              <a:rPr lang="en-US" sz="2800" u="sng" dirty="0">
                <a:solidFill>
                  <a:srgbClr val="C00000"/>
                </a:solidFill>
              </a:rPr>
              <a:t>within</a:t>
            </a:r>
            <a:r>
              <a:rPr lang="en-US" sz="2800" dirty="0">
                <a:solidFill>
                  <a:srgbClr val="C00000"/>
                </a:solidFill>
              </a:rPr>
              <a:t> 6 Hours of Recognition</a:t>
            </a:r>
          </a:p>
          <a:p>
            <a:pPr algn="ctr" eaLnBrk="1" hangingPunct="1">
              <a:buFont typeface="Arial" panose="020B0604020202020204" pitchFamily="34" charset="0"/>
              <a:buNone/>
              <a:defRPr/>
            </a:pPr>
            <a:endParaRPr lang="en-US" sz="2800" dirty="0">
              <a:solidFill>
                <a:srgbClr val="C00000"/>
              </a:solidFill>
              <a:latin typeface="+mj-lt"/>
            </a:endParaRPr>
          </a:p>
          <a:p>
            <a:pPr marL="396875" eaLnBrk="1" fontAlgn="auto" hangingPunct="1">
              <a:spcBef>
                <a:spcPts val="0"/>
              </a:spcBef>
              <a:spcAft>
                <a:spcPts val="0"/>
              </a:spcAft>
              <a:defRPr/>
            </a:pPr>
            <a:r>
              <a:rPr lang="en-US" sz="2000" dirty="0">
                <a:solidFill>
                  <a:srgbClr val="000000"/>
                </a:solidFill>
                <a:latin typeface="+mj-lt"/>
              </a:rPr>
              <a:t>Re-measure lactate if the initial value was elevated (&gt;2</a:t>
            </a:r>
            <a:r>
              <a:rPr lang="en-US" sz="2000" dirty="0" smtClean="0">
                <a:solidFill>
                  <a:srgbClr val="000000"/>
                </a:solidFill>
                <a:latin typeface="+mj-lt"/>
              </a:rPr>
              <a:t>), in 3 hours</a:t>
            </a: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sz="2000" dirty="0">
                <a:solidFill>
                  <a:srgbClr val="000000"/>
                </a:solidFill>
                <a:latin typeface="+mj-lt"/>
              </a:rPr>
              <a:t>If the blood lactate acid result is &gt;2mmol/L an EPR generated order for a redraw is automatically ordered every 3 hours X2. </a:t>
            </a:r>
            <a:endParaRPr lang="en-US" sz="2000" dirty="0" smtClean="0">
              <a:solidFill>
                <a:srgbClr val="000000"/>
              </a:solidFill>
              <a:latin typeface="+mj-lt"/>
            </a:endParaRP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sz="2000" dirty="0">
                <a:solidFill>
                  <a:srgbClr val="000000"/>
                </a:solidFill>
                <a:latin typeface="+mj-lt"/>
              </a:rPr>
              <a:t>*</a:t>
            </a:r>
            <a:r>
              <a:rPr lang="en-US" sz="2000" dirty="0">
                <a:solidFill>
                  <a:srgbClr val="C00000"/>
                </a:solidFill>
                <a:latin typeface="+mj-lt"/>
              </a:rPr>
              <a:t>Please note</a:t>
            </a:r>
            <a:r>
              <a:rPr lang="en-US" sz="2000" dirty="0">
                <a:latin typeface="+mj-lt"/>
              </a:rPr>
              <a:t> in the </a:t>
            </a:r>
            <a:r>
              <a:rPr lang="en-US" sz="2000" u="sng" dirty="0">
                <a:latin typeface="+mj-lt"/>
              </a:rPr>
              <a:t>Emergency Department </a:t>
            </a:r>
            <a:r>
              <a:rPr lang="en-US" sz="2000" dirty="0">
                <a:latin typeface="+mj-lt"/>
              </a:rPr>
              <a:t>the</a:t>
            </a:r>
            <a:r>
              <a:rPr lang="en-US" sz="2000" dirty="0">
                <a:solidFill>
                  <a:srgbClr val="C00000"/>
                </a:solidFill>
                <a:latin typeface="+mj-lt"/>
              </a:rPr>
              <a:t> </a:t>
            </a:r>
            <a:r>
              <a:rPr lang="en-US" sz="2000" dirty="0">
                <a:solidFill>
                  <a:srgbClr val="000000"/>
                </a:solidFill>
                <a:latin typeface="+mj-lt"/>
              </a:rPr>
              <a:t>second lactate may NOT be automatically reordered if the first was not ordered through the </a:t>
            </a:r>
            <a:r>
              <a:rPr lang="en-US" sz="2000" i="1" dirty="0">
                <a:solidFill>
                  <a:srgbClr val="000000"/>
                </a:solidFill>
                <a:latin typeface="+mj-lt"/>
              </a:rPr>
              <a:t>Sepsis Order Set</a:t>
            </a:r>
            <a:r>
              <a:rPr lang="en-US" sz="2000" dirty="0">
                <a:solidFill>
                  <a:srgbClr val="000000"/>
                </a:solidFill>
                <a:latin typeface="+mj-lt"/>
              </a:rPr>
              <a:t>. It then MUST be manually reordered by the admitting LIP.</a:t>
            </a: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altLang="en-US" sz="2000" dirty="0">
                <a:solidFill>
                  <a:srgbClr val="000000"/>
                </a:solidFill>
                <a:latin typeface="+mj-lt"/>
              </a:rPr>
              <a:t>Initiate </a:t>
            </a:r>
            <a:r>
              <a:rPr lang="en-US" sz="2000" dirty="0">
                <a:solidFill>
                  <a:srgbClr val="000000"/>
                </a:solidFill>
                <a:latin typeface="+mj-lt"/>
              </a:rPr>
              <a:t>vasopressor therapy </a:t>
            </a:r>
            <a:r>
              <a:rPr lang="en-US" sz="2000" b="1" i="1" u="sng" dirty="0">
                <a:solidFill>
                  <a:srgbClr val="000000"/>
                </a:solidFill>
                <a:latin typeface="+mj-lt"/>
              </a:rPr>
              <a:t>IF</a:t>
            </a:r>
            <a:r>
              <a:rPr lang="en-US" sz="2000" dirty="0">
                <a:solidFill>
                  <a:srgbClr val="000000"/>
                </a:solidFill>
                <a:latin typeface="+mj-lt"/>
              </a:rPr>
              <a:t> </a:t>
            </a:r>
            <a:r>
              <a:rPr lang="en-US" altLang="en-US" sz="2000" dirty="0">
                <a:solidFill>
                  <a:srgbClr val="000000"/>
                </a:solidFill>
                <a:latin typeface="+mj-lt"/>
              </a:rPr>
              <a:t>hypotension persists</a:t>
            </a:r>
            <a:r>
              <a:rPr lang="en-US" sz="2000" dirty="0">
                <a:solidFill>
                  <a:srgbClr val="000000"/>
                </a:solidFill>
                <a:latin typeface="+mj-lt"/>
              </a:rPr>
              <a:t> </a:t>
            </a:r>
            <a:r>
              <a:rPr lang="en-US" altLang="en-US" sz="2000" dirty="0">
                <a:solidFill>
                  <a:srgbClr val="000000"/>
                </a:solidFill>
                <a:latin typeface="+mj-lt"/>
              </a:rPr>
              <a:t>after appropriate fluid resuscitation</a:t>
            </a:r>
          </a:p>
          <a:p>
            <a:pPr marL="396875" eaLnBrk="1" fontAlgn="auto" hangingPunct="1">
              <a:spcBef>
                <a:spcPts val="0"/>
              </a:spcBef>
              <a:spcAft>
                <a:spcPts val="0"/>
              </a:spcAft>
              <a:defRPr/>
            </a:pPr>
            <a:endParaRPr lang="en-US" sz="2400" dirty="0">
              <a:solidFill>
                <a:srgbClr val="000000"/>
              </a:solidFill>
              <a:latin typeface="+mn-lt"/>
            </a:endParaRPr>
          </a:p>
          <a:p>
            <a:pPr eaLnBrk="1" hangingPunct="1">
              <a:defRPr/>
            </a:pPr>
            <a:endParaRPr lang="en-US" sz="24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35"/>
    </mc:Choice>
    <mc:Fallback xmlns="">
      <p:transition spd="slow" advTm="3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6">
            <a:extLst>
              <a:ext uri="{FF2B5EF4-FFF2-40B4-BE49-F238E27FC236}">
                <a16:creationId xmlns:a16="http://schemas.microsoft.com/office/drawing/2014/main" id="{E8E9F0D3-FC17-4678-8E89-519AA09EBD21}"/>
              </a:ext>
            </a:extLst>
          </p:cNvPr>
          <p:cNvSpPr>
            <a:spLocks noGrp="1" noChangeArrowheads="1"/>
          </p:cNvSpPr>
          <p:nvPr>
            <p:ph type="title"/>
          </p:nvPr>
        </p:nvSpPr>
        <p:spPr bwMode="auto">
          <a:xfrm>
            <a:off x="457200" y="274638"/>
            <a:ext cx="7839075"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9" name="TextBox 1">
            <a:extLst>
              <a:ext uri="{FF2B5EF4-FFF2-40B4-BE49-F238E27FC236}">
                <a16:creationId xmlns:a16="http://schemas.microsoft.com/office/drawing/2014/main" id="{3F73E711-2C97-4C82-B09B-F3646918662D}"/>
              </a:ext>
            </a:extLst>
          </p:cNvPr>
          <p:cNvSpPr txBox="1">
            <a:spLocks noGrp="1" noChangeArrowheads="1"/>
          </p:cNvSpPr>
          <p:nvPr>
            <p:ph idx="1"/>
          </p:nvPr>
        </p:nvSpPr>
        <p:spPr>
          <a:xfrm>
            <a:off x="269875" y="1327479"/>
            <a:ext cx="8751888" cy="5607689"/>
          </a:xfrm>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None/>
              <a:defRPr/>
            </a:pPr>
            <a:r>
              <a:rPr lang="en-US" sz="2800" dirty="0">
                <a:solidFill>
                  <a:srgbClr val="C00000"/>
                </a:solidFill>
              </a:rPr>
              <a:t>Interventions for Adults </a:t>
            </a:r>
            <a:r>
              <a:rPr lang="en-US" sz="2800" u="sng" dirty="0">
                <a:solidFill>
                  <a:srgbClr val="C00000"/>
                </a:solidFill>
              </a:rPr>
              <a:t>within</a:t>
            </a:r>
            <a:r>
              <a:rPr lang="en-US" sz="2800" dirty="0">
                <a:solidFill>
                  <a:srgbClr val="C00000"/>
                </a:solidFill>
              </a:rPr>
              <a:t> 6 Hours of Recognition</a:t>
            </a:r>
          </a:p>
          <a:p>
            <a:pPr algn="ctr" eaLnBrk="1" hangingPunct="1">
              <a:buFont typeface="Arial" panose="020B0604020202020204" pitchFamily="34" charset="0"/>
              <a:buNone/>
              <a:defRPr/>
            </a:pPr>
            <a:endParaRPr lang="en-US" sz="2800" dirty="0">
              <a:solidFill>
                <a:srgbClr val="C00000"/>
              </a:solidFill>
              <a:latin typeface="+mj-lt"/>
            </a:endParaRPr>
          </a:p>
          <a:p>
            <a:pPr marL="396875" eaLnBrk="1" fontAlgn="auto" hangingPunct="1">
              <a:spcBef>
                <a:spcPts val="0"/>
              </a:spcBef>
              <a:spcAft>
                <a:spcPts val="0"/>
              </a:spcAft>
              <a:defRPr/>
            </a:pPr>
            <a:r>
              <a:rPr lang="en-US" altLang="en-US" sz="2000" dirty="0" smtClean="0">
                <a:solidFill>
                  <a:srgbClr val="000000"/>
                </a:solidFill>
                <a:latin typeface="+mj-lt"/>
              </a:rPr>
              <a:t>Assess </a:t>
            </a:r>
            <a:r>
              <a:rPr lang="en-US" altLang="en-US" sz="2000" dirty="0">
                <a:solidFill>
                  <a:srgbClr val="000000"/>
                </a:solidFill>
                <a:latin typeface="+mj-lt"/>
              </a:rPr>
              <a:t>and document volume status and tissue </a:t>
            </a:r>
            <a:r>
              <a:rPr lang="en-US" altLang="en-US" sz="2000" dirty="0" smtClean="0">
                <a:solidFill>
                  <a:srgbClr val="000000"/>
                </a:solidFill>
                <a:latin typeface="+mj-lt"/>
              </a:rPr>
              <a:t>perfusion</a:t>
            </a:r>
          </a:p>
          <a:p>
            <a:pPr marL="396875" eaLnBrk="1" fontAlgn="auto" hangingPunct="1">
              <a:spcBef>
                <a:spcPts val="0"/>
              </a:spcBef>
              <a:spcAft>
                <a:spcPts val="0"/>
              </a:spcAft>
              <a:defRPr/>
            </a:pPr>
            <a:r>
              <a:rPr lang="en-US" sz="2000" dirty="0">
                <a:solidFill>
                  <a:srgbClr val="000000"/>
                </a:solidFill>
                <a:latin typeface="+mj-lt"/>
              </a:rPr>
              <a:t>A focused exam performed/reviewed by physician/advanced practitioner must be documented, including</a:t>
            </a:r>
            <a:r>
              <a:rPr lang="en-US" sz="2000" dirty="0" smtClean="0">
                <a:solidFill>
                  <a:srgbClr val="000000"/>
                </a:solidFill>
                <a:latin typeface="+mj-lt"/>
              </a:rPr>
              <a:t>:</a:t>
            </a:r>
            <a:endParaRPr lang="en-US" sz="2000" dirty="0">
              <a:solidFill>
                <a:srgbClr val="000000"/>
              </a:solidFill>
              <a:latin typeface="+mj-lt"/>
            </a:endParaRPr>
          </a:p>
          <a:p>
            <a:pPr lvl="1" eaLnBrk="1" fontAlgn="auto" hangingPunct="1">
              <a:spcBef>
                <a:spcPts val="0"/>
              </a:spcBef>
              <a:spcAft>
                <a:spcPts val="0"/>
              </a:spcAft>
              <a:defRPr/>
            </a:pPr>
            <a:r>
              <a:rPr lang="en-US" sz="1600" dirty="0">
                <a:solidFill>
                  <a:prstClr val="black"/>
                </a:solidFill>
              </a:rPr>
              <a:t>Vital Signs</a:t>
            </a:r>
          </a:p>
          <a:p>
            <a:pPr lvl="1" eaLnBrk="1" fontAlgn="auto" hangingPunct="1">
              <a:spcBef>
                <a:spcPts val="0"/>
              </a:spcBef>
              <a:spcAft>
                <a:spcPts val="0"/>
              </a:spcAft>
              <a:defRPr/>
            </a:pPr>
            <a:r>
              <a:rPr lang="en-US" sz="1600" dirty="0">
                <a:solidFill>
                  <a:prstClr val="black"/>
                </a:solidFill>
              </a:rPr>
              <a:t>Cardiopulmonary </a:t>
            </a:r>
          </a:p>
          <a:p>
            <a:pPr lvl="1" eaLnBrk="1" fontAlgn="auto" hangingPunct="1">
              <a:spcBef>
                <a:spcPts val="0"/>
              </a:spcBef>
              <a:spcAft>
                <a:spcPts val="0"/>
              </a:spcAft>
              <a:defRPr/>
            </a:pPr>
            <a:r>
              <a:rPr lang="en-US" sz="1600" dirty="0">
                <a:solidFill>
                  <a:prstClr val="black"/>
                </a:solidFill>
              </a:rPr>
              <a:t>Capillary refill</a:t>
            </a:r>
            <a:r>
              <a:rPr lang="en-US" sz="1600" dirty="0">
                <a:solidFill>
                  <a:prstClr val="black"/>
                </a:solidFill>
                <a:ea typeface="ＭＳ Ｐゴシック" pitchFamily="-112" charset="-128"/>
              </a:rPr>
              <a:t> </a:t>
            </a:r>
          </a:p>
          <a:p>
            <a:pPr lvl="1" eaLnBrk="1" fontAlgn="auto" hangingPunct="1">
              <a:spcBef>
                <a:spcPts val="0"/>
              </a:spcBef>
              <a:spcAft>
                <a:spcPts val="0"/>
              </a:spcAft>
              <a:defRPr/>
            </a:pPr>
            <a:r>
              <a:rPr lang="en-US" sz="1600" dirty="0">
                <a:solidFill>
                  <a:prstClr val="black"/>
                </a:solidFill>
              </a:rPr>
              <a:t>Peripheral pulses </a:t>
            </a:r>
          </a:p>
          <a:p>
            <a:pPr lvl="1" eaLnBrk="1" fontAlgn="auto" hangingPunct="1">
              <a:spcBef>
                <a:spcPts val="0"/>
              </a:spcBef>
              <a:spcAft>
                <a:spcPts val="0"/>
              </a:spcAft>
              <a:defRPr/>
            </a:pPr>
            <a:r>
              <a:rPr lang="en-US" sz="1600" dirty="0">
                <a:solidFill>
                  <a:prstClr val="black"/>
                </a:solidFill>
              </a:rPr>
              <a:t>Skin</a:t>
            </a:r>
            <a:endParaRPr lang="en-US" sz="2000" b="1" i="1" dirty="0">
              <a:solidFill>
                <a:prstClr val="black"/>
              </a:solidFill>
            </a:endParaRPr>
          </a:p>
          <a:p>
            <a:pPr marL="177800" indent="0" eaLnBrk="1" fontAlgn="auto" hangingPunct="1">
              <a:spcBef>
                <a:spcPts val="0"/>
              </a:spcBef>
              <a:spcAft>
                <a:spcPts val="0"/>
              </a:spcAft>
              <a:buFont typeface="Arial" panose="020B0604020202020204" pitchFamily="34" charset="0"/>
              <a:buNone/>
              <a:defRPr/>
            </a:pPr>
            <a:endParaRPr lang="en-US" sz="2000" dirty="0" smtClean="0">
              <a:solidFill>
                <a:srgbClr val="000000"/>
              </a:solidFill>
              <a:latin typeface="+mn-lt"/>
            </a:endParaRPr>
          </a:p>
          <a:p>
            <a:pPr marL="177800" indent="0" eaLnBrk="1" fontAlgn="auto" hangingPunct="1">
              <a:spcBef>
                <a:spcPts val="0"/>
              </a:spcBef>
              <a:spcAft>
                <a:spcPts val="0"/>
              </a:spcAft>
              <a:buFont typeface="Arial" panose="020B0604020202020204" pitchFamily="34" charset="0"/>
              <a:buNone/>
              <a:defRPr/>
            </a:pPr>
            <a:r>
              <a:rPr lang="en-US" sz="2000" dirty="0" smtClean="0">
                <a:solidFill>
                  <a:srgbClr val="000000"/>
                </a:solidFill>
                <a:latin typeface="+mn-lt"/>
              </a:rPr>
              <a:t>Use </a:t>
            </a:r>
            <a:r>
              <a:rPr lang="en-US" sz="2000" dirty="0">
                <a:solidFill>
                  <a:srgbClr val="000000"/>
                </a:solidFill>
                <a:latin typeface="+mn-lt"/>
              </a:rPr>
              <a:t>Auto Text</a:t>
            </a:r>
            <a:r>
              <a:rPr lang="en-US" sz="1600" b="1" i="1" dirty="0">
                <a:solidFill>
                  <a:srgbClr val="000000"/>
                </a:solidFill>
                <a:latin typeface="+mn-lt"/>
              </a:rPr>
              <a:t>: </a:t>
            </a:r>
          </a:p>
          <a:p>
            <a:pPr marL="177800" indent="0" algn="ctr" eaLnBrk="1" fontAlgn="auto" hangingPunct="1">
              <a:spcBef>
                <a:spcPts val="0"/>
              </a:spcBef>
              <a:spcAft>
                <a:spcPts val="0"/>
              </a:spcAft>
              <a:buFont typeface="Arial" panose="020B0604020202020204" pitchFamily="34" charset="0"/>
              <a:buNone/>
              <a:defRPr/>
            </a:pPr>
            <a:r>
              <a:rPr lang="en-US" sz="1600" i="1" dirty="0">
                <a:solidFill>
                  <a:srgbClr val="000000"/>
                </a:solidFill>
                <a:latin typeface="+mn-lt"/>
              </a:rPr>
              <a:t>“.Sepsis” </a:t>
            </a:r>
            <a:r>
              <a:rPr lang="en-US" sz="1600" dirty="0">
                <a:solidFill>
                  <a:srgbClr val="000000"/>
                </a:solidFill>
                <a:latin typeface="+mn-lt"/>
              </a:rPr>
              <a:t>to add focused exam documentation to your note</a:t>
            </a:r>
            <a:r>
              <a:rPr lang="en-US" sz="1600" i="1" dirty="0">
                <a:solidFill>
                  <a:srgbClr val="000000"/>
                </a:solidFill>
                <a:latin typeface="+mn-lt"/>
              </a:rPr>
              <a:t>; “A focused sepsis exam was performed.”</a:t>
            </a:r>
          </a:p>
          <a:p>
            <a:pPr marL="177800" indent="0" algn="ctr" eaLnBrk="1" fontAlgn="auto" hangingPunct="1">
              <a:spcBef>
                <a:spcPts val="0"/>
              </a:spcBef>
              <a:spcAft>
                <a:spcPts val="0"/>
              </a:spcAft>
              <a:buFont typeface="Arial" panose="020B0604020202020204" pitchFamily="34" charset="0"/>
              <a:buNone/>
              <a:defRPr/>
            </a:pPr>
            <a:r>
              <a:rPr lang="en-US" sz="1600" i="1" dirty="0">
                <a:solidFill>
                  <a:srgbClr val="000000"/>
                </a:solidFill>
                <a:latin typeface="+mn-lt"/>
              </a:rPr>
              <a:t> </a:t>
            </a:r>
          </a:p>
          <a:p>
            <a:pPr marL="177800" indent="0" eaLnBrk="1" fontAlgn="auto" hangingPunct="1">
              <a:spcBef>
                <a:spcPts val="0"/>
              </a:spcBef>
              <a:spcAft>
                <a:spcPts val="0"/>
              </a:spcAft>
              <a:buFont typeface="Arial" panose="020B0604020202020204" pitchFamily="34" charset="0"/>
              <a:buNone/>
              <a:defRPr/>
            </a:pPr>
            <a:r>
              <a:rPr lang="en-US" sz="1600" b="1" dirty="0">
                <a:solidFill>
                  <a:srgbClr val="000000"/>
                </a:solidFill>
                <a:latin typeface="+mn-lt"/>
              </a:rPr>
              <a:t>    Volume status documentation must be time stamped to indicate time of evaluation or otherwise defaults to time when note is started and may fail measure. </a:t>
            </a:r>
            <a:endParaRPr lang="en-US" altLang="en-US" sz="1600" b="1" dirty="0">
              <a:solidFill>
                <a:srgbClr val="000000"/>
              </a:solidFill>
              <a:latin typeface="+mn-lt"/>
            </a:endParaRPr>
          </a:p>
          <a:p>
            <a:pPr marL="396875" eaLnBrk="1" fontAlgn="auto" hangingPunct="1">
              <a:spcBef>
                <a:spcPts val="0"/>
              </a:spcBef>
              <a:spcAft>
                <a:spcPts val="0"/>
              </a:spcAft>
              <a:defRPr/>
            </a:pPr>
            <a:endParaRPr lang="en-US" sz="2400" dirty="0">
              <a:solidFill>
                <a:srgbClr val="000000"/>
              </a:solidFill>
              <a:latin typeface="+mn-lt"/>
            </a:endParaRPr>
          </a:p>
          <a:p>
            <a:pPr eaLnBrk="1" hangingPunct="1">
              <a:defRPr/>
            </a:pPr>
            <a:endParaRPr lang="en-US" sz="24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8748354"/>
      </p:ext>
    </p:extLst>
  </p:cSld>
  <p:clrMapOvr>
    <a:masterClrMapping/>
  </p:clrMapOvr>
  <mc:AlternateContent xmlns:mc="http://schemas.openxmlformats.org/markup-compatibility/2006" xmlns:p14="http://schemas.microsoft.com/office/powerpoint/2010/main">
    <mc:Choice Requires="p14">
      <p:transition spd="slow" p14:dur="2000" advTm="35135"/>
    </mc:Choice>
    <mc:Fallback xmlns="">
      <p:transition spd="slow" advTm="3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Logo-Vector-651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1593850"/>
            <a:ext cx="21399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30313" y="1314450"/>
            <a:ext cx="6084887" cy="522288"/>
          </a:xfrm>
          <a:prstGeom prst="rect">
            <a:avLst/>
          </a:prstGeom>
          <a:noFill/>
        </p:spPr>
        <p:txBody>
          <a:bodyPr wrap="none">
            <a:spAutoFit/>
          </a:bodyPr>
          <a:lstStyle/>
          <a:p>
            <a:pPr>
              <a:defRPr/>
            </a:pPr>
            <a:r>
              <a:rPr lang="en-US" sz="2800" dirty="0">
                <a:solidFill>
                  <a:srgbClr val="C00000"/>
                </a:solidFill>
                <a:latin typeface="+mj-lt"/>
                <a:ea typeface="ＭＳ Ｐゴシック" panose="020B0600070205080204" pitchFamily="34" charset="-128"/>
              </a:rPr>
              <a:t>Surviving Severe Sepsis and Septic Shock</a:t>
            </a:r>
          </a:p>
        </p:txBody>
      </p:sp>
      <p:sp>
        <p:nvSpPr>
          <p:cNvPr id="8" name="Content Placeholder 2"/>
          <p:cNvSpPr txBox="1">
            <a:spLocks/>
          </p:cNvSpPr>
          <p:nvPr/>
        </p:nvSpPr>
        <p:spPr>
          <a:xfrm>
            <a:off x="244475" y="1990725"/>
            <a:ext cx="5807075" cy="394811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More than 1.5 million people get sepsis each year</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One in three patients who die in a hospital have sepsis</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Severe sepsis is the leading cause of death in the non-coronary ICU</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The New York State 2016 Sepsis Care Improvement Initiative reported an overall severe sepsis and septic shock mortality rate of 25%-32%</a:t>
            </a:r>
            <a:endParaRPr lang="en-US" sz="2400" dirty="0">
              <a:solidFill>
                <a:srgbClr val="0D0D0D"/>
              </a:solidFill>
              <a:latin typeface="+mn-lt"/>
              <a:ea typeface="ＭＳ Ｐゴシック" pitchFamily="96" charset="-128"/>
              <a:cs typeface="Helvetica" panose="020B0604020202020204" pitchFamily="34" charset="0"/>
            </a:endParaRPr>
          </a:p>
        </p:txBody>
      </p:sp>
    </p:spTree>
    <p:extLst>
      <p:ext uri="{BB962C8B-B14F-4D97-AF65-F5344CB8AC3E}">
        <p14:creationId xmlns:p14="http://schemas.microsoft.com/office/powerpoint/2010/main" val="3398037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BF086F0-2671-4D4A-ABDB-22BB63AC99B2}"/>
              </a:ext>
            </a:extLst>
          </p:cNvPr>
          <p:cNvSpPr txBox="1">
            <a:spLocks noChangeArrowheads="1"/>
          </p:cNvSpPr>
          <p:nvPr/>
        </p:nvSpPr>
        <p:spPr bwMode="auto">
          <a:xfrm>
            <a:off x="438150" y="1330325"/>
            <a:ext cx="7448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Cerner Lactate Re-Order Rule</a:t>
            </a:r>
          </a:p>
          <a:p>
            <a:pPr algn="ctr" eaLnBrk="1" hangingPunct="1">
              <a:buFont typeface="Arial" pitchFamily="34" charset="0"/>
              <a:buNone/>
              <a:defRPr/>
            </a:pPr>
            <a:endParaRPr lang="en-US" sz="2400" dirty="0">
              <a:solidFill>
                <a:srgbClr val="C00000"/>
              </a:solidFill>
              <a:latin typeface="+mj-lt"/>
            </a:endParaRPr>
          </a:p>
          <a:p>
            <a:pPr marL="342900" indent="-342900" algn="ctr" eaLnBrk="1" hangingPunct="1">
              <a:buFont typeface="Arial" panose="020B0604020202020204" pitchFamily="34" charset="0"/>
              <a:buChar char="•"/>
              <a:defRPr/>
            </a:pPr>
            <a:endParaRPr lang="en-US" sz="2400" dirty="0">
              <a:solidFill>
                <a:srgbClr val="C00000"/>
              </a:solidFill>
              <a:latin typeface="+mj-lt"/>
            </a:endParaRPr>
          </a:p>
        </p:txBody>
      </p:sp>
      <p:sp>
        <p:nvSpPr>
          <p:cNvPr id="6" name="Rectangle 3">
            <a:extLst>
              <a:ext uri="{FF2B5EF4-FFF2-40B4-BE49-F238E27FC236}">
                <a16:creationId xmlns:a16="http://schemas.microsoft.com/office/drawing/2014/main" id="{AE7BA585-AD1E-4F7E-82F2-FD04381C2078}"/>
              </a:ext>
            </a:extLst>
          </p:cNvPr>
          <p:cNvSpPr txBox="1">
            <a:spLocks noChangeArrowheads="1"/>
          </p:cNvSpPr>
          <p:nvPr/>
        </p:nvSpPr>
        <p:spPr bwMode="auto">
          <a:xfrm>
            <a:off x="261938" y="1770063"/>
            <a:ext cx="86201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0" indent="0" algn="l" defTabSz="457200" rtl="0" eaLnBrk="0" fontAlgn="base" hangingPunct="0">
              <a:spcBef>
                <a:spcPct val="20000"/>
              </a:spcBef>
              <a:spcAft>
                <a:spcPct val="0"/>
              </a:spcAft>
              <a:buFont typeface="Arial" panose="020B0604020202020204" pitchFamily="34" charset="0"/>
              <a:buNone/>
              <a:defRPr sz="3000" kern="1200">
                <a:solidFill>
                  <a:srgbClr val="C03137"/>
                </a:solidFill>
                <a:latin typeface="Helvetica"/>
                <a:ea typeface="ＭＳ Ｐゴシック" pitchFamily="-112" charset="-128"/>
                <a:cs typeface="Helvetica"/>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 eaLnBrk="1" fontAlgn="auto" hangingPunct="1">
              <a:spcBef>
                <a:spcPts val="0"/>
              </a:spcBef>
              <a:spcAft>
                <a:spcPts val="0"/>
              </a:spcAft>
              <a:defRPr/>
            </a:pPr>
            <a:endParaRPr lang="en-US" sz="2000" b="1" dirty="0">
              <a:solidFill>
                <a:srgbClr val="000000"/>
              </a:solidFill>
              <a:latin typeface="+mn-lt"/>
              <a:ea typeface="+mn-ea"/>
              <a:cs typeface="+mn-cs"/>
            </a:endParaRPr>
          </a:p>
          <a:p>
            <a:pPr marL="396875" indent="-3429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When severe sepsis criteria are met and the initial lactic acid result is ≥ 2.1, a repeat Lactic Acid order is </a:t>
            </a:r>
            <a:r>
              <a:rPr lang="en-US" sz="2000" b="1" i="1" dirty="0">
                <a:solidFill>
                  <a:srgbClr val="000000"/>
                </a:solidFill>
                <a:latin typeface="+mn-lt"/>
                <a:ea typeface="+mn-ea"/>
                <a:cs typeface="+mn-cs"/>
              </a:rPr>
              <a:t>required</a:t>
            </a:r>
            <a:r>
              <a:rPr lang="en-US" sz="2000" dirty="0">
                <a:solidFill>
                  <a:srgbClr val="000000"/>
                </a:solidFill>
                <a:latin typeface="+mn-lt"/>
                <a:ea typeface="+mn-ea"/>
                <a:cs typeface="+mn-cs"/>
              </a:rPr>
              <a:t> and will be generated automatically by the system.   </a:t>
            </a:r>
          </a:p>
          <a:p>
            <a:pPr marL="53975" eaLnBrk="1" fontAlgn="auto" hangingPunct="1">
              <a:spcBef>
                <a:spcPts val="0"/>
              </a:spcBef>
              <a:spcAft>
                <a:spcPts val="0"/>
              </a:spcAft>
              <a:defRPr/>
            </a:pPr>
            <a:endParaRPr lang="en-US" sz="2000" dirty="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r>
              <a:rPr lang="en-US" sz="2000" b="1" dirty="0">
                <a:solidFill>
                  <a:srgbClr val="000000"/>
                </a:solidFill>
                <a:latin typeface="+mn-lt"/>
                <a:ea typeface="+mn-ea"/>
                <a:cs typeface="+mn-cs"/>
              </a:rPr>
              <a:t>THESE ORDERS SHOULD NOT BE CANCELLED!! </a:t>
            </a:r>
            <a:endParaRPr lang="en-US" sz="2000" b="1" dirty="0" smtClean="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endParaRPr lang="en-US" sz="2000" b="1" u="sng" dirty="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r>
              <a:rPr lang="en-US" sz="1600" b="1" dirty="0">
                <a:solidFill>
                  <a:srgbClr val="C00000"/>
                </a:solidFill>
              </a:rPr>
              <a:t>Remember patients received from the ED must have the second Lactate ordered &amp; manually reentered by the accepting team</a:t>
            </a:r>
            <a:endParaRPr lang="en-US" sz="1200" dirty="0">
              <a:solidFill>
                <a:srgbClr val="C00000"/>
              </a:solidFill>
            </a:endParaRPr>
          </a:p>
          <a:p>
            <a:pPr marL="396875" indent="-342900" eaLnBrk="1" fontAlgn="auto" hangingPunct="1">
              <a:spcBef>
                <a:spcPts val="0"/>
              </a:spcBef>
              <a:spcAft>
                <a:spcPts val="0"/>
              </a:spcAft>
              <a:buFont typeface="Wingdings" panose="05000000000000000000" pitchFamily="2" charset="2"/>
              <a:buChar char="Ø"/>
              <a:defRPr/>
            </a:pPr>
            <a:endParaRPr lang="en-US" sz="1600" u="sng" dirty="0">
              <a:latin typeface="+mn-lt"/>
            </a:endParaRPr>
          </a:p>
          <a:p>
            <a:pPr marL="806450" lvl="1" indent="-285750" eaLnBrk="1" fontAlgn="auto" hangingPunct="1">
              <a:spcBef>
                <a:spcPts val="0"/>
              </a:spcBef>
              <a:spcAft>
                <a:spcPts val="0"/>
              </a:spcAft>
              <a:buFont typeface="Arial" panose="020B0604020202020204" pitchFamily="34" charset="0"/>
              <a:buChar char="•"/>
              <a:defRPr/>
            </a:pPr>
            <a:endParaRPr lang="en-US" sz="1600" dirty="0">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1600" dirty="0">
              <a:solidFill>
                <a:srgbClr val="000000"/>
              </a:solidFill>
              <a:latin typeface="+mn-lt"/>
            </a:endParaRPr>
          </a:p>
          <a:p>
            <a:pPr marL="53975" eaLnBrk="1" fontAlgn="auto" hangingPunct="1">
              <a:spcBef>
                <a:spcPts val="0"/>
              </a:spcBef>
              <a:spcAft>
                <a:spcPts val="0"/>
              </a:spcAft>
              <a:defRPr/>
            </a:pPr>
            <a:endParaRPr lang="en-US" sz="800" dirty="0">
              <a:solidFill>
                <a:srgbClr val="000000"/>
              </a:solidFill>
              <a:latin typeface="+mn-lt"/>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96"/>
    </mc:Choice>
    <mc:Fallback xmlns="">
      <p:transition spd="slow" advTm="2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1">
            <a:extLst>
              <a:ext uri="{FF2B5EF4-FFF2-40B4-BE49-F238E27FC236}">
                <a16:creationId xmlns:a16="http://schemas.microsoft.com/office/drawing/2014/main" id="{460856AA-497F-4FBC-B5BE-012FB6CCFA55}"/>
              </a:ext>
            </a:extLst>
          </p:cNvPr>
          <p:cNvSpPr>
            <a:spLocks noGrp="1"/>
          </p:cNvSpPr>
          <p:nvPr>
            <p:ph type="body" sz="quarter" idx="14"/>
          </p:nvPr>
        </p:nvSpPr>
        <p:spPr/>
        <p:txBody>
          <a:bodyPr/>
          <a:lstStyle/>
          <a:p>
            <a:endParaRPr lang="en-US" altLang="en-US">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3" name="Text Placeholder 2">
            <a:extLst>
              <a:ext uri="{FF2B5EF4-FFF2-40B4-BE49-F238E27FC236}">
                <a16:creationId xmlns:a16="http://schemas.microsoft.com/office/drawing/2014/main" id="{0977014D-D7D6-4D50-843E-1ADF4EFBBE73}"/>
              </a:ext>
            </a:extLst>
          </p:cNvPr>
          <p:cNvSpPr>
            <a:spLocks noGrp="1"/>
          </p:cNvSpPr>
          <p:nvPr>
            <p:ph type="body" sz="quarter" idx="15"/>
          </p:nvPr>
        </p:nvSpPr>
        <p:spPr>
          <a:xfrm>
            <a:off x="446088" y="1247775"/>
            <a:ext cx="8208962" cy="439738"/>
          </a:xfrm>
        </p:spPr>
        <p:txBody>
          <a:bodyPr/>
          <a:lstStyle/>
          <a:p>
            <a:pPr algn="ctr">
              <a:defRPr/>
            </a:pPr>
            <a:r>
              <a:rPr lang="en-US" sz="3600" dirty="0">
                <a:solidFill>
                  <a:srgbClr val="C03137"/>
                </a:solidFill>
                <a:latin typeface="+mj-lt"/>
                <a:ea typeface="ＭＳ Ｐゴシック" panose="020B0600070205080204" pitchFamily="34" charset="-128"/>
                <a:cs typeface="+mn-cs"/>
              </a:rPr>
              <a:t>Bundle Variance Documentation</a:t>
            </a:r>
          </a:p>
          <a:p>
            <a:pPr marL="0" indent="0" algn="ctr">
              <a:defRPr/>
            </a:pPr>
            <a:endParaRPr lang="en-US" sz="3600" dirty="0"/>
          </a:p>
        </p:txBody>
      </p:sp>
      <p:sp>
        <p:nvSpPr>
          <p:cNvPr id="5" name="TextBox 4">
            <a:extLst>
              <a:ext uri="{FF2B5EF4-FFF2-40B4-BE49-F238E27FC236}">
                <a16:creationId xmlns:a16="http://schemas.microsoft.com/office/drawing/2014/main" id="{79CB3F30-968F-4348-8652-39F04AD53EE8}"/>
              </a:ext>
            </a:extLst>
          </p:cNvPr>
          <p:cNvSpPr txBox="1"/>
          <p:nvPr/>
        </p:nvSpPr>
        <p:spPr>
          <a:xfrm>
            <a:off x="188913" y="1860550"/>
            <a:ext cx="8304212" cy="2215991"/>
          </a:xfrm>
          <a:prstGeom prst="rect">
            <a:avLst/>
          </a:prstGeom>
          <a:noFill/>
        </p:spPr>
        <p:txBody>
          <a:bodyPr>
            <a:spAutoFit/>
          </a:bodyPr>
          <a:lstStyle/>
          <a:p>
            <a:pPr lvl="1" eaLnBrk="1" hangingPunct="1">
              <a:defRPr/>
            </a:pPr>
            <a:endParaRPr lang="en-US" sz="2400" dirty="0">
              <a:solidFill>
                <a:srgbClr val="C03137"/>
              </a:solidFill>
            </a:endParaRPr>
          </a:p>
          <a:p>
            <a:pPr lvl="1" eaLnBrk="1" hangingPunct="1">
              <a:defRPr/>
            </a:pPr>
            <a:r>
              <a:rPr lang="en-US" sz="2400" dirty="0"/>
              <a:t>Comfort Care measures or patient refusal of care leading to bundle variance must be documented within 6 hour of Severe Sepsis/Septic Shock presentation</a:t>
            </a:r>
          </a:p>
          <a:p>
            <a:pPr eaLnBrk="1" hangingPunct="1">
              <a:defRPr/>
            </a:pPr>
            <a:r>
              <a:rPr lang="en-US" sz="2400" dirty="0">
                <a:solidFill>
                  <a:srgbClr val="C03137"/>
                </a:solidFill>
                <a:latin typeface="+mn-lt"/>
              </a:rPr>
              <a:t>	</a:t>
            </a:r>
            <a:endParaRPr lang="en-US" dirty="0">
              <a:latin typeface="+mn-lt"/>
            </a:endParaRPr>
          </a:p>
          <a:p>
            <a:pPr lvl="1" eaLnBrk="1" hangingPunct="1">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86"/>
    </mc:Choice>
    <mc:Fallback xmlns="">
      <p:transition spd="slow" advTm="1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1"/>
          </p:nvPr>
        </p:nvSpPr>
        <p:spPr/>
        <p:txBody>
          <a:bodyPr/>
          <a:lstStyle/>
          <a:p>
            <a:fld id="{935F4044-894B-B74C-BA70-A76DFBF02618}" type="slidenum">
              <a:rPr lang="en-US" smtClean="0"/>
              <a:pPr/>
              <a:t>22</a:t>
            </a:fld>
            <a:endParaRPr lang="en-US" dirty="0"/>
          </a:p>
        </p:txBody>
      </p:sp>
      <p:pic>
        <p:nvPicPr>
          <p:cNvPr id="8" name="Content Placeholder 7"/>
          <p:cNvPicPr>
            <a:picLocks noGrp="1" noChangeAspect="1"/>
          </p:cNvPicPr>
          <p:nvPr>
            <p:ph sz="quarter" idx="22"/>
          </p:nvPr>
        </p:nvPicPr>
        <p:blipFill>
          <a:blip r:embed="rId3"/>
          <a:stretch>
            <a:fillRect/>
          </a:stretch>
        </p:blipFill>
        <p:spPr>
          <a:xfrm>
            <a:off x="1422636" y="1243173"/>
            <a:ext cx="6023113" cy="4880225"/>
          </a:xfrm>
          <a:prstGeom prst="rect">
            <a:avLst/>
          </a:prstGeom>
        </p:spPr>
      </p:pic>
    </p:spTree>
    <p:extLst>
      <p:ext uri="{BB962C8B-B14F-4D97-AF65-F5344CB8AC3E}">
        <p14:creationId xmlns:p14="http://schemas.microsoft.com/office/powerpoint/2010/main" val="1203641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CC8E93-D5E3-45CF-904E-6CDD11C0A08F}"/>
              </a:ext>
            </a:extLst>
          </p:cNvPr>
          <p:cNvSpPr>
            <a:spLocks noGrp="1"/>
          </p:cNvSpPr>
          <p:nvPr>
            <p:ph type="body" sz="quarter" idx="15"/>
          </p:nvPr>
        </p:nvSpPr>
        <p:spPr>
          <a:xfrm>
            <a:off x="1158875" y="2951163"/>
            <a:ext cx="6978650" cy="882650"/>
          </a:xfrm>
        </p:spPr>
        <p:txBody>
          <a:bodyPr/>
          <a:lstStyle/>
          <a:p>
            <a:pPr>
              <a:defRPr/>
            </a:pPr>
            <a:r>
              <a:rPr lang="en-US" sz="4000" dirty="0">
                <a:latin typeface="+mj-lt"/>
              </a:rPr>
              <a:t>Electronic Sepsis Screening Alerts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51"/>
    </mc:Choice>
    <mc:Fallback xmlns="">
      <p:transition spd="slow" advTm="1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26E1F64-E1BA-490D-A29A-0B9A1BF2DEA3}"/>
              </a:ext>
            </a:extLst>
          </p:cNvPr>
          <p:cNvSpPr txBox="1">
            <a:spLocks/>
          </p:cNvSpPr>
          <p:nvPr/>
        </p:nvSpPr>
        <p:spPr>
          <a:xfrm>
            <a:off x="325438" y="1885950"/>
            <a:ext cx="8285162" cy="27844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endParaRPr lang="en-US" sz="2000" dirty="0">
              <a:latin typeface="Calibri" panose="020F0502020204030204" pitchFamily="34" charset="0"/>
            </a:endParaRPr>
          </a:p>
          <a:p>
            <a:pPr marL="342900" lvl="1" indent="-342900">
              <a:buFont typeface="Arial" panose="020B0604020202020204" pitchFamily="34" charset="0"/>
              <a:buChar char="•"/>
              <a:defRPr/>
            </a:pPr>
            <a:r>
              <a:rPr lang="en-US" sz="2000" dirty="0">
                <a:latin typeface="Calibri" panose="020F0502020204030204" pitchFamily="34" charset="0"/>
              </a:rPr>
              <a:t>This alert will appear whenever a LIP opens the patient’s chart and the following criteria have been met:</a:t>
            </a:r>
          </a:p>
          <a:p>
            <a:pPr lvl="1">
              <a:buFont typeface="Wingdings" panose="05000000000000000000" pitchFamily="2" charset="2"/>
              <a:buChar char="Ø"/>
              <a:defRPr/>
            </a:pPr>
            <a:r>
              <a:rPr lang="en-US" sz="1700" b="1" dirty="0">
                <a:latin typeface="Calibri" panose="020F0502020204030204" pitchFamily="34" charset="0"/>
              </a:rPr>
              <a:t>2 SIRS criteria + 1 Organ Dysfunction (within 6 hours of each other)</a:t>
            </a:r>
          </a:p>
          <a:p>
            <a:pPr marL="457200" lvl="1" indent="0">
              <a:buFont typeface="Lucida Grande"/>
              <a:buNone/>
              <a:defRPr/>
            </a:pPr>
            <a:endParaRPr lang="en-US" sz="2000" b="1" dirty="0">
              <a:latin typeface="Calibri" panose="020F0502020204030204" pitchFamily="34" charset="0"/>
            </a:endParaRPr>
          </a:p>
          <a:p>
            <a:pPr>
              <a:defRPr/>
            </a:pPr>
            <a:r>
              <a:rPr lang="en-US" sz="2000" b="1" dirty="0">
                <a:latin typeface="Calibri" panose="020F0502020204030204" pitchFamily="34" charset="0"/>
              </a:rPr>
              <a:t>Answering alerts is time sensitive; clock is ticking on bundle compliance!</a:t>
            </a:r>
          </a:p>
          <a:p>
            <a:pPr lvl="1">
              <a:buFont typeface="Wingdings" panose="05000000000000000000" pitchFamily="2" charset="2"/>
              <a:buChar char="Ø"/>
              <a:defRPr/>
            </a:pPr>
            <a:endParaRPr lang="en-US" sz="2000" b="1" dirty="0">
              <a:latin typeface="Calibri" panose="020F0502020204030204" pitchFamily="34" charset="0"/>
            </a:endParaRPr>
          </a:p>
          <a:p>
            <a:pPr>
              <a:defRPr/>
            </a:pPr>
            <a:r>
              <a:rPr lang="en-US" sz="2000" dirty="0">
                <a:latin typeface="Calibri" panose="020F0502020204030204" pitchFamily="34" charset="0"/>
              </a:rPr>
              <a:t> Primary team providers </a:t>
            </a:r>
            <a:r>
              <a:rPr lang="en-US" sz="2000" i="1" u="sng" dirty="0">
                <a:latin typeface="Calibri" panose="020F0502020204030204" pitchFamily="34" charset="0"/>
              </a:rPr>
              <a:t>must</a:t>
            </a:r>
            <a:r>
              <a:rPr lang="en-US" sz="2000" dirty="0">
                <a:latin typeface="Calibri" panose="020F0502020204030204" pitchFamily="34" charset="0"/>
              </a:rPr>
              <a:t> answer “agree” or “disagree” that severe sepsis is present (i.e. there is a </a:t>
            </a:r>
            <a:r>
              <a:rPr lang="en-US" sz="2000" i="1" dirty="0">
                <a:latin typeface="Calibri" panose="020F0502020204030204" pitchFamily="34" charset="0"/>
              </a:rPr>
              <a:t>new</a:t>
            </a:r>
            <a:r>
              <a:rPr lang="en-US" sz="2000" dirty="0">
                <a:latin typeface="Calibri" panose="020F0502020204030204" pitchFamily="34" charset="0"/>
              </a:rPr>
              <a:t> suspected or documented infection)</a:t>
            </a:r>
          </a:p>
          <a:p>
            <a:pPr lvl="1">
              <a:buFont typeface="Wingdings" panose="05000000000000000000" pitchFamily="2" charset="2"/>
              <a:buChar char="Ø"/>
              <a:defRPr/>
            </a:pPr>
            <a:endParaRPr lang="en-US" sz="2000" dirty="0">
              <a:latin typeface="Calibri" panose="020F0502020204030204" pitchFamily="34" charset="0"/>
            </a:endParaRPr>
          </a:p>
        </p:txBody>
      </p:sp>
      <p:sp>
        <p:nvSpPr>
          <p:cNvPr id="2" name="Title 1">
            <a:extLst>
              <a:ext uri="{FF2B5EF4-FFF2-40B4-BE49-F238E27FC236}">
                <a16:creationId xmlns:a16="http://schemas.microsoft.com/office/drawing/2014/main" id="{749D1151-59C5-4E1F-8655-3DA8911ACFA3}"/>
              </a:ext>
            </a:extLst>
          </p:cNvPr>
          <p:cNvSpPr>
            <a:spLocks noGrp="1"/>
          </p:cNvSpPr>
          <p:nvPr>
            <p:ph type="ctrTitle"/>
          </p:nvPr>
        </p:nvSpPr>
        <p:spPr>
          <a:xfrm>
            <a:off x="898525" y="1365250"/>
            <a:ext cx="6896100" cy="520700"/>
          </a:xfrm>
        </p:spPr>
        <p:txBody>
          <a:bodyPr/>
          <a:lstStyle/>
          <a:p>
            <a:pPr>
              <a:defRPr/>
            </a:pPr>
            <a:r>
              <a:rPr lang="en-US" sz="2400" baseline="0" dirty="0">
                <a:latin typeface="+mj-lt"/>
              </a:rPr>
              <a:t> </a:t>
            </a:r>
            <a:r>
              <a:rPr lang="en-US" sz="2800" baseline="0" dirty="0">
                <a:latin typeface="+mj-lt"/>
              </a:rPr>
              <a:t>Cerner Severe Sepsis Screening Alert</a:t>
            </a:r>
            <a:endParaRPr lang="en-US" sz="2800" dirty="0">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C55512-2AC6-4DBA-BD2D-EE72E39D06DD}"/>
              </a:ext>
            </a:extLst>
          </p:cNvPr>
          <p:cNvSpPr txBox="1"/>
          <p:nvPr/>
        </p:nvSpPr>
        <p:spPr>
          <a:xfrm>
            <a:off x="1836738" y="1216025"/>
            <a:ext cx="5254625" cy="523875"/>
          </a:xfrm>
          <a:prstGeom prst="rect">
            <a:avLst/>
          </a:prstGeom>
          <a:noFill/>
        </p:spPr>
        <p:txBody>
          <a:bodyPr wrap="none">
            <a:spAutoFit/>
          </a:bodyPr>
          <a:lstStyle/>
          <a:p>
            <a:pPr algn="ctr">
              <a:defRPr/>
            </a:pPr>
            <a:r>
              <a:rPr lang="en-US" sz="2800" dirty="0">
                <a:solidFill>
                  <a:srgbClr val="C03137"/>
                </a:solidFill>
                <a:latin typeface="+mj-lt"/>
                <a:ea typeface="ＭＳ Ｐゴシック" pitchFamily="-112" charset="-128"/>
                <a:cs typeface="Helvetica"/>
              </a:rPr>
              <a:t>Severe Sepsis Recognition Provider</a:t>
            </a:r>
          </a:p>
        </p:txBody>
      </p:sp>
      <p:sp>
        <p:nvSpPr>
          <p:cNvPr id="62467" name="TextBox 4">
            <a:extLst>
              <a:ext uri="{FF2B5EF4-FFF2-40B4-BE49-F238E27FC236}">
                <a16:creationId xmlns:a16="http://schemas.microsoft.com/office/drawing/2014/main" id="{A1514518-8EB8-48A5-AB9A-2933E2709708}"/>
              </a:ext>
            </a:extLst>
          </p:cNvPr>
          <p:cNvSpPr txBox="1">
            <a:spLocks noChangeArrowheads="1"/>
          </p:cNvSpPr>
          <p:nvPr/>
        </p:nvSpPr>
        <p:spPr bwMode="auto">
          <a:xfrm>
            <a:off x="-301625" y="1601817"/>
            <a:ext cx="39941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If “agree” </a:t>
            </a:r>
            <a:r>
              <a:rPr lang="en-US" altLang="en-US" sz="1600" b="1" i="1" u="sng" dirty="0">
                <a:latin typeface="Calibri" panose="020F0502020204030204" pitchFamily="34" charset="0"/>
              </a:rPr>
              <a:t>Initiate</a:t>
            </a:r>
            <a:r>
              <a:rPr lang="en-US" altLang="en-US" sz="1600" dirty="0">
                <a:latin typeface="Calibri" panose="020F0502020204030204" pitchFamily="34" charset="0"/>
              </a:rPr>
              <a:t> </a:t>
            </a:r>
            <a:r>
              <a:rPr lang="en-US" altLang="en-US" sz="1600" b="1" dirty="0">
                <a:latin typeface="Calibri" panose="020F0502020204030204" pitchFamily="34" charset="0"/>
              </a:rPr>
              <a:t>Sepsis</a:t>
            </a:r>
            <a:r>
              <a:rPr lang="en-US" altLang="en-US" sz="1600" dirty="0">
                <a:latin typeface="Calibri" panose="020F0502020204030204" pitchFamily="34" charset="0"/>
              </a:rPr>
              <a:t> </a:t>
            </a:r>
            <a:r>
              <a:rPr lang="en-US" altLang="en-US" sz="1600" b="1" dirty="0">
                <a:latin typeface="Calibri" panose="020F0502020204030204" pitchFamily="34" charset="0"/>
              </a:rPr>
              <a:t>Power Plan </a:t>
            </a:r>
          </a:p>
          <a:p>
            <a:pPr lvl="1">
              <a:spcBef>
                <a:spcPct val="0"/>
              </a:spcBef>
              <a:buFont typeface="Wingdings" panose="05000000000000000000" pitchFamily="2" charset="2"/>
              <a:buChar char="Ø"/>
            </a:pPr>
            <a:endParaRPr lang="en-US" altLang="en-US" sz="1600" b="1"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 Complete 3 and 6 hour Sepsis Bundle elements respectively.</a:t>
            </a:r>
          </a:p>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If “disagree”, the alert will continue to monitor for sepsis elements every 12 hrs.</a:t>
            </a:r>
          </a:p>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Indicate if patient is refusing care or comfort measures have been initiated</a:t>
            </a:r>
          </a:p>
          <a:p>
            <a:pPr lvl="1">
              <a:spcBef>
                <a:spcPct val="0"/>
              </a:spcBef>
              <a:buFont typeface="Wingdings" panose="05000000000000000000" pitchFamily="2" charset="2"/>
              <a:buChar char="Ø"/>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The “View Dashboard” link will provide a timeline for resuscitation measures and allow the LIP to easily identify components that have not been completed</a:t>
            </a:r>
          </a:p>
        </p:txBody>
      </p:sp>
      <p:pic>
        <p:nvPicPr>
          <p:cNvPr id="62468" name="Picture 1">
            <a:extLst>
              <a:ext uri="{FF2B5EF4-FFF2-40B4-BE49-F238E27FC236}">
                <a16:creationId xmlns:a16="http://schemas.microsoft.com/office/drawing/2014/main" id="{B28BAF4D-D9AB-4439-81F1-FDD5E88C99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2525" y="2035174"/>
            <a:ext cx="53705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79"/>
    </mc:Choice>
    <mc:Fallback xmlns="">
      <p:transition spd="slow" advTm="6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F5472B-6638-4662-A3E5-52D1992737F7}"/>
              </a:ext>
            </a:extLst>
          </p:cNvPr>
          <p:cNvSpPr txBox="1"/>
          <p:nvPr/>
        </p:nvSpPr>
        <p:spPr>
          <a:xfrm>
            <a:off x="0" y="1293813"/>
            <a:ext cx="9144000" cy="2554287"/>
          </a:xfrm>
          <a:prstGeom prst="rect">
            <a:avLst/>
          </a:prstGeom>
          <a:noFill/>
        </p:spPr>
        <p:txBody>
          <a:bodyPr>
            <a:spAutoFit/>
          </a:bodyPr>
          <a:lstStyle/>
          <a:p>
            <a:pPr>
              <a:defRPr/>
            </a:pPr>
            <a:endParaRPr lang="en-US" sz="2000" dirty="0">
              <a:latin typeface="+mn-lt"/>
            </a:endParaRPr>
          </a:p>
          <a:p>
            <a:pPr marL="342900" indent="-342900">
              <a:buFont typeface="Arial" panose="020B0604020202020204" pitchFamily="34" charset="0"/>
              <a:buChar char="•"/>
              <a:defRPr/>
            </a:pPr>
            <a:r>
              <a:rPr lang="en-US" sz="2000" dirty="0">
                <a:latin typeface="+mn-lt"/>
              </a:rPr>
              <a:t>Provides visual estimation of when criteria was met or “time zero”</a:t>
            </a:r>
          </a:p>
          <a:p>
            <a:pPr marL="342900" indent="-342900">
              <a:buFont typeface="Arial" panose="020B0604020202020204" pitchFamily="34" charset="0"/>
              <a:buChar char="•"/>
              <a:defRPr/>
            </a:pPr>
            <a:endParaRPr lang="en-US" sz="2000" dirty="0">
              <a:latin typeface="+mn-lt"/>
            </a:endParaRPr>
          </a:p>
          <a:p>
            <a:pPr marL="285750" indent="-285750">
              <a:buFont typeface="Arial" panose="020B0604020202020204" pitchFamily="34" charset="0"/>
              <a:buChar char="•"/>
              <a:defRPr/>
            </a:pPr>
            <a:r>
              <a:rPr lang="en-US" sz="2000" dirty="0">
                <a:latin typeface="+mn-lt"/>
              </a:rPr>
              <a:t>Hovering over lines identifies criteria used to determine severe sepsis presence or intervention details. </a:t>
            </a:r>
          </a:p>
          <a:p>
            <a:pPr marL="285750" indent="-285750">
              <a:buFont typeface="Arial" panose="020B0604020202020204" pitchFamily="34" charset="0"/>
              <a:buChar char="•"/>
              <a:defRPr/>
            </a:pPr>
            <a:endParaRPr lang="en-US" sz="2000" dirty="0">
              <a:latin typeface="+mn-lt"/>
            </a:endParaRPr>
          </a:p>
          <a:p>
            <a:pPr marL="285750" indent="-285750">
              <a:buFont typeface="Arial" panose="020B0604020202020204" pitchFamily="34" charset="0"/>
              <a:buChar char="•"/>
              <a:defRPr/>
            </a:pPr>
            <a:r>
              <a:rPr lang="en-US" sz="2000" dirty="0">
                <a:latin typeface="+mn-lt"/>
              </a:rPr>
              <a:t>Provides timeline for interventions required and visual cues for which interventions are still outstanding</a:t>
            </a:r>
          </a:p>
        </p:txBody>
      </p:sp>
      <p:pic>
        <p:nvPicPr>
          <p:cNvPr id="64515" name="Picture 1">
            <a:extLst>
              <a:ext uri="{FF2B5EF4-FFF2-40B4-BE49-F238E27FC236}">
                <a16:creationId xmlns:a16="http://schemas.microsoft.com/office/drawing/2014/main" id="{8B5EDAD4-F24D-47DE-9D4E-2485690AE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854450"/>
            <a:ext cx="71755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8B601D39-7AF4-495F-94FA-CB6776C8C94E}"/>
              </a:ext>
            </a:extLst>
          </p:cNvPr>
          <p:cNvSpPr txBox="1">
            <a:spLocks noChangeArrowheads="1"/>
          </p:cNvSpPr>
          <p:nvPr/>
        </p:nvSpPr>
        <p:spPr bwMode="auto">
          <a:xfrm>
            <a:off x="3035300" y="1031875"/>
            <a:ext cx="381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solidFill>
                  <a:srgbClr val="C00000"/>
                </a:solidFill>
                <a:latin typeface="+mj-lt"/>
                <a:cs typeface="Helvetica" panose="020B0604020202020204" pitchFamily="34" charset="0"/>
              </a:rPr>
              <a:t>Sepsis Dashboard</a:t>
            </a:r>
            <a:endParaRPr lang="en-US" altLang="en-US" sz="28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70"/>
    </mc:Choice>
    <mc:Fallback xmlns="">
      <p:transition spd="slow" advTm="3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D257FA-34EC-4F04-A775-8EC963D6D79C}"/>
              </a:ext>
            </a:extLst>
          </p:cNvPr>
          <p:cNvSpPr>
            <a:spLocks noGrp="1"/>
          </p:cNvSpPr>
          <p:nvPr>
            <p:ph type="ctrTitle"/>
          </p:nvPr>
        </p:nvSpPr>
        <p:spPr>
          <a:xfrm>
            <a:off x="627063" y="1231900"/>
            <a:ext cx="7772400" cy="750888"/>
          </a:xfrm>
        </p:spPr>
        <p:txBody>
          <a:bodyPr/>
          <a:lstStyle/>
          <a:p>
            <a:pPr>
              <a:defRPr/>
            </a:pPr>
            <a:r>
              <a:rPr lang="en-US" sz="4400" dirty="0">
                <a:latin typeface="+mj-lt"/>
              </a:rPr>
              <a:t>Cerner </a:t>
            </a:r>
            <a:r>
              <a:rPr lang="en-US" sz="4400" i="1" u="sng" dirty="0">
                <a:latin typeface="+mj-lt"/>
              </a:rPr>
              <a:t>Septic Shock </a:t>
            </a:r>
            <a:r>
              <a:rPr lang="en-US" sz="4400" dirty="0">
                <a:latin typeface="+mj-lt"/>
              </a:rPr>
              <a:t>Screening</a:t>
            </a:r>
            <a:r>
              <a:rPr lang="en-US" sz="4400" baseline="0" dirty="0">
                <a:latin typeface="+mj-lt"/>
              </a:rPr>
              <a:t> </a:t>
            </a:r>
            <a:r>
              <a:rPr lang="en-US" sz="4400" dirty="0">
                <a:latin typeface="+mj-lt"/>
              </a:rPr>
              <a:t>Alert</a:t>
            </a:r>
          </a:p>
        </p:txBody>
      </p:sp>
      <p:sp>
        <p:nvSpPr>
          <p:cNvPr id="4" name="TextBox 3">
            <a:extLst>
              <a:ext uri="{FF2B5EF4-FFF2-40B4-BE49-F238E27FC236}">
                <a16:creationId xmlns:a16="http://schemas.microsoft.com/office/drawing/2014/main" id="{1713D0E2-2CEA-4BF8-8F24-EC10EB031056}"/>
              </a:ext>
            </a:extLst>
          </p:cNvPr>
          <p:cNvSpPr txBox="1"/>
          <p:nvPr/>
        </p:nvSpPr>
        <p:spPr>
          <a:xfrm>
            <a:off x="258763" y="2181225"/>
            <a:ext cx="8509000" cy="2832100"/>
          </a:xfrm>
          <a:prstGeom prst="rect">
            <a:avLst/>
          </a:prstGeom>
          <a:noFill/>
        </p:spPr>
        <p:txBody>
          <a:bodyPr>
            <a:spAutoFit/>
          </a:bodyPr>
          <a:lstStyle/>
          <a:p>
            <a:pPr marL="285750" indent="-285750">
              <a:buFont typeface="Arial" panose="020B0604020202020204" pitchFamily="34" charset="0"/>
              <a:buChar char="•"/>
              <a:defRPr/>
            </a:pPr>
            <a:r>
              <a:rPr lang="en-US" sz="2000" dirty="0">
                <a:latin typeface="+mn-lt"/>
              </a:rPr>
              <a:t>If the provider has “agreed” to the severe sepsis alert, the </a:t>
            </a:r>
            <a:r>
              <a:rPr lang="en-US" sz="2000" b="1" dirty="0">
                <a:latin typeface="+mn-lt"/>
              </a:rPr>
              <a:t>Septic Shock Alert </a:t>
            </a:r>
            <a:r>
              <a:rPr lang="en-US" sz="2000" dirty="0">
                <a:latin typeface="+mn-lt"/>
              </a:rPr>
              <a:t>will look for:</a:t>
            </a:r>
          </a:p>
          <a:p>
            <a:pPr>
              <a:defRPr/>
            </a:pPr>
            <a:endParaRPr lang="en-US" sz="2000" dirty="0">
              <a:latin typeface="+mn-lt"/>
            </a:endParaRPr>
          </a:p>
          <a:p>
            <a:pPr marL="742950" lvl="1" indent="-285750">
              <a:buFont typeface="Wingdings" panose="05000000000000000000" pitchFamily="2" charset="2"/>
              <a:buChar char="Ø"/>
              <a:defRPr/>
            </a:pPr>
            <a:r>
              <a:rPr lang="en-US" sz="2000" dirty="0">
                <a:latin typeface="+mn-lt"/>
              </a:rPr>
              <a:t>Lactic acid &gt;4 mmol/L within 6 hours </a:t>
            </a:r>
            <a:r>
              <a:rPr lang="en-US" sz="2000" b="1" i="1" dirty="0">
                <a:latin typeface="+mn-lt"/>
              </a:rPr>
              <a:t>OR</a:t>
            </a:r>
          </a:p>
          <a:p>
            <a:pPr marL="742950" lvl="1" indent="-285750">
              <a:buFont typeface="Wingdings" panose="05000000000000000000" pitchFamily="2" charset="2"/>
              <a:buChar char="Ø"/>
              <a:defRPr/>
            </a:pPr>
            <a:r>
              <a:rPr lang="en-US" sz="2000" dirty="0">
                <a:latin typeface="+mn-lt"/>
              </a:rPr>
              <a:t>Persistent hypotension</a:t>
            </a:r>
          </a:p>
          <a:p>
            <a:pPr lvl="1">
              <a:defRPr/>
            </a:pPr>
            <a:endParaRPr lang="en-US" dirty="0">
              <a:latin typeface="+mn-lt"/>
            </a:endParaRPr>
          </a:p>
          <a:p>
            <a:pPr marL="285750" indent="-285750">
              <a:buFont typeface="Arial" panose="020B0604020202020204" pitchFamily="34" charset="0"/>
              <a:buChar char="•"/>
              <a:defRPr/>
            </a:pPr>
            <a:r>
              <a:rPr lang="en-US" sz="2000" dirty="0">
                <a:latin typeface="+mn-lt"/>
              </a:rPr>
              <a:t>If criteria is found the alert will fire, notifying the provider of potential septic shock. </a:t>
            </a:r>
          </a:p>
          <a:p>
            <a:pPr>
              <a:defRPr/>
            </a:pPr>
            <a:endParaRPr lang="en-US" sz="2000" dirty="0">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95"/>
    </mc:Choice>
    <mc:Fallback xmlns="">
      <p:transition spd="slow" advTm="2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AAEE44-70A9-4E2A-A01F-7FAA739A3496}"/>
              </a:ext>
            </a:extLst>
          </p:cNvPr>
          <p:cNvSpPr txBox="1"/>
          <p:nvPr/>
        </p:nvSpPr>
        <p:spPr>
          <a:xfrm>
            <a:off x="1852613" y="1112838"/>
            <a:ext cx="5391150" cy="544512"/>
          </a:xfrm>
          <a:prstGeom prst="rect">
            <a:avLst/>
          </a:prstGeom>
          <a:noFill/>
        </p:spPr>
        <p:txBody>
          <a:bodyPr wrap="none">
            <a:spAutoFit/>
          </a:bodyPr>
          <a:lstStyle/>
          <a:p>
            <a:pPr algn="ctr">
              <a:defRPr/>
            </a:pPr>
            <a:r>
              <a:rPr lang="en-US" sz="4400" baseline="6000" dirty="0">
                <a:solidFill>
                  <a:srgbClr val="C03137"/>
                </a:solidFill>
                <a:latin typeface="+mj-lt"/>
                <a:ea typeface="ＭＳ Ｐゴシック" pitchFamily="-112" charset="-128"/>
                <a:cs typeface="Helvetica"/>
              </a:rPr>
              <a:t>Septic Shock Alert Documentation</a:t>
            </a:r>
          </a:p>
        </p:txBody>
      </p:sp>
      <p:pic>
        <p:nvPicPr>
          <p:cNvPr id="68611" name="Picture 5" descr="image012">
            <a:extLst>
              <a:ext uri="{FF2B5EF4-FFF2-40B4-BE49-F238E27FC236}">
                <a16:creationId xmlns:a16="http://schemas.microsoft.com/office/drawing/2014/main" id="{C0D0FDAA-8132-42E8-AED1-A52DDEF3C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19" r="2139" b="2922"/>
          <a:stretch>
            <a:fillRect/>
          </a:stretch>
        </p:blipFill>
        <p:spPr bwMode="auto">
          <a:xfrm>
            <a:off x="2817813" y="1992313"/>
            <a:ext cx="5859462"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2">
            <a:extLst>
              <a:ext uri="{FF2B5EF4-FFF2-40B4-BE49-F238E27FC236}">
                <a16:creationId xmlns:a16="http://schemas.microsoft.com/office/drawing/2014/main" id="{29FEB271-553E-4936-A85E-EE52C53A2598}"/>
              </a:ext>
            </a:extLst>
          </p:cNvPr>
          <p:cNvSpPr>
            <a:spLocks noChangeArrowheads="1"/>
          </p:cNvSpPr>
          <p:nvPr/>
        </p:nvSpPr>
        <p:spPr bwMode="auto">
          <a:xfrm>
            <a:off x="61913" y="2336800"/>
            <a:ext cx="2755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lvl="1">
              <a:spcBef>
                <a:spcPct val="0"/>
              </a:spcBef>
              <a:buFont typeface="Wingdings" panose="05000000000000000000" pitchFamily="2" charset="2"/>
              <a:buChar char="Ø"/>
            </a:pPr>
            <a:r>
              <a:rPr lang="en-US" altLang="en-US" sz="1600">
                <a:latin typeface="Calibri" panose="020F0502020204030204" pitchFamily="34" charset="0"/>
              </a:rPr>
              <a:t>If the provider agrees with the alert, he/she will be prompted to complete a focused exam. </a:t>
            </a:r>
          </a:p>
          <a:p>
            <a:pPr lvl="1">
              <a:spcBef>
                <a:spcPct val="0"/>
              </a:spcBef>
              <a:buFont typeface="Wingdings" panose="05000000000000000000" pitchFamily="2" charset="2"/>
              <a:buChar char="Ø"/>
            </a:pPr>
            <a:endParaRPr lang="en-US" altLang="en-US" sz="1600">
              <a:latin typeface="Calibri" panose="020F0502020204030204" pitchFamily="34" charset="0"/>
            </a:endParaRPr>
          </a:p>
          <a:p>
            <a:pPr lvl="1">
              <a:spcBef>
                <a:spcPct val="0"/>
              </a:spcBef>
              <a:buFont typeface="Wingdings" panose="05000000000000000000" pitchFamily="2" charset="2"/>
              <a:buChar char="Ø"/>
            </a:pPr>
            <a:endParaRPr lang="en-US" altLang="en-US" sz="1600">
              <a:latin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18"/>
    </mc:Choice>
    <mc:Fallback xmlns="">
      <p:transition spd="slow" advTm="1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3">
            <a:extLst>
              <a:ext uri="{FF2B5EF4-FFF2-40B4-BE49-F238E27FC236}">
                <a16:creationId xmlns:a16="http://schemas.microsoft.com/office/drawing/2014/main" id="{6C7114B6-4ABB-49C0-AAF1-DD8CABE1F22E}"/>
              </a:ext>
            </a:extLst>
          </p:cNvPr>
          <p:cNvSpPr txBox="1">
            <a:spLocks noChangeArrowheads="1"/>
          </p:cNvSpPr>
          <p:nvPr/>
        </p:nvSpPr>
        <p:spPr bwMode="auto">
          <a:xfrm>
            <a:off x="254661" y="2530475"/>
            <a:ext cx="84163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3600" dirty="0">
                <a:latin typeface="Arial" panose="020B0604020202020204" pitchFamily="34" charset="0"/>
              </a:rPr>
              <a:t>If you do not care for patients &lt; 18 years of age, skip to the summary on slide 23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8"/>
          <p:cNvSpPr txBox="1">
            <a:spLocks noChangeArrowheads="1"/>
          </p:cNvSpPr>
          <p:nvPr/>
        </p:nvSpPr>
        <p:spPr bwMode="auto">
          <a:xfrm>
            <a:off x="511175" y="2003425"/>
            <a:ext cx="75819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9pPr>
          </a:lstStyle>
          <a:p>
            <a:pPr eaLnBrk="1" hangingPunct="1">
              <a:spcBef>
                <a:spcPct val="0"/>
              </a:spcBef>
            </a:pPr>
            <a:r>
              <a:rPr lang="en-US" altLang="en-US" sz="1800">
                <a:latin typeface="Calibri" panose="020F0502020204030204" pitchFamily="34" charset="0"/>
              </a:rPr>
              <a:t>Effective May 1, 2013 NYSDOH Title 10 New York Codes Rules and Regulations (NYCRR) Sections 405.2 and 405.4 were amended to require that hospitals have in place evidence-based protocols for the early recognition and treatment of patients with severe sepsis and septic shock that are based on generally accepted standards of care.</a:t>
            </a:r>
          </a:p>
          <a:p>
            <a:pPr eaLnBrk="1" hangingPunct="1">
              <a:spcBef>
                <a:spcPct val="0"/>
              </a:spcBef>
            </a:pPr>
            <a:endParaRPr lang="en-US" altLang="en-US" sz="1800">
              <a:latin typeface="Calibri" panose="020F0502020204030204" pitchFamily="34" charset="0"/>
            </a:endParaRPr>
          </a:p>
          <a:p>
            <a:pPr eaLnBrk="1" hangingPunct="1">
              <a:lnSpc>
                <a:spcPct val="90000"/>
              </a:lnSpc>
              <a:buFontTx/>
              <a:buNone/>
            </a:pPr>
            <a:r>
              <a:rPr lang="en-US" altLang="en-US" sz="2400">
                <a:solidFill>
                  <a:srgbClr val="C00000"/>
                </a:solidFill>
                <a:latin typeface="Calibri" panose="020F0502020204030204" pitchFamily="34" charset="0"/>
              </a:rPr>
              <a:t>Population</a:t>
            </a:r>
          </a:p>
          <a:p>
            <a:pPr eaLnBrk="1" hangingPunct="1">
              <a:lnSpc>
                <a:spcPct val="90000"/>
              </a:lnSpc>
            </a:pPr>
            <a:r>
              <a:rPr lang="en-US" altLang="en-US" sz="2000">
                <a:solidFill>
                  <a:srgbClr val="000000"/>
                </a:solidFill>
                <a:latin typeface="Calibri" panose="020F0502020204030204" pitchFamily="34" charset="0"/>
              </a:rPr>
              <a:t>Inpatient adults (≥18 y/o) and children (&lt;18 y/o).</a:t>
            </a:r>
          </a:p>
          <a:p>
            <a:pPr eaLnBrk="1" hangingPunct="1">
              <a:lnSpc>
                <a:spcPct val="90000"/>
              </a:lnSpc>
            </a:pPr>
            <a:r>
              <a:rPr lang="en-US" altLang="en-US" sz="2000">
                <a:solidFill>
                  <a:srgbClr val="000000"/>
                </a:solidFill>
                <a:latin typeface="Calibri" panose="020F0502020204030204" pitchFamily="34" charset="0"/>
              </a:rPr>
              <a:t>Diagnoses of Severe Sepsis or Septic Shock</a:t>
            </a:r>
          </a:p>
          <a:p>
            <a:pPr eaLnBrk="1" hangingPunct="1">
              <a:lnSpc>
                <a:spcPct val="90000"/>
              </a:lnSpc>
            </a:pPr>
            <a:endParaRPr lang="en-US" altLang="en-US" sz="2000">
              <a:solidFill>
                <a:srgbClr val="000000"/>
              </a:solidFill>
              <a:latin typeface="Calibri" panose="020F0502020204030204" pitchFamily="34" charset="0"/>
            </a:endParaRPr>
          </a:p>
          <a:p>
            <a:pPr eaLnBrk="1" hangingPunct="1">
              <a:spcBef>
                <a:spcPct val="0"/>
              </a:spcBef>
              <a:buFont typeface="Arial" panose="020B0604020202020204" pitchFamily="34" charset="0"/>
              <a:buNone/>
            </a:pPr>
            <a:endParaRPr lang="en-US" altLang="en-US" sz="1800">
              <a:latin typeface="Calibri" panose="020F0502020204030204" pitchFamily="34" charset="0"/>
            </a:endParaRPr>
          </a:p>
        </p:txBody>
      </p:sp>
      <p:sp>
        <p:nvSpPr>
          <p:cNvPr id="41988" name="TextBox 10"/>
          <p:cNvSpPr txBox="1">
            <a:spLocks noChangeArrowheads="1"/>
          </p:cNvSpPr>
          <p:nvPr/>
        </p:nvSpPr>
        <p:spPr bwMode="auto">
          <a:xfrm>
            <a:off x="136525" y="1350963"/>
            <a:ext cx="7505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defRPr/>
            </a:pPr>
            <a:r>
              <a:rPr lang="en-US" altLang="en-US" sz="2400" dirty="0" smtClean="0">
                <a:solidFill>
                  <a:srgbClr val="C00000"/>
                </a:solidFill>
                <a:latin typeface="+mj-lt"/>
              </a:rPr>
              <a:t>New York State Department of Health (NYSDOH) Reporting</a:t>
            </a:r>
          </a:p>
        </p:txBody>
      </p:sp>
    </p:spTree>
    <p:extLst>
      <p:ext uri="{BB962C8B-B14F-4D97-AF65-F5344CB8AC3E}">
        <p14:creationId xmlns:p14="http://schemas.microsoft.com/office/powerpoint/2010/main" val="3349082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36380D-88D2-4F5B-8B5A-852CCF2A64F3}"/>
              </a:ext>
            </a:extLst>
          </p:cNvPr>
          <p:cNvSpPr txBox="1"/>
          <p:nvPr/>
        </p:nvSpPr>
        <p:spPr>
          <a:xfrm>
            <a:off x="2355850" y="4184650"/>
            <a:ext cx="3898900" cy="461963"/>
          </a:xfrm>
          <a:prstGeom prst="rect">
            <a:avLst/>
          </a:prstGeom>
          <a:noFill/>
        </p:spPr>
        <p:txBody>
          <a:bodyPr wrap="none">
            <a:spAutoFit/>
          </a:bodyPr>
          <a:lstStyle/>
          <a:p>
            <a:pPr algn="r">
              <a:defRPr/>
            </a:pPr>
            <a:r>
              <a:rPr lang="en-US" sz="2400" dirty="0">
                <a:solidFill>
                  <a:srgbClr val="C03137"/>
                </a:solidFill>
                <a:latin typeface="+mj-lt"/>
                <a:ea typeface="ＭＳ Ｐゴシック" pitchFamily="-112" charset="-128"/>
                <a:cs typeface="Arial" panose="020B0604020202020204" pitchFamily="34" charset="0"/>
              </a:rPr>
              <a:t>Pediatric Septic Shock Criteria</a:t>
            </a:r>
          </a:p>
        </p:txBody>
      </p:sp>
      <p:sp>
        <p:nvSpPr>
          <p:cNvPr id="6" name="TextBox 5">
            <a:extLst>
              <a:ext uri="{FF2B5EF4-FFF2-40B4-BE49-F238E27FC236}">
                <a16:creationId xmlns:a16="http://schemas.microsoft.com/office/drawing/2014/main" id="{4BA00314-24FD-445A-97FD-004AD3797EAE}"/>
              </a:ext>
            </a:extLst>
          </p:cNvPr>
          <p:cNvSpPr txBox="1"/>
          <p:nvPr/>
        </p:nvSpPr>
        <p:spPr>
          <a:xfrm>
            <a:off x="365125" y="2435225"/>
            <a:ext cx="5997575" cy="1600200"/>
          </a:xfrm>
          <a:prstGeom prst="rect">
            <a:avLst/>
          </a:prstGeom>
          <a:noFill/>
        </p:spPr>
        <p:txBody>
          <a:bodyPr>
            <a:spAutoFit/>
          </a:bodyPr>
          <a:lstStyle/>
          <a:p>
            <a:pPr>
              <a:defRPr/>
            </a:pPr>
            <a:r>
              <a:rPr lang="en-US" b="1" dirty="0">
                <a:latin typeface="+mn-lt"/>
                <a:ea typeface="ＭＳ Ｐゴシック" pitchFamily="-112" charset="-128"/>
                <a:cs typeface="Helvetica"/>
              </a:rPr>
              <a:t>Sepsis plus one of the following:</a:t>
            </a:r>
            <a:endParaRPr lang="en-US" dirty="0">
              <a:latin typeface="+mn-lt"/>
              <a:ea typeface="ＭＳ Ｐゴシック" pitchFamily="-112" charset="-128"/>
              <a:cs typeface="Helvetica"/>
            </a:endParaRPr>
          </a:p>
          <a:p>
            <a:pPr marL="285750" indent="-285750">
              <a:buFont typeface="Arial" panose="020B0604020202020204" pitchFamily="34" charset="0"/>
              <a:buChar char="•"/>
              <a:defRPr/>
            </a:pPr>
            <a:r>
              <a:rPr lang="en-US" sz="1600" dirty="0">
                <a:latin typeface="+mn-lt"/>
              </a:rPr>
              <a:t>Respiratory Dysfunction</a:t>
            </a:r>
          </a:p>
          <a:p>
            <a:pPr lvl="1">
              <a:defRPr/>
            </a:pPr>
            <a:r>
              <a:rPr lang="en-US" sz="1600" u="sng" dirty="0">
                <a:latin typeface="+mn-lt"/>
              </a:rPr>
              <a:t>OR</a:t>
            </a:r>
          </a:p>
          <a:p>
            <a:pPr marL="285750" indent="-285750">
              <a:buFont typeface="Arial" panose="020B0604020202020204" pitchFamily="34" charset="0"/>
              <a:buChar char="•"/>
              <a:defRPr/>
            </a:pPr>
            <a:r>
              <a:rPr lang="en-US" sz="1600" dirty="0">
                <a:latin typeface="+mn-lt"/>
              </a:rPr>
              <a:t>Two or more other organ dysfunctions: </a:t>
            </a:r>
          </a:p>
          <a:p>
            <a:pPr>
              <a:defRPr/>
            </a:pPr>
            <a:r>
              <a:rPr lang="en-US" sz="1600" dirty="0">
                <a:latin typeface="+mn-lt"/>
              </a:rPr>
              <a:t>                   Renal                      Hepatic</a:t>
            </a:r>
          </a:p>
          <a:p>
            <a:pPr>
              <a:defRPr/>
            </a:pPr>
            <a:r>
              <a:rPr lang="en-US" sz="1600" dirty="0">
                <a:latin typeface="+mn-lt"/>
              </a:rPr>
              <a:t>                   Neurologic	           Hematologic       </a:t>
            </a:r>
          </a:p>
        </p:txBody>
      </p:sp>
      <p:sp>
        <p:nvSpPr>
          <p:cNvPr id="8" name="TextBox 7">
            <a:extLst>
              <a:ext uri="{FF2B5EF4-FFF2-40B4-BE49-F238E27FC236}">
                <a16:creationId xmlns:a16="http://schemas.microsoft.com/office/drawing/2014/main" id="{E4CB78A7-2147-4337-BAD2-FF4FC36C134D}"/>
              </a:ext>
            </a:extLst>
          </p:cNvPr>
          <p:cNvSpPr txBox="1"/>
          <p:nvPr/>
        </p:nvSpPr>
        <p:spPr>
          <a:xfrm>
            <a:off x="365125" y="1135063"/>
            <a:ext cx="6181725" cy="1508125"/>
          </a:xfrm>
          <a:prstGeom prst="rect">
            <a:avLst/>
          </a:prstGeom>
          <a:noFill/>
        </p:spPr>
        <p:txBody>
          <a:bodyPr>
            <a:spAutoFit/>
          </a:bodyPr>
          <a:lstStyle/>
          <a:p>
            <a:pPr algn="r">
              <a:defRPr/>
            </a:pPr>
            <a:r>
              <a:rPr lang="en-US" sz="2400" dirty="0">
                <a:solidFill>
                  <a:srgbClr val="C03137"/>
                </a:solidFill>
                <a:latin typeface="+mj-lt"/>
                <a:ea typeface="ＭＳ Ｐゴシック" pitchFamily="-112" charset="-128"/>
                <a:cs typeface="Arial" panose="020B0604020202020204" pitchFamily="34" charset="0"/>
              </a:rPr>
              <a:t>Pediatric Severe Sepsis Criteria</a:t>
            </a:r>
          </a:p>
          <a:p>
            <a:pPr algn="r">
              <a:defRPr/>
            </a:pPr>
            <a:endParaRPr lang="en-US" sz="2400" dirty="0">
              <a:solidFill>
                <a:srgbClr val="C03137"/>
              </a:solidFill>
              <a:latin typeface="+mj-lt"/>
              <a:ea typeface="ＭＳ Ｐゴシック" pitchFamily="-112" charset="-128"/>
              <a:cs typeface="Arial" panose="020B0604020202020204" pitchFamily="34" charset="0"/>
            </a:endParaRPr>
          </a:p>
          <a:p>
            <a:pPr>
              <a:defRPr/>
            </a:pPr>
            <a:r>
              <a:rPr lang="en-US" sz="2000" u="sng" dirty="0">
                <a:latin typeface="+mj-lt"/>
                <a:ea typeface="ＭＳ Ｐゴシック" pitchFamily="-112" charset="-128"/>
                <a:cs typeface="Arial" panose="020B0604020202020204" pitchFamily="34" charset="0"/>
              </a:rPr>
              <a:t>Patient must first meet Pediatric age-specific SIRS criteria</a:t>
            </a:r>
          </a:p>
          <a:p>
            <a:pPr algn="r">
              <a:defRPr/>
            </a:pPr>
            <a:endParaRPr lang="en-US" sz="2400" dirty="0">
              <a:solidFill>
                <a:srgbClr val="C03137"/>
              </a:solidFill>
              <a:latin typeface="+mj-lt"/>
              <a:ea typeface="ＭＳ Ｐゴシック" pitchFamily="-112" charset="-128"/>
              <a:cs typeface="Arial" panose="020B0604020202020204" pitchFamily="34" charset="0"/>
            </a:endParaRPr>
          </a:p>
        </p:txBody>
      </p:sp>
      <p:sp>
        <p:nvSpPr>
          <p:cNvPr id="9" name="Text Placeholder 2">
            <a:extLst>
              <a:ext uri="{FF2B5EF4-FFF2-40B4-BE49-F238E27FC236}">
                <a16:creationId xmlns:a16="http://schemas.microsoft.com/office/drawing/2014/main" id="{17A0A8F3-E7C1-4651-BF81-CF033AD29BB1}"/>
              </a:ext>
            </a:extLst>
          </p:cNvPr>
          <p:cNvSpPr>
            <a:spLocks noGrp="1"/>
          </p:cNvSpPr>
          <p:nvPr>
            <p:ph type="body" sz="quarter" idx="15"/>
          </p:nvPr>
        </p:nvSpPr>
        <p:spPr>
          <a:xfrm>
            <a:off x="520700" y="4737100"/>
            <a:ext cx="5108575" cy="377825"/>
          </a:xfrm>
        </p:spPr>
        <p:txBody>
          <a:bodyPr/>
          <a:lstStyle/>
          <a:p>
            <a:pPr marL="0" indent="0">
              <a:defRPr/>
            </a:pPr>
            <a:r>
              <a:rPr lang="en-US" sz="1800" b="1" dirty="0">
                <a:solidFill>
                  <a:schemeClr val="tx1"/>
                </a:solidFill>
                <a:latin typeface="+mn-lt"/>
              </a:rPr>
              <a:t>Sepsis and cardiovascular organ dysfunction</a:t>
            </a:r>
          </a:p>
        </p:txBody>
      </p:sp>
      <p:sp>
        <p:nvSpPr>
          <p:cNvPr id="72710" name="TextBox 1">
            <a:extLst>
              <a:ext uri="{FF2B5EF4-FFF2-40B4-BE49-F238E27FC236}">
                <a16:creationId xmlns:a16="http://schemas.microsoft.com/office/drawing/2014/main" id="{D5DA0A8F-E38D-495C-BEEC-442C9B5ABA10}"/>
              </a:ext>
            </a:extLst>
          </p:cNvPr>
          <p:cNvSpPr txBox="1">
            <a:spLocks noChangeArrowheads="1"/>
          </p:cNvSpPr>
          <p:nvPr/>
        </p:nvSpPr>
        <p:spPr bwMode="auto">
          <a:xfrm>
            <a:off x="4479925" y="234950"/>
            <a:ext cx="449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2800">
                <a:latin typeface="Arial" panose="020B0604020202020204" pitchFamily="34" charset="0"/>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5FF566B-344D-46DD-B385-ED0FE7375708}"/>
              </a:ext>
            </a:extLst>
          </p:cNvPr>
          <p:cNvSpPr>
            <a:spLocks noGrp="1" noChangeArrowheads="1"/>
          </p:cNvSpPr>
          <p:nvPr>
            <p:ph idx="12"/>
          </p:nvPr>
        </p:nvSpPr>
        <p:spPr>
          <a:xfrm>
            <a:off x="58738" y="1485900"/>
            <a:ext cx="4673600" cy="3571875"/>
          </a:xfrm>
        </p:spPr>
        <p:txBody>
          <a:bodyPr/>
          <a:lstStyle/>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Blood culture collection prior to broad spectrum antibiotics</a:t>
            </a:r>
          </a:p>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Early and appropriate broad-spectrum antibiotic administration</a:t>
            </a:r>
          </a:p>
          <a:p>
            <a:pPr marL="520700" eaLnBrk="1" fontAlgn="auto" hangingPunct="1">
              <a:spcBef>
                <a:spcPts val="0"/>
              </a:spcBef>
              <a:spcAft>
                <a:spcPts val="0"/>
              </a:spcAft>
              <a:defRPr/>
            </a:pPr>
            <a:endParaRPr lang="en-US" sz="2000" dirty="0">
              <a:solidFill>
                <a:srgbClr val="000000"/>
              </a:solidFill>
              <a:latin typeface="+mn-lt"/>
            </a:endParaRPr>
          </a:p>
          <a:p>
            <a:pPr marL="520700" eaLnBrk="1" fontAlgn="auto" hangingPunct="1">
              <a:spcBef>
                <a:spcPts val="0"/>
              </a:spcBef>
              <a:spcAft>
                <a:spcPts val="0"/>
              </a:spcAft>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520700" lvl="1" eaLnBrk="1" fontAlgn="auto" hangingPunct="1">
              <a:spcBef>
                <a:spcPts val="0"/>
              </a:spcBef>
              <a:spcAft>
                <a:spcPts val="0"/>
              </a:spcAft>
              <a:buFont typeface="Arial"/>
              <a:buNone/>
              <a:defRPr/>
            </a:pPr>
            <a:endParaRPr lang="en-US" sz="1600" dirty="0">
              <a:latin typeface="+mn-lt"/>
            </a:endParaRPr>
          </a:p>
        </p:txBody>
      </p:sp>
      <p:sp>
        <p:nvSpPr>
          <p:cNvPr id="23556" name="TextBox 1">
            <a:extLst>
              <a:ext uri="{FF2B5EF4-FFF2-40B4-BE49-F238E27FC236}">
                <a16:creationId xmlns:a16="http://schemas.microsoft.com/office/drawing/2014/main" id="{57351391-2DE8-4849-A064-D6E8B54500F5}"/>
              </a:ext>
            </a:extLst>
          </p:cNvPr>
          <p:cNvSpPr txBox="1">
            <a:spLocks noChangeArrowheads="1"/>
          </p:cNvSpPr>
          <p:nvPr/>
        </p:nvSpPr>
        <p:spPr bwMode="auto">
          <a:xfrm>
            <a:off x="-354013" y="1057275"/>
            <a:ext cx="74422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Interventions within 1 Hour of Recognition</a:t>
            </a:r>
          </a:p>
        </p:txBody>
      </p:sp>
      <p:pic>
        <p:nvPicPr>
          <p:cNvPr id="74756" name="Picture 1">
            <a:extLst>
              <a:ext uri="{FF2B5EF4-FFF2-40B4-BE49-F238E27FC236}">
                <a16:creationId xmlns:a16="http://schemas.microsoft.com/office/drawing/2014/main" id="{FA5BCA7B-6C43-45EE-9271-02829368DB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947863"/>
            <a:ext cx="4370387"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507C36A-B2A0-497B-9CF6-2EBF5713CFA8}"/>
              </a:ext>
            </a:extLst>
          </p:cNvPr>
          <p:cNvSpPr txBox="1"/>
          <p:nvPr/>
        </p:nvSpPr>
        <p:spPr>
          <a:xfrm>
            <a:off x="0" y="5057775"/>
            <a:ext cx="6735763" cy="1076325"/>
          </a:xfrm>
          <a:prstGeom prst="rect">
            <a:avLst/>
          </a:prstGeom>
          <a:noFill/>
        </p:spPr>
        <p:txBody>
          <a:bodyPr>
            <a:spAutoFit/>
          </a:bodyPr>
          <a:lstStyle/>
          <a:p>
            <a:pPr marL="520700" eaLnBrk="1" fontAlgn="auto" hangingPunct="1">
              <a:spcBef>
                <a:spcPts val="0"/>
              </a:spcBef>
              <a:spcAft>
                <a:spcPts val="0"/>
              </a:spcAft>
              <a:defRPr/>
            </a:pPr>
            <a:r>
              <a:rPr lang="en-US" sz="2400" dirty="0">
                <a:solidFill>
                  <a:srgbClr val="C00000"/>
                </a:solidFill>
                <a:latin typeface="+mj-lt"/>
              </a:rPr>
              <a:t>Interventions within 6 hours of Recognition</a:t>
            </a:r>
            <a:endParaRPr lang="en-US" sz="2000" dirty="0">
              <a:latin typeface="+mj-lt"/>
            </a:endParaRPr>
          </a:p>
          <a:p>
            <a:pPr marL="863600" indent="-342900" eaLnBrk="1" fontAlgn="auto" hangingPunct="1">
              <a:spcBef>
                <a:spcPts val="0"/>
              </a:spcBef>
              <a:spcAft>
                <a:spcPts val="0"/>
              </a:spcAft>
              <a:buFont typeface="Arial" panose="020B0604020202020204" pitchFamily="34" charset="0"/>
              <a:buChar char="•"/>
              <a:defRPr/>
            </a:pPr>
            <a:r>
              <a:rPr lang="en-US" sz="2000" dirty="0">
                <a:latin typeface="+mj-lt"/>
              </a:rPr>
              <a:t>If persistent hypotension (septic shock) vasopressors must be initiated</a:t>
            </a:r>
          </a:p>
        </p:txBody>
      </p:sp>
      <p:sp>
        <p:nvSpPr>
          <p:cNvPr id="36870" name="TextBox 2">
            <a:extLst>
              <a:ext uri="{FF2B5EF4-FFF2-40B4-BE49-F238E27FC236}">
                <a16:creationId xmlns:a16="http://schemas.microsoft.com/office/drawing/2014/main" id="{8E48EEAA-EDDA-46AE-87AA-B8BAC16AA121}"/>
              </a:ext>
            </a:extLst>
          </p:cNvPr>
          <p:cNvSpPr txBox="1">
            <a:spLocks noChangeArrowheads="1"/>
          </p:cNvSpPr>
          <p:nvPr/>
        </p:nvSpPr>
        <p:spPr bwMode="auto">
          <a:xfrm>
            <a:off x="4533900" y="287338"/>
            <a:ext cx="461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sp>
        <p:nvSpPr>
          <p:cNvPr id="4" name="TextBox 3">
            <a:extLst>
              <a:ext uri="{FF2B5EF4-FFF2-40B4-BE49-F238E27FC236}">
                <a16:creationId xmlns:a16="http://schemas.microsoft.com/office/drawing/2014/main" id="{7DDB2F4F-3CAB-4583-A3AC-AACCF3293F55}"/>
              </a:ext>
            </a:extLst>
          </p:cNvPr>
          <p:cNvSpPr txBox="1"/>
          <p:nvPr/>
        </p:nvSpPr>
        <p:spPr>
          <a:xfrm>
            <a:off x="0" y="3730625"/>
            <a:ext cx="6448425" cy="1539875"/>
          </a:xfrm>
          <a:prstGeom prst="rect">
            <a:avLst/>
          </a:prstGeom>
          <a:noFill/>
        </p:spPr>
        <p:txBody>
          <a:bodyPr>
            <a:spAutoFit/>
          </a:bodyPr>
          <a:lstStyle/>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&lt; 18 years= Fluid resuscitation (20 ml/kg)* </a:t>
            </a:r>
          </a:p>
          <a:p>
            <a:pPr marL="520700" eaLnBrk="1" fontAlgn="auto" hangingPunct="1">
              <a:spcBef>
                <a:spcPts val="0"/>
              </a:spcBef>
              <a:spcAft>
                <a:spcPts val="0"/>
              </a:spcAft>
              <a:defRPr/>
            </a:pPr>
            <a:endParaRPr lang="en-US" dirty="0">
              <a:solidFill>
                <a:srgbClr val="000000"/>
              </a:solidFill>
            </a:endParaRPr>
          </a:p>
          <a:p>
            <a:pPr marL="806450" indent="-28575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Single lactate </a:t>
            </a:r>
            <a:r>
              <a:rPr lang="en-US" sz="2000" dirty="0">
                <a:solidFill>
                  <a:srgbClr val="000000"/>
                </a:solidFill>
                <a:latin typeface="+mn-lt"/>
                <a:ea typeface="ＭＳ Ｐゴシック" pitchFamily="-112" charset="-128"/>
                <a:cs typeface="Helvetica"/>
              </a:rPr>
              <a:t>level</a:t>
            </a:r>
          </a:p>
          <a:p>
            <a:pPr marL="520700" eaLnBrk="1" fontAlgn="auto" hangingPunct="1">
              <a:spcBef>
                <a:spcPts val="0"/>
              </a:spcBef>
              <a:spcAft>
                <a:spcPts val="0"/>
              </a:spcAft>
              <a:defRPr/>
            </a:pPr>
            <a:endParaRPr lang="en-US" dirty="0">
              <a:solidFill>
                <a:srgbClr val="000000"/>
              </a:solidFill>
            </a:endParaRPr>
          </a:p>
          <a:p>
            <a:pPr>
              <a:defRP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20"/>
    </mc:Choice>
    <mc:Fallback xmlns="">
      <p:transition spd="slow" advTm="2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timeline&#10;&#10;Description automatically generated">
            <a:extLst>
              <a:ext uri="{FF2B5EF4-FFF2-40B4-BE49-F238E27FC236}">
                <a16:creationId xmlns:a16="http://schemas.microsoft.com/office/drawing/2014/main" id="{FB4C60E5-2726-F349-BDF4-F1A27BF0B4CB}"/>
              </a:ext>
            </a:extLst>
          </p:cNvPr>
          <p:cNvPicPr>
            <a:picLocks noChangeAspect="1"/>
          </p:cNvPicPr>
          <p:nvPr/>
        </p:nvPicPr>
        <p:blipFill>
          <a:blip r:embed="rId4"/>
          <a:stretch>
            <a:fillRect/>
          </a:stretch>
        </p:blipFill>
        <p:spPr>
          <a:xfrm>
            <a:off x="0" y="1127050"/>
            <a:ext cx="9144000" cy="5066543"/>
          </a:xfrm>
          <a:prstGeom prst="rect">
            <a:avLst/>
          </a:prstGeom>
        </p:spPr>
      </p:pic>
      <p:pic>
        <p:nvPicPr>
          <p:cNvPr id="6" name="Audio Recording May 28, 2021 at 7:00:06 AM" descr="Audio Recording May 28, 2021 at 7:00:06 AM">
            <a:hlinkClick r:id="" action="ppaction://media"/>
            <a:extLst>
              <a:ext uri="{FF2B5EF4-FFF2-40B4-BE49-F238E27FC236}">
                <a16:creationId xmlns:a16="http://schemas.microsoft.com/office/drawing/2014/main" id="{87359A74-C783-8444-8DA6-460FB5E3B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2810" y="6045200"/>
            <a:ext cx="812800" cy="812800"/>
          </a:xfrm>
          <a:prstGeom prst="rect">
            <a:avLst/>
          </a:prstGeom>
        </p:spPr>
      </p:pic>
    </p:spTree>
    <p:extLst>
      <p:ext uri="{BB962C8B-B14F-4D97-AF65-F5344CB8AC3E}">
        <p14:creationId xmlns:p14="http://schemas.microsoft.com/office/powerpoint/2010/main" val="28169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itle 4">
            <a:extLst>
              <a:ext uri="{FF2B5EF4-FFF2-40B4-BE49-F238E27FC236}">
                <a16:creationId xmlns:a16="http://schemas.microsoft.com/office/drawing/2014/main" id="{3787CBFE-7133-4724-BD5B-788995343761}"/>
              </a:ext>
            </a:extLst>
          </p:cNvPr>
          <p:cNvSpPr>
            <a:spLocks noGrp="1"/>
          </p:cNvSpPr>
          <p:nvPr>
            <p:ph type="subTitle" idx="10"/>
          </p:nvPr>
        </p:nvSpPr>
        <p:spPr>
          <a:xfrm>
            <a:off x="349250" y="5959475"/>
            <a:ext cx="6400800" cy="528638"/>
          </a:xfrm>
        </p:spPr>
        <p:txBody>
          <a:bodyPr lIns="91440"/>
          <a:lstStyle/>
          <a:p>
            <a:pPr eaLnBrk="1" hangingPunct="1"/>
            <a:r>
              <a:rPr lang="en-US" altLang="en-US">
                <a:latin typeface="Helvetica" panose="020B0604020202020204" pitchFamily="34" charset="0"/>
                <a:ea typeface="ＭＳ Ｐゴシック" panose="020B0600070205080204" pitchFamily="34" charset="-128"/>
                <a:cs typeface="Helvetica" panose="020B0604020202020204" pitchFamily="34" charset="0"/>
              </a:rPr>
              <a:t>Early Detection and Treatment of Severe Sepsis</a:t>
            </a:r>
          </a:p>
        </p:txBody>
      </p:sp>
      <p:sp>
        <p:nvSpPr>
          <p:cNvPr id="11" name="TextBox 10">
            <a:extLst>
              <a:ext uri="{FF2B5EF4-FFF2-40B4-BE49-F238E27FC236}">
                <a16:creationId xmlns:a16="http://schemas.microsoft.com/office/drawing/2014/main" id="{F9F644E4-6F1F-4567-8427-47B396D3D90E}"/>
              </a:ext>
            </a:extLst>
          </p:cNvPr>
          <p:cNvSpPr txBox="1"/>
          <p:nvPr/>
        </p:nvSpPr>
        <p:spPr>
          <a:xfrm>
            <a:off x="355600" y="1144588"/>
            <a:ext cx="8458200" cy="830262"/>
          </a:xfrm>
          <a:prstGeom prst="rect">
            <a:avLst/>
          </a:prstGeom>
          <a:noFill/>
        </p:spPr>
        <p:txBody>
          <a:bodyPr>
            <a:spAutoFit/>
          </a:bodyPr>
          <a:lstStyle/>
          <a:p>
            <a:pPr algn="ctr" eaLnBrk="1" hangingPunct="1">
              <a:defRPr/>
            </a:pPr>
            <a:r>
              <a:rPr lang="en-US" sz="2400" dirty="0">
                <a:solidFill>
                  <a:srgbClr val="C00000"/>
                </a:solidFill>
                <a:latin typeface="+mj-lt"/>
                <a:ea typeface="ＭＳ Ｐゴシック" pitchFamily="96" charset="-128"/>
              </a:rPr>
              <a:t>Recognition to Immediate Treatment</a:t>
            </a:r>
          </a:p>
          <a:p>
            <a:pPr algn="ctr" eaLnBrk="1" hangingPunct="1">
              <a:defRPr/>
            </a:pPr>
            <a:r>
              <a:rPr lang="en-US" sz="2400" dirty="0">
                <a:solidFill>
                  <a:schemeClr val="accent1">
                    <a:lumMod val="75000"/>
                  </a:schemeClr>
                </a:solidFill>
                <a:latin typeface="+mj-lt"/>
                <a:ea typeface="ＭＳ Ｐゴシック" pitchFamily="96" charset="-128"/>
              </a:rPr>
              <a:t>The Pediatric Acute Sepsis Multiphase Power plan</a:t>
            </a:r>
          </a:p>
        </p:txBody>
      </p:sp>
      <p:pic>
        <p:nvPicPr>
          <p:cNvPr id="76804" name="Picture 2" descr="image003">
            <a:extLst>
              <a:ext uri="{FF2B5EF4-FFF2-40B4-BE49-F238E27FC236}">
                <a16:creationId xmlns:a16="http://schemas.microsoft.com/office/drawing/2014/main" id="{F1DFEE8D-E4F2-4905-A4C3-D9124DF2A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974850"/>
            <a:ext cx="59055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a:extLst>
              <a:ext uri="{FF2B5EF4-FFF2-40B4-BE49-F238E27FC236}">
                <a16:creationId xmlns:a16="http://schemas.microsoft.com/office/drawing/2014/main" id="{6E457BAD-A9BE-40C0-86D8-335D74D1C4E4}"/>
              </a:ext>
            </a:extLst>
          </p:cNvPr>
          <p:cNvSpPr txBox="1">
            <a:spLocks noChangeArrowheads="1"/>
          </p:cNvSpPr>
          <p:nvPr/>
        </p:nvSpPr>
        <p:spPr bwMode="auto">
          <a:xfrm>
            <a:off x="4179888" y="327025"/>
            <a:ext cx="4833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5"/>
    </mc:Choice>
    <mc:Fallback xmlns="">
      <p:transition spd="slow" advTm="2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5E842400-9AFB-4C6C-B5C1-288EC1982F1F}"/>
              </a:ext>
            </a:extLst>
          </p:cNvPr>
          <p:cNvSpPr txBox="1">
            <a:spLocks noChangeArrowheads="1"/>
          </p:cNvSpPr>
          <p:nvPr/>
        </p:nvSpPr>
        <p:spPr bwMode="auto">
          <a:xfrm>
            <a:off x="411163" y="1169988"/>
            <a:ext cx="894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US" altLang="en-US" sz="2400" dirty="0">
                <a:solidFill>
                  <a:srgbClr val="C03137"/>
                </a:solidFill>
                <a:latin typeface="+mn-lt"/>
              </a:rPr>
              <a:t>Pediatric Inpatient Severe Sepsis Recognition Pager Workflow</a:t>
            </a:r>
          </a:p>
        </p:txBody>
      </p:sp>
      <p:sp>
        <p:nvSpPr>
          <p:cNvPr id="40963" name="TextBox 2">
            <a:extLst>
              <a:ext uri="{FF2B5EF4-FFF2-40B4-BE49-F238E27FC236}">
                <a16:creationId xmlns:a16="http://schemas.microsoft.com/office/drawing/2014/main" id="{3FD916A1-E1E3-4859-9EAB-07CE782A27EB}"/>
              </a:ext>
            </a:extLst>
          </p:cNvPr>
          <p:cNvSpPr txBox="1">
            <a:spLocks noChangeArrowheads="1"/>
          </p:cNvSpPr>
          <p:nvPr/>
        </p:nvSpPr>
        <p:spPr bwMode="auto">
          <a:xfrm>
            <a:off x="301625" y="1773238"/>
            <a:ext cx="87503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defRPr/>
            </a:pPr>
            <a:r>
              <a:rPr lang="en-US" altLang="en-US" sz="2400" dirty="0">
                <a:latin typeface="+mn-lt"/>
              </a:rPr>
              <a:t>Patient meets severe sepsis criteria</a:t>
            </a:r>
          </a:p>
          <a:p>
            <a:pPr>
              <a:spcBef>
                <a:spcPct val="0"/>
              </a:spcBef>
              <a:defRPr/>
            </a:pPr>
            <a:r>
              <a:rPr lang="en-US" altLang="en-US" sz="2400" dirty="0">
                <a:latin typeface="+mn-lt"/>
              </a:rPr>
              <a:t>Pager fires location to PICU attending</a:t>
            </a:r>
          </a:p>
          <a:p>
            <a:pPr>
              <a:spcBef>
                <a:spcPct val="0"/>
              </a:spcBef>
              <a:defRPr/>
            </a:pPr>
            <a:r>
              <a:rPr lang="en-US" altLang="en-US" sz="2400" dirty="0">
                <a:latin typeface="+mn-lt"/>
              </a:rPr>
              <a:t>Page identifies the patient and location of the sepsis alerts</a:t>
            </a:r>
          </a:p>
          <a:p>
            <a:pPr>
              <a:spcBef>
                <a:spcPct val="0"/>
              </a:spcBef>
              <a:defRPr/>
            </a:pPr>
            <a:r>
              <a:rPr lang="en-US" altLang="en-US" sz="2400" dirty="0">
                <a:latin typeface="+mn-lt"/>
              </a:rPr>
              <a:t>PICU attending speaks with the provider responsible for the patient and asks them to assess the patient</a:t>
            </a:r>
          </a:p>
          <a:p>
            <a:pPr>
              <a:spcBef>
                <a:spcPct val="0"/>
              </a:spcBef>
              <a:defRPr/>
            </a:pPr>
            <a:r>
              <a:rPr lang="en-US" altLang="en-US" sz="2400" dirty="0">
                <a:latin typeface="+mn-lt"/>
              </a:rPr>
              <a:t>Findings are reviewed by the provider with the PICU attending, and outstanding bundle elements implemented if appropriate</a:t>
            </a:r>
          </a:p>
          <a:p>
            <a:pPr>
              <a:spcBef>
                <a:spcPct val="0"/>
              </a:spcBef>
              <a:defRPr/>
            </a:pPr>
            <a:r>
              <a:rPr lang="en-US" altLang="en-US" sz="2400" dirty="0">
                <a:latin typeface="+mn-lt"/>
              </a:rPr>
              <a:t>The responsible provider answers the severe sepsis screening alert AND documents findings in SBAR format.  This document is forwarded to both the PICU attending and primary attending.</a:t>
            </a:r>
          </a:p>
        </p:txBody>
      </p:sp>
      <p:sp>
        <p:nvSpPr>
          <p:cNvPr id="40964" name="TextBox 1">
            <a:extLst>
              <a:ext uri="{FF2B5EF4-FFF2-40B4-BE49-F238E27FC236}">
                <a16:creationId xmlns:a16="http://schemas.microsoft.com/office/drawing/2014/main" id="{DD0B7E55-6883-4715-B5AE-286CE2FE2CD2}"/>
              </a:ext>
            </a:extLst>
          </p:cNvPr>
          <p:cNvSpPr txBox="1">
            <a:spLocks noChangeArrowheads="1"/>
          </p:cNvSpPr>
          <p:nvPr/>
        </p:nvSpPr>
        <p:spPr bwMode="auto">
          <a:xfrm>
            <a:off x="4284663" y="300038"/>
            <a:ext cx="4767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99"/>
    </mc:Choice>
    <mc:Fallback xmlns="">
      <p:transition spd="slow" advTm="3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ubtitle 2">
            <a:extLst>
              <a:ext uri="{FF2B5EF4-FFF2-40B4-BE49-F238E27FC236}">
                <a16:creationId xmlns:a16="http://schemas.microsoft.com/office/drawing/2014/main" id="{7B31EEA7-E232-4A1A-BE1B-4217E7B3BAFC}"/>
              </a:ext>
            </a:extLst>
          </p:cNvPr>
          <p:cNvSpPr txBox="1">
            <a:spLocks/>
          </p:cNvSpPr>
          <p:nvPr/>
        </p:nvSpPr>
        <p:spPr bwMode="auto">
          <a:xfrm>
            <a:off x="458788" y="1311275"/>
            <a:ext cx="8089900" cy="1511300"/>
          </a:xfrm>
          <a:prstGeom prst="rect">
            <a:avLst/>
          </a:prstGeom>
          <a:noFill/>
          <a:ln w="9525">
            <a:noFill/>
            <a:miter lim="800000"/>
            <a:headEnd/>
            <a:tailEnd/>
          </a:ln>
        </p:spPr>
        <p:txBody>
          <a:bodyPr/>
          <a:lstStyle/>
          <a:p>
            <a:pPr eaLnBrk="1" hangingPunct="1">
              <a:defRPr/>
            </a:pPr>
            <a:r>
              <a:rPr lang="en-US" sz="2000" dirty="0">
                <a:latin typeface="+mn-lt"/>
                <a:ea typeface="ＭＳ Ｐゴシック" pitchFamily="96" charset="-128"/>
              </a:rPr>
              <a:t>In Summary…</a:t>
            </a:r>
          </a:p>
          <a:p>
            <a:pPr marL="457200" indent="-342900" eaLnBrk="1" hangingPunct="1">
              <a:buFont typeface="Arial" pitchFamily="34" charset="0"/>
              <a:buChar char="•"/>
              <a:defRPr/>
            </a:pPr>
            <a:r>
              <a:rPr lang="en-US" sz="2000" dirty="0">
                <a:latin typeface="+mn-lt"/>
                <a:ea typeface="ＭＳ Ｐゴシック" pitchFamily="96" charset="-128"/>
              </a:rPr>
              <a:t>Early recognition is essential for the management of severe sepsis</a:t>
            </a:r>
          </a:p>
          <a:p>
            <a:pPr marL="457200" indent="-342900" eaLnBrk="1" hangingPunct="1">
              <a:buFont typeface="Arial" pitchFamily="34" charset="0"/>
              <a:buChar char="•"/>
              <a:defRPr/>
            </a:pPr>
            <a:r>
              <a:rPr lang="en-US" sz="2000" dirty="0">
                <a:latin typeface="+mn-lt"/>
                <a:ea typeface="ＭＳ Ｐゴシック" pitchFamily="96" charset="-128"/>
              </a:rPr>
              <a:t>Lactate is an early predictor of organ dysfunction and prognostic marker</a:t>
            </a:r>
          </a:p>
          <a:p>
            <a:pPr marL="457200" indent="-342900" eaLnBrk="1" hangingPunct="1">
              <a:buFont typeface="Arial" pitchFamily="34" charset="0"/>
              <a:buChar char="•"/>
              <a:defRPr/>
            </a:pPr>
            <a:r>
              <a:rPr lang="en-US" sz="2000" dirty="0">
                <a:latin typeface="+mn-lt"/>
                <a:ea typeface="ＭＳ Ｐゴシック" pitchFamily="96" charset="-128"/>
              </a:rPr>
              <a:t>Early fluid resuscitation and administration of antibiotics is critical!</a:t>
            </a:r>
          </a:p>
          <a:p>
            <a:pPr marL="457200" indent="-342900" eaLnBrk="1" hangingPunct="1">
              <a:buFont typeface="Arial" pitchFamily="34" charset="0"/>
              <a:buChar char="•"/>
              <a:defRPr/>
            </a:pPr>
            <a:r>
              <a:rPr lang="en-US" sz="2000" dirty="0">
                <a:latin typeface="+mn-lt"/>
                <a:ea typeface="ＭＳ Ｐゴシック" pitchFamily="96" charset="-128"/>
              </a:rPr>
              <a:t>Sepsis Powerplans and Caresets are available and guide LIPs</a:t>
            </a:r>
          </a:p>
          <a:p>
            <a:pPr marL="457200" indent="-342900" eaLnBrk="1" hangingPunct="1">
              <a:buFont typeface="Arial" pitchFamily="34" charset="0"/>
              <a:buChar char="•"/>
              <a:defRPr/>
            </a:pPr>
            <a:r>
              <a:rPr lang="en-US" altLang="en-US" sz="2000" dirty="0">
                <a:latin typeface="Calibri" panose="020F0502020204030204" pitchFamily="34" charset="0"/>
              </a:rPr>
              <a:t>It is the responsibility of the primary team to answer alerts in a timely fashion and ensure compliance</a:t>
            </a:r>
          </a:p>
          <a:p>
            <a:pPr marL="457200" indent="-342900" eaLnBrk="1" hangingPunct="1">
              <a:buFont typeface="Arial" pitchFamily="34" charset="0"/>
              <a:buChar char="•"/>
              <a:defRPr/>
            </a:pPr>
            <a:endParaRPr lang="en-US" sz="2000" dirty="0">
              <a:latin typeface="+mn-lt"/>
              <a:ea typeface="ＭＳ Ｐゴシック" pitchFamily="96" charset="-128"/>
            </a:endParaRPr>
          </a:p>
        </p:txBody>
      </p:sp>
      <p:pic>
        <p:nvPicPr>
          <p:cNvPr id="80899" name="Picture 2">
            <a:extLst>
              <a:ext uri="{FF2B5EF4-FFF2-40B4-BE49-F238E27FC236}">
                <a16:creationId xmlns:a16="http://schemas.microsoft.com/office/drawing/2014/main" id="{6800D50B-B839-4900-80F2-EEA08EF68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16300"/>
            <a:ext cx="44069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45"/>
    </mc:Choice>
    <mc:Fallback xmlns="">
      <p:transition spd="slow" advTm="3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2525" y="277813"/>
            <a:ext cx="5626100" cy="646112"/>
          </a:xfrm>
          <a:prstGeom prst="rect">
            <a:avLst/>
          </a:prstGeom>
          <a:noFill/>
        </p:spPr>
        <p:txBody>
          <a:bodyPr>
            <a:spAutoFit/>
          </a:bodyPr>
          <a:lstStyle/>
          <a:p>
            <a:pPr algn="ctr" eaLnBrk="1" hangingPunct="1">
              <a:defRPr/>
            </a:pPr>
            <a:r>
              <a:rPr lang="en-US" sz="3600" dirty="0">
                <a:latin typeface="+mj-lt"/>
                <a:ea typeface="ＭＳ Ｐゴシック" pitchFamily="96" charset="-128"/>
              </a:rPr>
              <a:t>LMS Questions</a:t>
            </a:r>
          </a:p>
        </p:txBody>
      </p:sp>
      <p:sp>
        <p:nvSpPr>
          <p:cNvPr id="126979" name="TextBox 1"/>
          <p:cNvSpPr txBox="1">
            <a:spLocks noChangeArrowheads="1"/>
          </p:cNvSpPr>
          <p:nvPr/>
        </p:nvSpPr>
        <p:spPr bwMode="auto">
          <a:xfrm>
            <a:off x="101600" y="1150938"/>
            <a:ext cx="89122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MS PGothic" panose="020B0600070205080204" pitchFamily="34" charset="-128"/>
                <a:cs typeface="Helvetica" panose="020B0604020202020204" pitchFamily="34" charset="0"/>
              </a:defRPr>
            </a:lvl1pPr>
            <a:lvl2pPr marL="1085850" indent="-342900">
              <a:spcBef>
                <a:spcPct val="20000"/>
              </a:spcBef>
              <a:buFont typeface="Lucida Grande"/>
              <a:buChar char="–"/>
              <a:defRPr sz="2800">
                <a:solidFill>
                  <a:schemeClr val="tx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9pPr>
          </a:lstStyle>
          <a:p>
            <a:pPr>
              <a:spcBef>
                <a:spcPct val="0"/>
              </a:spcBef>
              <a:buFontTx/>
              <a:buAutoNum type="arabicPeriod"/>
            </a:pPr>
            <a:r>
              <a:rPr lang="en-US" altLang="en-US" sz="1400">
                <a:latin typeface="Arial" panose="020B0604020202020204" pitchFamily="34" charset="0"/>
              </a:rPr>
              <a:t>If not already initiated, which bundle elements must be initiated within 3 hours of severe sepsis presentation?</a:t>
            </a:r>
          </a:p>
          <a:p>
            <a:pPr lvl="1">
              <a:spcBef>
                <a:spcPct val="0"/>
              </a:spcBef>
              <a:buFont typeface="Calibri" panose="020F0502020204030204" pitchFamily="34" charset="0"/>
              <a:buAutoNum type="alphaLcPeriod"/>
            </a:pPr>
            <a:r>
              <a:rPr lang="en-US" altLang="en-US" sz="1400">
                <a:latin typeface="Arial" panose="020B0604020202020204" pitchFamily="34" charset="0"/>
              </a:rPr>
              <a:t>Lactate Level</a:t>
            </a:r>
          </a:p>
          <a:p>
            <a:pPr lvl="1">
              <a:spcBef>
                <a:spcPct val="0"/>
              </a:spcBef>
              <a:buFont typeface="Calibri" panose="020F0502020204030204" pitchFamily="34" charset="0"/>
              <a:buAutoNum type="alphaLcPeriod"/>
            </a:pPr>
            <a:r>
              <a:rPr lang="en-US" altLang="en-US" sz="1400">
                <a:latin typeface="Arial" panose="020B0604020202020204" pitchFamily="34" charset="0"/>
              </a:rPr>
              <a:t>Blood culture and broad spectrum antibiotic</a:t>
            </a:r>
          </a:p>
          <a:p>
            <a:pPr lvl="1">
              <a:spcBef>
                <a:spcPct val="0"/>
              </a:spcBef>
              <a:buFont typeface="Calibri" panose="020F0502020204030204" pitchFamily="34" charset="0"/>
              <a:buAutoNum type="alphaLcPeriod"/>
            </a:pPr>
            <a:r>
              <a:rPr lang="en-US" altLang="en-US" sz="1400">
                <a:latin typeface="Arial" panose="020B0604020202020204" pitchFamily="34" charset="0"/>
              </a:rPr>
              <a:t>Initiation of fluid resuscitation with any instance of hypotension</a:t>
            </a:r>
          </a:p>
          <a:p>
            <a:pPr lvl="1">
              <a:spcBef>
                <a:spcPct val="0"/>
              </a:spcBef>
              <a:buFont typeface="Calibri" panose="020F0502020204030204" pitchFamily="34" charset="0"/>
              <a:buAutoNum type="alphaLcPeriod"/>
            </a:pPr>
            <a:r>
              <a:rPr lang="en-US" altLang="en-US" sz="1400">
                <a:latin typeface="Arial" panose="020B0604020202020204" pitchFamily="34" charset="0"/>
              </a:rPr>
              <a:t>All of the above</a:t>
            </a:r>
          </a:p>
          <a:p>
            <a:pPr>
              <a:spcBef>
                <a:spcPct val="0"/>
              </a:spcBef>
              <a:buFontTx/>
              <a:buAutoNum type="arabicPeriod"/>
            </a:pPr>
            <a:r>
              <a:rPr lang="en-US" altLang="en-US" sz="1400">
                <a:latin typeface="Arial" panose="020B0604020202020204" pitchFamily="34" charset="0"/>
              </a:rPr>
              <a:t>A patient is considered to have septic shock if they have a lactic acid result ≥4 mmol/L within 6 hours of severe sepsis presentation. T/F?</a:t>
            </a:r>
          </a:p>
          <a:p>
            <a:pPr>
              <a:spcBef>
                <a:spcPct val="0"/>
              </a:spcBef>
              <a:buFontTx/>
              <a:buAutoNum type="arabicPeriod"/>
            </a:pPr>
            <a:r>
              <a:rPr lang="en-US" altLang="en-US" sz="1400">
                <a:latin typeface="Arial" panose="020B0604020202020204" pitchFamily="34" charset="0"/>
              </a:rPr>
              <a:t>What is the initial fluid requirement for an adult with severe sepsis and initial hypotension or septic shock?</a:t>
            </a:r>
          </a:p>
          <a:p>
            <a:pPr lvl="1">
              <a:spcBef>
                <a:spcPct val="0"/>
              </a:spcBef>
              <a:buFont typeface="Calibri" panose="020F0502020204030204" pitchFamily="34" charset="0"/>
              <a:buAutoNum type="alphaLcPeriod"/>
            </a:pPr>
            <a:r>
              <a:rPr lang="en-US" altLang="en-US" sz="1400">
                <a:latin typeface="Arial" panose="020B0604020202020204" pitchFamily="34" charset="0"/>
              </a:rPr>
              <a:t>20 mL/kg/hr crystalloid fluids</a:t>
            </a:r>
          </a:p>
          <a:p>
            <a:pPr lvl="1">
              <a:spcBef>
                <a:spcPct val="0"/>
              </a:spcBef>
              <a:buFont typeface="Calibri" panose="020F0502020204030204" pitchFamily="34" charset="0"/>
              <a:buAutoNum type="alphaLcPeriod"/>
            </a:pPr>
            <a:r>
              <a:rPr lang="en-US" altLang="en-US" sz="1400">
                <a:latin typeface="Arial" panose="020B0604020202020204" pitchFamily="34" charset="0"/>
              </a:rPr>
              <a:t>30 mL/kg/hr crystalloid fluids</a:t>
            </a:r>
          </a:p>
          <a:p>
            <a:pPr lvl="1">
              <a:spcBef>
                <a:spcPct val="0"/>
              </a:spcBef>
              <a:buFont typeface="Calibri" panose="020F0502020204030204" pitchFamily="34" charset="0"/>
              <a:buAutoNum type="alphaLcPeriod"/>
            </a:pPr>
            <a:r>
              <a:rPr lang="en-US" altLang="en-US" sz="1400">
                <a:latin typeface="Arial" panose="020B0604020202020204" pitchFamily="34" charset="0"/>
              </a:rPr>
              <a:t>20 mL/kg/hr crystalloid fluids or colloid fluids </a:t>
            </a:r>
          </a:p>
          <a:p>
            <a:pPr lvl="1">
              <a:spcBef>
                <a:spcPct val="0"/>
              </a:spcBef>
              <a:buFont typeface="Calibri" panose="020F0502020204030204" pitchFamily="34" charset="0"/>
              <a:buAutoNum type="alphaLcPeriod"/>
            </a:pPr>
            <a:r>
              <a:rPr lang="en-US" altLang="en-US" sz="1400">
                <a:latin typeface="Arial" panose="020B0604020202020204" pitchFamily="34" charset="0"/>
              </a:rPr>
              <a:t>30 mL/kg/hr crystalloid fluids or colloid fluids </a:t>
            </a:r>
          </a:p>
          <a:p>
            <a:pPr>
              <a:spcBef>
                <a:spcPct val="0"/>
              </a:spcBef>
              <a:buFontTx/>
              <a:buNone/>
            </a:pPr>
            <a:r>
              <a:rPr lang="en-US" altLang="en-US" sz="1400">
                <a:latin typeface="Arial" panose="020B0604020202020204" pitchFamily="34" charset="0"/>
              </a:rPr>
              <a:t>4.  When must a lactate level be redrawn if the initial result was &gt;2 mmol/L?</a:t>
            </a:r>
          </a:p>
          <a:p>
            <a:pPr lvl="1">
              <a:spcBef>
                <a:spcPct val="0"/>
              </a:spcBef>
              <a:buFont typeface="Calibri" panose="020F0502020204030204" pitchFamily="34" charset="0"/>
              <a:buAutoNum type="alphaLcPeriod"/>
            </a:pPr>
            <a:r>
              <a:rPr lang="en-US" altLang="en-US" sz="1400">
                <a:latin typeface="Arial" panose="020B0604020202020204" pitchFamily="34" charset="0"/>
              </a:rPr>
              <a:t>Within 2 hours of severe sepsis presentation</a:t>
            </a:r>
          </a:p>
          <a:p>
            <a:pPr lvl="1">
              <a:spcBef>
                <a:spcPct val="0"/>
              </a:spcBef>
              <a:buFont typeface="Calibri" panose="020F0502020204030204" pitchFamily="34" charset="0"/>
              <a:buAutoNum type="alphaLcPeriod"/>
            </a:pPr>
            <a:r>
              <a:rPr lang="en-US" altLang="en-US" sz="1400">
                <a:latin typeface="Arial" panose="020B0604020202020204" pitchFamily="34" charset="0"/>
              </a:rPr>
              <a:t>Within 4 hours of severe sepsis presentation</a:t>
            </a:r>
          </a:p>
          <a:p>
            <a:pPr lvl="1">
              <a:spcBef>
                <a:spcPct val="0"/>
              </a:spcBef>
              <a:buFont typeface="Calibri" panose="020F0502020204030204" pitchFamily="34" charset="0"/>
              <a:buAutoNum type="alphaLcPeriod"/>
            </a:pPr>
            <a:r>
              <a:rPr lang="en-US" altLang="en-US" sz="1400">
                <a:latin typeface="Arial" panose="020B0604020202020204" pitchFamily="34" charset="0"/>
              </a:rPr>
              <a:t>Within 6 hours of severe sepsis presentation</a:t>
            </a:r>
          </a:p>
          <a:p>
            <a:pPr lvl="1">
              <a:spcBef>
                <a:spcPct val="0"/>
              </a:spcBef>
              <a:buFont typeface="Calibri" panose="020F0502020204030204" pitchFamily="34" charset="0"/>
              <a:buAutoNum type="alphaLcPeriod"/>
            </a:pPr>
            <a:r>
              <a:rPr lang="en-US" altLang="en-US" sz="1400">
                <a:latin typeface="Arial" panose="020B0604020202020204" pitchFamily="34" charset="0"/>
              </a:rPr>
              <a:t>Lactate level does not need to be repeated</a:t>
            </a:r>
          </a:p>
          <a:p>
            <a:pPr>
              <a:spcBef>
                <a:spcPct val="0"/>
              </a:spcBef>
              <a:buFontTx/>
              <a:buAutoNum type="arabicPeriod" startAt="5"/>
            </a:pPr>
            <a:r>
              <a:rPr lang="en-US" altLang="en-US" sz="1400">
                <a:latin typeface="Arial" panose="020B0604020202020204" pitchFamily="34" charset="0"/>
              </a:rPr>
              <a:t>The physician/advanced practitioner must document that he/she has reviewed, performed or attested to reviewing or performing a cardiopulmonary reassessment after the initiation of crystalloid fluids but no later than 6 hours after the presentation of septic shock.  T/F?</a:t>
            </a:r>
          </a:p>
          <a:p>
            <a:pPr>
              <a:spcBef>
                <a:spcPct val="0"/>
              </a:spcBef>
              <a:buFontTx/>
              <a:buAutoNum type="arabicPeriod" startAt="5"/>
            </a:pPr>
            <a:r>
              <a:rPr lang="en-US" altLang="en-US" sz="1400">
                <a:latin typeface="Arial" panose="020B0604020202020204" pitchFamily="34" charset="0"/>
              </a:rPr>
              <a:t>The </a:t>
            </a:r>
            <a:r>
              <a:rPr lang="en-US" altLang="en-US" sz="1400" i="1">
                <a:latin typeface="Arial" panose="020B0604020202020204" pitchFamily="34" charset="0"/>
              </a:rPr>
              <a:t>first dose</a:t>
            </a:r>
            <a:r>
              <a:rPr lang="en-US" altLang="en-US" sz="1400">
                <a:latin typeface="Arial" panose="020B0604020202020204" pitchFamily="34" charset="0"/>
              </a:rPr>
              <a:t> of a broad spectrum antibiotic for the treatment of severe sepsis/septic shock is available for override in the Pyxis on all nursing units.  T/F? </a:t>
            </a:r>
          </a:p>
          <a:p>
            <a:pPr>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3258200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48391-25CA-4ED5-A391-21515E256CBD}"/>
              </a:ext>
            </a:extLst>
          </p:cNvPr>
          <p:cNvSpPr>
            <a:spLocks noGrp="1"/>
          </p:cNvSpPr>
          <p:nvPr>
            <p:ph type="ctrTitle"/>
          </p:nvPr>
        </p:nvSpPr>
        <p:spPr>
          <a:xfrm>
            <a:off x="271306" y="1217613"/>
            <a:ext cx="8613932" cy="752475"/>
          </a:xfrm>
        </p:spPr>
        <p:txBody>
          <a:bodyPr/>
          <a:lstStyle/>
          <a:p>
            <a:pPr>
              <a:defRPr/>
            </a:pPr>
            <a:r>
              <a:rPr lang="en-US" sz="4400" dirty="0">
                <a:latin typeface="+mj-lt"/>
              </a:rPr>
              <a:t>References</a:t>
            </a:r>
          </a:p>
        </p:txBody>
      </p:sp>
      <p:sp>
        <p:nvSpPr>
          <p:cNvPr id="4" name="TextBox 3">
            <a:extLst>
              <a:ext uri="{FF2B5EF4-FFF2-40B4-BE49-F238E27FC236}">
                <a16:creationId xmlns:a16="http://schemas.microsoft.com/office/drawing/2014/main" id="{B065710C-68DD-4D5D-9A26-FB434ACE9A4D}"/>
              </a:ext>
            </a:extLst>
          </p:cNvPr>
          <p:cNvSpPr txBox="1"/>
          <p:nvPr/>
        </p:nvSpPr>
        <p:spPr>
          <a:xfrm>
            <a:off x="271305" y="1870075"/>
            <a:ext cx="8613933" cy="3385542"/>
          </a:xfrm>
          <a:prstGeom prst="rect">
            <a:avLst/>
          </a:prstGeom>
          <a:noFill/>
        </p:spPr>
        <p:txBody>
          <a:bodyPr wrap="square">
            <a:spAutoFit/>
          </a:bodyPr>
          <a:lstStyle/>
          <a:p>
            <a:pPr>
              <a:defRPr/>
            </a:pPr>
            <a:r>
              <a:rPr lang="en-US" sz="1400" dirty="0">
                <a:latin typeface="+mn-lt"/>
              </a:rPr>
              <a:t>Dellinger, R. Phillip et al, Surviving Sepsis Campaign: </a:t>
            </a:r>
            <a:r>
              <a:rPr lang="en-US" sz="1400" i="1" dirty="0">
                <a:latin typeface="+mn-lt"/>
              </a:rPr>
              <a:t>International Guidelines for Management of Severe Sepsis and Septic Shock:  2012.</a:t>
            </a:r>
            <a:r>
              <a:rPr lang="en-US" sz="1400" dirty="0">
                <a:latin typeface="+mn-lt"/>
              </a:rPr>
              <a:t> Critical Care Medicine, Feb. 2013. Vol. 41, No.2.</a:t>
            </a:r>
          </a:p>
          <a:p>
            <a:pPr>
              <a:defRPr/>
            </a:pPr>
            <a:endParaRPr lang="en-US" sz="1400" dirty="0">
              <a:latin typeface="+mn-lt"/>
            </a:endParaRPr>
          </a:p>
          <a:p>
            <a:pPr>
              <a:defRPr/>
            </a:pPr>
            <a:r>
              <a:rPr lang="en-US" sz="1400" dirty="0">
                <a:latin typeface="+mn-lt"/>
              </a:rPr>
              <a:t>Goldstein, Brahm, et al, </a:t>
            </a:r>
            <a:r>
              <a:rPr lang="en-US" sz="1400" i="1" dirty="0">
                <a:latin typeface="+mn-lt"/>
              </a:rPr>
              <a:t>International Pediatrics Sepsis Consensus Conference:  Definitions for sepsis and organ dysfunction in Pediatrics.</a:t>
            </a:r>
            <a:r>
              <a:rPr lang="en-US" sz="1400" dirty="0">
                <a:latin typeface="+mn-lt"/>
              </a:rPr>
              <a:t>  Pediatric Critical Care Medicine, 2005, Vol.6 No. 1.</a:t>
            </a:r>
          </a:p>
          <a:p>
            <a:pPr>
              <a:defRPr/>
            </a:pPr>
            <a:endParaRPr lang="en-US" sz="1400" dirty="0">
              <a:latin typeface="+mn-lt"/>
            </a:endParaRPr>
          </a:p>
          <a:p>
            <a:pPr>
              <a:defRPr/>
            </a:pPr>
            <a:r>
              <a:rPr lang="en-US" sz="1400" i="1" dirty="0">
                <a:latin typeface="+mn-lt"/>
              </a:rPr>
              <a:t>Surviving Sepsis Campaign:  </a:t>
            </a:r>
            <a:r>
              <a:rPr lang="en-US" sz="1400" dirty="0">
                <a:latin typeface="+mn-lt"/>
              </a:rPr>
              <a:t>An international collaborative recommending resuscitation and management care bundles for the recognition and treatment of sepsis/septic shock.  Recommendations were first published as in Critical Care Medicine, Mar 2004.</a:t>
            </a:r>
          </a:p>
          <a:p>
            <a:pPr>
              <a:defRPr/>
            </a:pPr>
            <a:endParaRPr lang="en-US" sz="1400" dirty="0">
              <a:latin typeface="+mn-lt"/>
            </a:endParaRPr>
          </a:p>
          <a:p>
            <a:pPr>
              <a:defRPr/>
            </a:pPr>
            <a:r>
              <a:rPr lang="en-US" sz="1400" b="1" dirty="0">
                <a:latin typeface="+mn-lt"/>
              </a:rPr>
              <a:t>Link to Policy</a:t>
            </a:r>
          </a:p>
          <a:p>
            <a:pPr>
              <a:defRPr/>
            </a:pPr>
            <a:endParaRPr lang="en-US" sz="1400" b="1" dirty="0">
              <a:latin typeface="+mn-lt"/>
            </a:endParaRPr>
          </a:p>
          <a:p>
            <a:pPr>
              <a:defRPr/>
            </a:pPr>
            <a:r>
              <a:rPr lang="en-US" sz="1400" b="1" dirty="0">
                <a:latin typeface="+mn-lt"/>
              </a:rPr>
              <a:t>SBUH PC0169 Severe Sepsis/Septic Shock Recognition and Treatment Protocols – Adult and Pediatric</a:t>
            </a:r>
          </a:p>
          <a:p>
            <a:pPr>
              <a:defRPr/>
            </a:pPr>
            <a:r>
              <a:rPr lang="en-US" u="sng" dirty="0">
                <a:hlinkClick r:id="rId5"/>
              </a:rPr>
              <a:t>https://policymanager.uhmc.sunysb.edu/dotNet/documents/?docid=21977</a:t>
            </a:r>
            <a:endParaRPr lang="en-US" u="sng" dirty="0"/>
          </a:p>
          <a:p>
            <a:pPr>
              <a:defRPr/>
            </a:pPr>
            <a:endParaRPr lang="en-US" sz="1400" b="1" dirty="0">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92"/>
    </mc:Choice>
    <mc:Fallback xmlns="">
      <p:transition spd="slow" advTm="1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E2DCBB-1F2A-4C29-A51B-9731317E510B}"/>
              </a:ext>
            </a:extLst>
          </p:cNvPr>
          <p:cNvSpPr txBox="1"/>
          <p:nvPr/>
        </p:nvSpPr>
        <p:spPr>
          <a:xfrm>
            <a:off x="1" y="2298700"/>
            <a:ext cx="9144000" cy="784830"/>
          </a:xfrm>
          <a:prstGeom prst="rect">
            <a:avLst/>
          </a:prstGeom>
          <a:noFill/>
        </p:spPr>
        <p:txBody>
          <a:bodyPr wrap="square">
            <a:spAutoFit/>
          </a:bodyPr>
          <a:lstStyle/>
          <a:p>
            <a:pPr marL="285750" indent="-171450" eaLnBrk="1" hangingPunct="1">
              <a:spcAft>
                <a:spcPts val="600"/>
              </a:spcAft>
              <a:buFont typeface="Arial" pitchFamily="34" charset="0"/>
              <a:buChar char="•"/>
              <a:defRPr/>
            </a:pPr>
            <a:r>
              <a:rPr lang="en-US" sz="2000" dirty="0">
                <a:latin typeface="+mn-lt"/>
                <a:ea typeface="ＭＳ Ｐゴシック" pitchFamily="96" charset="-128"/>
              </a:rPr>
              <a:t>Stony Brook </a:t>
            </a:r>
            <a:r>
              <a:rPr lang="en-US" sz="2000" i="1" u="sng" dirty="0">
                <a:latin typeface="+mn-lt"/>
                <a:ea typeface="ＭＳ Ｐゴシック" pitchFamily="96" charset="-128"/>
              </a:rPr>
              <a:t>must</a:t>
            </a:r>
            <a:r>
              <a:rPr lang="en-US" sz="2000" i="1" dirty="0">
                <a:latin typeface="+mn-lt"/>
                <a:ea typeface="ＭＳ Ｐゴシック" pitchFamily="96" charset="-128"/>
              </a:rPr>
              <a:t> </a:t>
            </a:r>
            <a:r>
              <a:rPr lang="en-US" sz="2000" dirty="0">
                <a:latin typeface="+mn-lt"/>
                <a:ea typeface="ＭＳ Ｐゴシック" pitchFamily="96" charset="-128"/>
              </a:rPr>
              <a:t>participate in all mandatory Inpatient Quality Reporting Measures</a:t>
            </a:r>
          </a:p>
          <a:p>
            <a:pPr marL="285750" indent="-171450" eaLnBrk="1" hangingPunct="1">
              <a:spcAft>
                <a:spcPts val="600"/>
              </a:spcAft>
              <a:buFont typeface="Arial" pitchFamily="34" charset="0"/>
              <a:buChar char="•"/>
              <a:defRPr/>
            </a:pPr>
            <a:r>
              <a:rPr lang="en-US" sz="2000" dirty="0">
                <a:latin typeface="+mn-lt"/>
                <a:ea typeface="ＭＳ Ｐゴシック" pitchFamily="96" charset="-128"/>
              </a:rPr>
              <a:t>Public Reporting of CMS and NYSDOH data</a:t>
            </a:r>
          </a:p>
        </p:txBody>
      </p:sp>
      <p:sp>
        <p:nvSpPr>
          <p:cNvPr id="2" name="TextBox 1">
            <a:extLst>
              <a:ext uri="{FF2B5EF4-FFF2-40B4-BE49-F238E27FC236}">
                <a16:creationId xmlns:a16="http://schemas.microsoft.com/office/drawing/2014/main" id="{C9A994DB-9A86-48BF-B52F-4FE52796F889}"/>
              </a:ext>
            </a:extLst>
          </p:cNvPr>
          <p:cNvSpPr txBox="1"/>
          <p:nvPr/>
        </p:nvSpPr>
        <p:spPr>
          <a:xfrm>
            <a:off x="2651125" y="1333500"/>
            <a:ext cx="3384550" cy="523875"/>
          </a:xfrm>
          <a:prstGeom prst="rect">
            <a:avLst/>
          </a:prstGeom>
          <a:noFill/>
        </p:spPr>
        <p:txBody>
          <a:bodyPr wrap="none">
            <a:spAutoFit/>
          </a:bodyPr>
          <a:lstStyle/>
          <a:p>
            <a:pPr>
              <a:defRPr/>
            </a:pPr>
            <a:r>
              <a:rPr lang="en-US" sz="2800" dirty="0">
                <a:solidFill>
                  <a:srgbClr val="C00000"/>
                </a:solidFill>
                <a:latin typeface="+mj-lt"/>
              </a:rPr>
              <a:t>Why This Is Important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37"/>
    </mc:Choice>
    <mc:Fallback xmlns="">
      <p:transition spd="slow" advTm="3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B31647-3966-4E58-88D5-1F6265054D69}"/>
              </a:ext>
            </a:extLst>
          </p:cNvPr>
          <p:cNvSpPr txBox="1"/>
          <p:nvPr/>
        </p:nvSpPr>
        <p:spPr>
          <a:xfrm>
            <a:off x="401638" y="1198563"/>
            <a:ext cx="8239125" cy="4539704"/>
          </a:xfrm>
          <a:prstGeom prst="rect">
            <a:avLst/>
          </a:prstGeom>
          <a:noFill/>
        </p:spPr>
        <p:txBody>
          <a:bodyPr>
            <a:spAutoFit/>
          </a:bodyPr>
          <a:lstStyle/>
          <a:p>
            <a:pPr algn="ctr" eaLnBrk="1" hangingPunct="1">
              <a:defRPr/>
            </a:pPr>
            <a:r>
              <a:rPr lang="en-US" sz="2400" dirty="0">
                <a:solidFill>
                  <a:srgbClr val="C00000"/>
                </a:solidFill>
                <a:latin typeface="+mj-lt"/>
                <a:ea typeface="ＭＳ Ｐゴシック" pitchFamily="96" charset="-128"/>
              </a:rPr>
              <a:t>Defining The Septic Picture</a:t>
            </a:r>
          </a:p>
          <a:p>
            <a:pPr eaLnBrk="1" hangingPunct="1">
              <a:defRPr/>
            </a:pPr>
            <a:endParaRPr lang="en-US" sz="1600" b="1"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SIRS (Systemic inflammatory response syndrome):  </a:t>
            </a:r>
            <a:r>
              <a:rPr lang="en-US" dirty="0">
                <a:latin typeface="+mn-lt"/>
                <a:ea typeface="ＭＳ Ｐゴシック" pitchFamily="96" charset="-128"/>
              </a:rPr>
              <a:t>A clinical syndrome that results from a dysregulated inflammatory response. </a:t>
            </a:r>
          </a:p>
          <a:p>
            <a:pPr eaLnBrk="1" hangingPunct="1">
              <a:spcAft>
                <a:spcPts val="600"/>
              </a:spcAft>
              <a:buClr>
                <a:schemeClr val="tx1"/>
              </a:buClr>
              <a:defRPr/>
            </a:pPr>
            <a:endParaRPr lang="en-US" sz="1600"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Sepsis:</a:t>
            </a:r>
            <a:r>
              <a:rPr lang="en-US" b="1" i="1" dirty="0">
                <a:latin typeface="+mn-lt"/>
                <a:ea typeface="ＭＳ Ｐゴシック" pitchFamily="96" charset="-128"/>
              </a:rPr>
              <a:t>  </a:t>
            </a:r>
            <a:r>
              <a:rPr lang="en-US" dirty="0">
                <a:latin typeface="+mn-lt"/>
                <a:ea typeface="ＭＳ Ｐゴシック" pitchFamily="96" charset="-128"/>
              </a:rPr>
              <a:t>SIRS caused by a proven, or suspected infection. Positive cultures add to the validity but are not required for the diagnosis.</a:t>
            </a:r>
          </a:p>
          <a:p>
            <a:pPr eaLnBrk="1" hangingPunct="1">
              <a:spcAft>
                <a:spcPts val="600"/>
              </a:spcAft>
              <a:buClr>
                <a:schemeClr val="tx1"/>
              </a:buClr>
              <a:defRPr/>
            </a:pPr>
            <a:endParaRPr lang="en-US"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Severe Sepsis:  </a:t>
            </a:r>
            <a:r>
              <a:rPr lang="en-US" dirty="0">
                <a:latin typeface="+mn-lt"/>
                <a:ea typeface="ＭＳ Ｐゴシック" pitchFamily="96" charset="-128"/>
              </a:rPr>
              <a:t>Sepsis plus evidence of organ dysfunction that is new, and not explained by other etiology. </a:t>
            </a:r>
          </a:p>
          <a:p>
            <a:pPr eaLnBrk="1" hangingPunct="1">
              <a:spcAft>
                <a:spcPts val="600"/>
              </a:spcAft>
              <a:buClr>
                <a:schemeClr val="tx1"/>
              </a:buClr>
              <a:defRPr/>
            </a:pPr>
            <a:endParaRPr lang="en-US"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Septic Shock:  </a:t>
            </a:r>
            <a:r>
              <a:rPr lang="en-US" dirty="0">
                <a:latin typeface="+mn-lt"/>
                <a:ea typeface="ＭＳ Ｐゴシック" pitchFamily="96" charset="-128"/>
              </a:rPr>
              <a:t>Severe sepsis associated with persistent hypotension (BP &lt; 90/60 mmHg) despite adequate fluid resuscitation and/or a serum lactate level &gt;=4.0 </a:t>
            </a:r>
            <a:r>
              <a:rPr lang="en-US" dirty="0" err="1"/>
              <a:t>mmol</a:t>
            </a:r>
            <a:r>
              <a:rPr lang="en-US" dirty="0"/>
              <a:t>/L </a:t>
            </a:r>
            <a:endParaRPr lang="en-US" dirty="0">
              <a:latin typeface="+mn-lt"/>
              <a:ea typeface="ＭＳ Ｐゴシック" pitchFamily="96"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39"/>
    </mc:Choice>
    <mc:Fallback xmlns="">
      <p:transition spd="slow" advTm="6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6550"/>
            <a:ext cx="9034463" cy="7553325"/>
          </a:xfrm>
          <a:prstGeom prst="rect">
            <a:avLst/>
          </a:prstGeom>
        </p:spPr>
        <p:txBody>
          <a:bodyPr>
            <a:spAutoFit/>
          </a:bodyPr>
          <a:lstStyle/>
          <a:p>
            <a:pPr>
              <a:spcBef>
                <a:spcPct val="20000"/>
              </a:spcBef>
              <a:defRPr/>
            </a:pPr>
            <a:endParaRPr lang="en-US" sz="1200" b="1" dirty="0">
              <a:solidFill>
                <a:prstClr val="black"/>
              </a:solidFill>
              <a:ea typeface="ＭＳ Ｐゴシック" pitchFamily="-112" charset="-128"/>
              <a:cs typeface="Arial" panose="020B0604020202020204" pitchFamily="34" charset="0"/>
            </a:endParaRPr>
          </a:p>
          <a:p>
            <a:pPr marL="228600" indent="-228600">
              <a:spcBef>
                <a:spcPct val="20000"/>
              </a:spcBef>
              <a:buFontTx/>
              <a:buAutoNum type="alphaUcPeriod"/>
              <a:defRPr/>
            </a:pPr>
            <a:endParaRPr lang="en-US" sz="1400" b="1" dirty="0">
              <a:solidFill>
                <a:prstClr val="black"/>
              </a:solidFill>
              <a:latin typeface="+mj-lt"/>
              <a:ea typeface="ＭＳ Ｐゴシック" pitchFamily="-112" charset="-128"/>
              <a:cs typeface="Arial" panose="020B0604020202020204" pitchFamily="34" charset="0"/>
            </a:endParaRPr>
          </a:p>
          <a:p>
            <a:pPr marL="457200" indent="-284163">
              <a:spcBef>
                <a:spcPct val="20000"/>
              </a:spcBef>
              <a:buFontTx/>
              <a:buAutoNum type="alphaUcPeriod"/>
              <a:defRPr/>
            </a:pPr>
            <a:r>
              <a:rPr lang="en-US" sz="1400" b="1" dirty="0">
                <a:solidFill>
                  <a:prstClr val="black"/>
                </a:solidFill>
                <a:latin typeface="+mj-lt"/>
                <a:ea typeface="ＭＳ Ｐゴシック" pitchFamily="-112" charset="-128"/>
                <a:cs typeface="Arial" panose="020B0604020202020204" pitchFamily="34" charset="0"/>
              </a:rPr>
              <a:t>Documentation of a suspected source of clinical infection</a:t>
            </a:r>
          </a:p>
          <a:p>
            <a:pPr marL="457200" indent="-284163">
              <a:spcBef>
                <a:spcPct val="20000"/>
              </a:spcBef>
              <a:buFontTx/>
              <a:buAutoNum type="alphaUcPeriod"/>
              <a:defRPr/>
            </a:pPr>
            <a:endParaRPr lang="en-US" sz="1400" b="1" dirty="0">
              <a:solidFill>
                <a:prstClr val="black"/>
              </a:solidFill>
              <a:latin typeface="+mj-lt"/>
              <a:ea typeface="ＭＳ Ｐゴシック" pitchFamily="-112" charset="-128"/>
              <a:cs typeface="Helvetica"/>
            </a:endParaRPr>
          </a:p>
          <a:p>
            <a:pPr marL="457200" indent="-284163">
              <a:spcBef>
                <a:spcPct val="20000"/>
              </a:spcBef>
              <a:defRPr/>
            </a:pPr>
            <a:r>
              <a:rPr lang="en-US" sz="1400" b="1" dirty="0">
                <a:solidFill>
                  <a:prstClr val="black"/>
                </a:solidFill>
                <a:latin typeface="+mj-lt"/>
                <a:ea typeface="ＭＳ Ｐゴシック" pitchFamily="-112" charset="-128"/>
                <a:cs typeface="Helvetica"/>
              </a:rPr>
              <a:t>B.  </a:t>
            </a:r>
            <a:r>
              <a:rPr lang="en-US" sz="1400" b="1" u="sng" dirty="0">
                <a:solidFill>
                  <a:prstClr val="black"/>
                </a:solidFill>
                <a:latin typeface="+mj-lt"/>
                <a:ea typeface="ＭＳ Ｐゴシック" pitchFamily="-112" charset="-128"/>
                <a:cs typeface="Helvetica"/>
              </a:rPr>
              <a:t>Two or more manifestations</a:t>
            </a:r>
            <a:r>
              <a:rPr lang="en-US" sz="1400" b="1" dirty="0">
                <a:solidFill>
                  <a:prstClr val="black"/>
                </a:solidFill>
                <a:latin typeface="+mj-lt"/>
                <a:ea typeface="ＭＳ Ｐゴシック" pitchFamily="-112" charset="-128"/>
                <a:cs typeface="Helvetica"/>
              </a:rPr>
              <a:t> of systemic infection according to the SIRS criteria, which are:</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Temperature &gt; 38.3 C/101 F or &lt; 36.0 C/96.8 F</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Heart rate  &gt; 90 bpm</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Respiration &gt; 20 per min</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WBC &gt; 12,000 or &lt; 4,000 (k/uL) or &gt; 10% bands</a:t>
            </a:r>
          </a:p>
          <a:p>
            <a:pPr marL="457200" indent="-284163">
              <a:spcBef>
                <a:spcPct val="20000"/>
              </a:spcBef>
              <a:defRPr/>
            </a:pPr>
            <a:endParaRPr lang="en-US" sz="1200" dirty="0">
              <a:latin typeface="+mj-lt"/>
              <a:ea typeface="ＭＳ Ｐゴシック" panose="020B0600070205080204" pitchFamily="34" charset="-128"/>
            </a:endParaRPr>
          </a:p>
          <a:p>
            <a:pPr lvl="1" indent="-284163">
              <a:spcBef>
                <a:spcPct val="20000"/>
              </a:spcBef>
              <a:defRPr/>
            </a:pPr>
            <a:r>
              <a:rPr lang="en-US" sz="1200" b="1" dirty="0">
                <a:ea typeface="ＭＳ Ｐゴシック" panose="020B0600070205080204" pitchFamily="34" charset="-128"/>
              </a:rPr>
              <a:t>C. Organ dysfunction, evidenced by </a:t>
            </a:r>
            <a:r>
              <a:rPr lang="en-US" sz="1200" b="1" u="sng" dirty="0">
                <a:ea typeface="ＭＳ Ｐゴシック" panose="020B0600070205080204" pitchFamily="34" charset="-128"/>
              </a:rPr>
              <a:t>any one</a:t>
            </a:r>
            <a:r>
              <a:rPr lang="en-US" sz="1200" b="1" dirty="0">
                <a:ea typeface="ＭＳ Ｐゴシック" panose="020B0600070205080204" pitchFamily="34" charset="-128"/>
              </a:rPr>
              <a:t> of the following:</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SBP &lt; 90 (mmHg), or MAP &lt; 65 (mmHg), or a SBP decrease of more than 40 pts (if documented by LIP as due to infection)</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Cr &gt; 2.0 (mg/dL), or urine output &lt; 0.5 mL/kg/hour for 2 hours</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Bilirubin &gt; 2 mg/dL (34.2 mmol/L)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Platelet count &lt; 100,000 (k/uL)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INR &gt; 1.5 or a PTT &gt; 60 sec</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Lactate &gt; 2 mmol/L (18.0 mg/dL)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Acute respiratory failure requiring a new need for invasive or non-invasive mechanical ventilation</a:t>
            </a:r>
          </a:p>
          <a:p>
            <a:pPr marL="171450" lvl="1" indent="-171450">
              <a:spcBef>
                <a:spcPct val="20000"/>
              </a:spcBef>
              <a:buFont typeface="Wingdings" panose="05000000000000000000" pitchFamily="2" charset="2"/>
              <a:buChar char="§"/>
              <a:defRPr/>
            </a:pPr>
            <a:endParaRPr lang="en-US" sz="1200" dirty="0">
              <a:latin typeface="+mj-lt"/>
              <a:ea typeface="ＭＳ Ｐゴシック" panose="020B0600070205080204" pitchFamily="34" charset="-128"/>
            </a:endParaRPr>
          </a:p>
          <a:p>
            <a:pPr algn="ctr">
              <a:spcBef>
                <a:spcPct val="20000"/>
              </a:spcBef>
              <a:defRPr/>
            </a:pPr>
            <a:r>
              <a:rPr lang="en-US" sz="1400" b="1" u="sng" dirty="0">
                <a:solidFill>
                  <a:prstClr val="black"/>
                </a:solidFill>
                <a:latin typeface="+mn-lt"/>
                <a:ea typeface="ＭＳ Ｐゴシック" pitchFamily="-112" charset="-128"/>
                <a:cs typeface="Arial" panose="020B0604020202020204" pitchFamily="34" charset="0"/>
              </a:rPr>
              <a:t>OR</a:t>
            </a:r>
            <a:r>
              <a:rPr lang="en-US" sz="1400" b="1" dirty="0">
                <a:solidFill>
                  <a:prstClr val="black"/>
                </a:solidFill>
                <a:latin typeface="+mn-lt"/>
                <a:ea typeface="ＭＳ Ｐゴシック" pitchFamily="-112" charset="-128"/>
                <a:cs typeface="Arial" panose="020B0604020202020204" pitchFamily="34" charset="0"/>
              </a:rPr>
              <a:t> Physician/NP/PA documentation of severe sepsis</a:t>
            </a: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b="1" dirty="0">
              <a:solidFill>
                <a:prstClr val="black"/>
              </a:solidFill>
              <a:latin typeface="Helvetica"/>
              <a:ea typeface="ＭＳ Ｐゴシック" pitchFamily="-112" charset="-128"/>
              <a:cs typeface="Helvetica"/>
            </a:endParaRPr>
          </a:p>
          <a:p>
            <a:pPr>
              <a:spcBef>
                <a:spcPct val="20000"/>
              </a:spcBef>
              <a:defRPr/>
            </a:pPr>
            <a:endParaRPr lang="en-US" sz="1200" b="1" dirty="0">
              <a:solidFill>
                <a:prstClr val="black"/>
              </a:solidFill>
              <a:latin typeface="Helvetica"/>
              <a:ea typeface="ＭＳ Ｐゴシック" pitchFamily="-112" charset="-128"/>
              <a:cs typeface="Helvetica"/>
            </a:endParaRPr>
          </a:p>
        </p:txBody>
      </p:sp>
      <p:sp>
        <p:nvSpPr>
          <p:cNvPr id="8" name="Title 7"/>
          <p:cNvSpPr>
            <a:spLocks noGrp="1"/>
          </p:cNvSpPr>
          <p:nvPr>
            <p:ph type="ctrTitle"/>
          </p:nvPr>
        </p:nvSpPr>
        <p:spPr>
          <a:xfrm>
            <a:off x="168275" y="949325"/>
            <a:ext cx="8237538" cy="871538"/>
          </a:xfrm>
        </p:spPr>
        <p:txBody>
          <a:bodyPr/>
          <a:lstStyle/>
          <a:p>
            <a:pPr>
              <a:defRPr/>
            </a:pPr>
            <a:r>
              <a:rPr lang="en-US" sz="4000" dirty="0" smtClean="0">
                <a:latin typeface="+mj-lt"/>
                <a:ea typeface="ＭＳ Ｐゴシック" pitchFamily="-112" charset="-128"/>
              </a:rPr>
              <a:t> </a:t>
            </a:r>
            <a:r>
              <a:rPr lang="en-US" sz="4000" baseline="0" dirty="0">
                <a:latin typeface="+mj-lt"/>
                <a:ea typeface="ＭＳ Ｐゴシック" pitchFamily="-112" charset="-128"/>
              </a:rPr>
              <a:t> </a:t>
            </a:r>
            <a:r>
              <a:rPr lang="en-US" sz="4000" dirty="0" smtClean="0">
                <a:latin typeface="+mj-lt"/>
                <a:ea typeface="ＭＳ Ｐゴシック" pitchFamily="-112" charset="-128"/>
              </a:rPr>
              <a:t>Adult Severe Sepsis Criteria</a:t>
            </a:r>
            <a:r>
              <a:rPr lang="en-US" sz="4000" b="1" dirty="0">
                <a:latin typeface="+mj-lt"/>
                <a:ea typeface="ＭＳ Ｐゴシック" pitchFamily="-112" charset="-128"/>
              </a:rPr>
              <a:t/>
            </a:r>
            <a:br>
              <a:rPr lang="en-US" sz="4000" b="1" dirty="0">
                <a:latin typeface="+mj-lt"/>
                <a:ea typeface="ＭＳ Ｐゴシック" pitchFamily="-112" charset="-128"/>
              </a:rPr>
            </a:br>
            <a:r>
              <a:rPr lang="en-US" sz="2400" b="1" dirty="0" smtClean="0">
                <a:solidFill>
                  <a:prstClr val="black"/>
                </a:solidFill>
                <a:latin typeface="+mj-lt"/>
                <a:ea typeface="ＭＳ Ｐゴシック" pitchFamily="-112" charset="-128"/>
                <a:cs typeface="Arial" panose="020B0604020202020204" pitchFamily="34" charset="0"/>
              </a:rPr>
              <a:t>All </a:t>
            </a:r>
            <a:r>
              <a:rPr lang="en-US" sz="2400" b="1" dirty="0">
                <a:solidFill>
                  <a:prstClr val="black"/>
                </a:solidFill>
                <a:latin typeface="+mj-lt"/>
                <a:ea typeface="ＭＳ Ｐゴシック" pitchFamily="-112" charset="-128"/>
                <a:cs typeface="Arial" panose="020B0604020202020204" pitchFamily="34" charset="0"/>
              </a:rPr>
              <a:t>three of the following must be met within 6 hours of each other</a:t>
            </a:r>
            <a:r>
              <a:rPr lang="en-US" sz="2400" dirty="0">
                <a:solidFill>
                  <a:prstClr val="black"/>
                </a:solidFill>
                <a:latin typeface="+mj-lt"/>
                <a:ea typeface="ＭＳ Ｐゴシック" pitchFamily="-112" charset="-128"/>
                <a:cs typeface="Arial" panose="020B0604020202020204" pitchFamily="34" charset="0"/>
              </a:rPr>
              <a:t>. </a:t>
            </a:r>
            <a:r>
              <a:rPr lang="en-US" sz="2400" dirty="0">
                <a:solidFill>
                  <a:prstClr val="black"/>
                </a:solidFill>
                <a:ea typeface="ＭＳ Ｐゴシック" pitchFamily="-112" charset="-128"/>
                <a:cs typeface="Arial" panose="020B0604020202020204" pitchFamily="34" charset="0"/>
              </a:rPr>
              <a:t/>
            </a:r>
            <a:br>
              <a:rPr lang="en-US" sz="2400" dirty="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latin typeface="+mj-lt"/>
                <a:ea typeface="ＭＳ Ｐゴシック" pitchFamily="-112" charset="-128"/>
              </a:rPr>
              <a:t/>
            </a:r>
            <a:br>
              <a:rPr lang="en-US" sz="2400" dirty="0" smtClean="0">
                <a:latin typeface="+mj-lt"/>
                <a:ea typeface="ＭＳ Ｐゴシック" pitchFamily="-112" charset="-128"/>
              </a:rPr>
            </a:br>
            <a:r>
              <a:rPr lang="en-US" sz="4000" dirty="0" smtClean="0">
                <a:latin typeface="+mj-lt"/>
                <a:ea typeface="ＭＳ Ｐゴシック" pitchFamily="-112" charset="-128"/>
              </a:rPr>
              <a:t/>
            </a:r>
            <a:br>
              <a:rPr lang="en-US" sz="4000" dirty="0" smtClean="0">
                <a:latin typeface="+mj-lt"/>
                <a:ea typeface="ＭＳ Ｐゴシック" pitchFamily="-112" charset="-128"/>
              </a:rPr>
            </a:br>
            <a:endParaRPr lang="en-US" sz="4000" dirty="0">
              <a:latin typeface="+mj-lt"/>
              <a:ea typeface="ＭＳ Ｐゴシック" pitchFamily="-112" charset="-128"/>
            </a:endParaRPr>
          </a:p>
        </p:txBody>
      </p:sp>
    </p:spTree>
    <p:extLst>
      <p:ext uri="{BB962C8B-B14F-4D97-AF65-F5344CB8AC3E}">
        <p14:creationId xmlns:p14="http://schemas.microsoft.com/office/powerpoint/2010/main" val="4141988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timeline&#10;&#10;Description automatically generated">
            <a:extLst>
              <a:ext uri="{FF2B5EF4-FFF2-40B4-BE49-F238E27FC236}">
                <a16:creationId xmlns:a16="http://schemas.microsoft.com/office/drawing/2014/main" id="{C87EC06E-4A83-0A4E-A7D9-AC17F915DD29}"/>
              </a:ext>
            </a:extLst>
          </p:cNvPr>
          <p:cNvPicPr>
            <a:picLocks noChangeAspect="1"/>
          </p:cNvPicPr>
          <p:nvPr/>
        </p:nvPicPr>
        <p:blipFill>
          <a:blip r:embed="rId4"/>
          <a:stretch>
            <a:fillRect/>
          </a:stretch>
        </p:blipFill>
        <p:spPr>
          <a:xfrm>
            <a:off x="0" y="1146629"/>
            <a:ext cx="9027629" cy="5069142"/>
          </a:xfrm>
          <a:prstGeom prst="rect">
            <a:avLst/>
          </a:prstGeom>
        </p:spPr>
      </p:pic>
      <p:pic>
        <p:nvPicPr>
          <p:cNvPr id="6" name="Audio Recording May 28, 2021 at 6:36:53 AM" descr="Audio Recording May 28, 2021 at 6:36:53 AM">
            <a:hlinkClick r:id="" action="ppaction://media"/>
            <a:extLst>
              <a:ext uri="{FF2B5EF4-FFF2-40B4-BE49-F238E27FC236}">
                <a16:creationId xmlns:a16="http://schemas.microsoft.com/office/drawing/2014/main" id="{71283BAC-1EE0-F14C-AC29-8A7FBC4C7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3827" y="6113162"/>
            <a:ext cx="812800" cy="812800"/>
          </a:xfrm>
          <a:prstGeom prst="rect">
            <a:avLst/>
          </a:prstGeom>
        </p:spPr>
      </p:pic>
    </p:spTree>
    <p:extLst>
      <p:ext uri="{BB962C8B-B14F-4D97-AF65-F5344CB8AC3E}">
        <p14:creationId xmlns:p14="http://schemas.microsoft.com/office/powerpoint/2010/main" val="15746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F280FECE-1C43-CA46-A875-05903D95C211}"/>
              </a:ext>
            </a:extLst>
          </p:cNvPr>
          <p:cNvPicPr>
            <a:picLocks noChangeAspect="1"/>
          </p:cNvPicPr>
          <p:nvPr/>
        </p:nvPicPr>
        <p:blipFill>
          <a:blip r:embed="rId4"/>
          <a:stretch>
            <a:fillRect/>
          </a:stretch>
        </p:blipFill>
        <p:spPr>
          <a:xfrm>
            <a:off x="1786165" y="1174750"/>
            <a:ext cx="5431964" cy="4906736"/>
          </a:xfrm>
          <a:prstGeom prst="rect">
            <a:avLst/>
          </a:prstGeom>
        </p:spPr>
      </p:pic>
      <p:pic>
        <p:nvPicPr>
          <p:cNvPr id="5" name="Audio Recording May 28, 2021 at 6:40:05 AM" descr="Audio Recording May 28, 2021 at 6:40:05 AM">
            <a:hlinkClick r:id="" action="ppaction://media"/>
            <a:extLst>
              <a:ext uri="{FF2B5EF4-FFF2-40B4-BE49-F238E27FC236}">
                <a16:creationId xmlns:a16="http://schemas.microsoft.com/office/drawing/2014/main" id="{1C3072B6-F897-3D4E-84CB-7E6ED84C0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94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5448" y="949326"/>
            <a:ext cx="9482327" cy="1309688"/>
          </a:xfrm>
        </p:spPr>
        <p:txBody>
          <a:bodyPr/>
          <a:lstStyle/>
          <a:p>
            <a:pPr>
              <a:defRPr/>
            </a:pPr>
            <a:r>
              <a:rPr lang="en-US" sz="4000" dirty="0" smtClean="0">
                <a:latin typeface="+mj-lt"/>
                <a:ea typeface="ＭＳ Ｐゴシック" pitchFamily="-112" charset="-128"/>
              </a:rPr>
              <a:t> </a:t>
            </a:r>
            <a:r>
              <a:rPr lang="en-US" sz="4000" baseline="0" dirty="0">
                <a:latin typeface="+mj-lt"/>
                <a:ea typeface="ＭＳ Ｐゴシック" pitchFamily="-112" charset="-128"/>
              </a:rPr>
              <a:t> </a:t>
            </a:r>
            <a:r>
              <a:rPr lang="en-US" sz="4000" dirty="0">
                <a:latin typeface="+mj-lt"/>
                <a:ea typeface="ＭＳ Ｐゴシック" pitchFamily="-112" charset="-128"/>
              </a:rPr>
              <a:t>Pregnant 20 weeks through Day 3 Postpartum-delivery </a:t>
            </a:r>
            <a:r>
              <a:rPr lang="en-US" sz="2400" baseline="0" dirty="0" smtClean="0">
                <a:latin typeface="+mj-lt"/>
                <a:ea typeface="ＭＳ Ｐゴシック" pitchFamily="-112" charset="-128"/>
              </a:rPr>
              <a:t/>
            </a:r>
            <a:br>
              <a:rPr lang="en-US" sz="2400" baseline="0" dirty="0" smtClean="0">
                <a:latin typeface="+mj-lt"/>
                <a:ea typeface="ＭＳ Ｐゴシック" pitchFamily="-112" charset="-128"/>
              </a:rPr>
            </a:br>
            <a:r>
              <a:rPr lang="en-US" sz="4000" dirty="0">
                <a:latin typeface="+mj-lt"/>
                <a:ea typeface="ＭＳ Ｐゴシック" pitchFamily="-112" charset="-128"/>
              </a:rPr>
              <a:t>Severe Sepsis Criteria</a:t>
            </a:r>
            <a:r>
              <a:rPr lang="en-US" sz="2400" b="1" dirty="0">
                <a:latin typeface="+mj-lt"/>
                <a:ea typeface="ＭＳ Ｐゴシック" pitchFamily="-112" charset="-128"/>
              </a:rPr>
              <a:t/>
            </a:r>
            <a:br>
              <a:rPr lang="en-US" sz="2400" b="1" dirty="0">
                <a:latin typeface="+mj-lt"/>
                <a:ea typeface="ＭＳ Ｐゴシック" pitchFamily="-112" charset="-128"/>
              </a:rPr>
            </a:br>
            <a:r>
              <a:rPr lang="en-US" sz="2400" b="1" dirty="0" smtClean="0">
                <a:solidFill>
                  <a:prstClr val="black"/>
                </a:solidFill>
                <a:latin typeface="+mj-lt"/>
                <a:ea typeface="ＭＳ Ｐゴシック" pitchFamily="-112" charset="-128"/>
                <a:cs typeface="Arial" panose="020B0604020202020204" pitchFamily="34" charset="0"/>
              </a:rPr>
              <a:t>All </a:t>
            </a:r>
            <a:r>
              <a:rPr lang="en-US" sz="2400" b="1" dirty="0">
                <a:solidFill>
                  <a:prstClr val="black"/>
                </a:solidFill>
                <a:latin typeface="+mj-lt"/>
                <a:ea typeface="ＭＳ Ｐゴシック" pitchFamily="-112" charset="-128"/>
                <a:cs typeface="Arial" panose="020B0604020202020204" pitchFamily="34" charset="0"/>
              </a:rPr>
              <a:t>three of the following must be met within 6 hours of each other</a:t>
            </a:r>
            <a:r>
              <a:rPr lang="en-US" sz="2400" dirty="0">
                <a:solidFill>
                  <a:prstClr val="black"/>
                </a:solidFill>
                <a:latin typeface="+mj-lt"/>
                <a:ea typeface="ＭＳ Ｐゴシック" pitchFamily="-112" charset="-128"/>
                <a:cs typeface="Arial" panose="020B0604020202020204" pitchFamily="34" charset="0"/>
              </a:rPr>
              <a:t>. </a:t>
            </a:r>
            <a:r>
              <a:rPr lang="en-US" sz="2400" dirty="0">
                <a:solidFill>
                  <a:prstClr val="black"/>
                </a:solidFill>
                <a:ea typeface="ＭＳ Ｐゴシック" pitchFamily="-112" charset="-128"/>
                <a:cs typeface="Arial" panose="020B0604020202020204" pitchFamily="34" charset="0"/>
              </a:rPr>
              <a:t/>
            </a:r>
            <a:br>
              <a:rPr lang="en-US" sz="2400" dirty="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latin typeface="+mj-lt"/>
                <a:ea typeface="ＭＳ Ｐゴシック" pitchFamily="-112" charset="-128"/>
              </a:rPr>
              <a:t/>
            </a:r>
            <a:br>
              <a:rPr lang="en-US" sz="2400" dirty="0" smtClean="0">
                <a:latin typeface="+mj-lt"/>
                <a:ea typeface="ＭＳ Ｐゴシック" pitchFamily="-112" charset="-128"/>
              </a:rPr>
            </a:br>
            <a:r>
              <a:rPr lang="en-US" sz="4000" dirty="0" smtClean="0">
                <a:latin typeface="+mj-lt"/>
                <a:ea typeface="ＭＳ Ｐゴシック" pitchFamily="-112" charset="-128"/>
              </a:rPr>
              <a:t/>
            </a:r>
            <a:br>
              <a:rPr lang="en-US" sz="4000" dirty="0" smtClean="0">
                <a:latin typeface="+mj-lt"/>
                <a:ea typeface="ＭＳ Ｐゴシック" pitchFamily="-112" charset="-128"/>
              </a:rPr>
            </a:br>
            <a:endParaRPr lang="en-US" sz="4000" dirty="0">
              <a:latin typeface="+mj-lt"/>
              <a:ea typeface="ＭＳ Ｐゴシック" pitchFamily="-112" charset="-128"/>
            </a:endParaRPr>
          </a:p>
        </p:txBody>
      </p:sp>
      <p:sp>
        <p:nvSpPr>
          <p:cNvPr id="2" name="TextBox 1"/>
          <p:cNvSpPr txBox="1"/>
          <p:nvPr/>
        </p:nvSpPr>
        <p:spPr>
          <a:xfrm>
            <a:off x="1" y="2259013"/>
            <a:ext cx="9052560" cy="4111895"/>
          </a:xfrm>
          <a:prstGeom prst="rect">
            <a:avLst/>
          </a:prstGeom>
          <a:noFill/>
        </p:spPr>
        <p:txBody>
          <a:bodyPr wrap="square">
            <a:spAutoFit/>
          </a:bodyPr>
          <a:lstStyle/>
          <a:p>
            <a:pPr marL="457200" indent="-284163">
              <a:spcBef>
                <a:spcPct val="20000"/>
              </a:spcBef>
              <a:buFontTx/>
              <a:buAutoNum type="alphaUcPeriod"/>
              <a:defRPr/>
            </a:pPr>
            <a:r>
              <a:rPr lang="en-US" sz="1400" b="1" dirty="0">
                <a:solidFill>
                  <a:prstClr val="black"/>
                </a:solidFill>
                <a:ea typeface="ＭＳ Ｐゴシック" pitchFamily="-112" charset="-128"/>
                <a:cs typeface="Arial" panose="020B0604020202020204" pitchFamily="34" charset="0"/>
              </a:rPr>
              <a:t>Documentation of a suspected source of clinical infection</a:t>
            </a:r>
            <a:endParaRPr lang="en-US" sz="1400" b="1" dirty="0">
              <a:solidFill>
                <a:prstClr val="black"/>
              </a:solidFill>
              <a:ea typeface="ＭＳ Ｐゴシック" pitchFamily="-112" charset="-128"/>
              <a:cs typeface="Helvetica"/>
            </a:endParaRPr>
          </a:p>
          <a:p>
            <a:pPr marL="457200" indent="-284163">
              <a:spcBef>
                <a:spcPct val="20000"/>
              </a:spcBef>
              <a:defRPr/>
            </a:pPr>
            <a:r>
              <a:rPr lang="en-US" sz="1400" b="1" dirty="0">
                <a:solidFill>
                  <a:prstClr val="black"/>
                </a:solidFill>
                <a:ea typeface="ＭＳ Ｐゴシック" pitchFamily="-112" charset="-128"/>
                <a:cs typeface="Helvetica"/>
              </a:rPr>
              <a:t>B.  </a:t>
            </a:r>
            <a:r>
              <a:rPr lang="en-US" sz="1400" b="1" u="sng" dirty="0">
                <a:solidFill>
                  <a:prstClr val="black"/>
                </a:solidFill>
                <a:ea typeface="ＭＳ Ｐゴシック" pitchFamily="-112" charset="-128"/>
                <a:cs typeface="Helvetica"/>
              </a:rPr>
              <a:t>Two or more manifestations</a:t>
            </a:r>
            <a:r>
              <a:rPr lang="en-US" sz="1400" b="1" dirty="0">
                <a:solidFill>
                  <a:prstClr val="black"/>
                </a:solidFill>
                <a:ea typeface="ＭＳ Ｐゴシック" pitchFamily="-112" charset="-128"/>
                <a:cs typeface="Helvetica"/>
              </a:rPr>
              <a:t> of systemic infection according to the SIRS criteria, which are:</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Temperature greater than 38.0 C/100.4 F or &lt; 36.0 C/96.8 F</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Heart rate greater than </a:t>
            </a:r>
            <a:r>
              <a:rPr lang="en-US" sz="1200" dirty="0">
                <a:ea typeface="ＭＳ Ｐゴシック" panose="020B0600070205080204" pitchFamily="34" charset="-128"/>
              </a:rPr>
              <a:t>110 bpm</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Respiration greater than </a:t>
            </a:r>
            <a:r>
              <a:rPr lang="en-US" sz="1200" dirty="0">
                <a:ea typeface="ＭＳ Ｐゴシック" panose="020B0600070205080204" pitchFamily="34" charset="-128"/>
              </a:rPr>
              <a:t>24 per min</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White blood cell count greater than </a:t>
            </a:r>
            <a:r>
              <a:rPr lang="en-US" sz="1200" dirty="0">
                <a:ea typeface="ＭＳ Ｐゴシック" panose="020B0600070205080204" pitchFamily="34" charset="-128"/>
              </a:rPr>
              <a:t>15,000 or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4,000 (k/</a:t>
            </a:r>
            <a:r>
              <a:rPr lang="en-US" sz="1200" dirty="0" err="1">
                <a:ea typeface="ＭＳ Ｐゴシック" panose="020B0600070205080204" pitchFamily="34" charset="-128"/>
              </a:rPr>
              <a:t>uL</a:t>
            </a:r>
            <a:r>
              <a:rPr lang="en-US" sz="1200" dirty="0">
                <a:ea typeface="ＭＳ Ｐゴシック" panose="020B0600070205080204" pitchFamily="34" charset="-128"/>
              </a:rPr>
              <a:t>) or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10% bands</a:t>
            </a:r>
          </a:p>
          <a:p>
            <a:pPr lvl="1" indent="-284163">
              <a:spcBef>
                <a:spcPct val="20000"/>
              </a:spcBef>
              <a:defRPr/>
            </a:pPr>
            <a:r>
              <a:rPr lang="en-US" sz="1200" b="1" dirty="0">
                <a:ea typeface="ＭＳ Ｐゴシック" panose="020B0600070205080204" pitchFamily="34" charset="-128"/>
              </a:rPr>
              <a:t>C. Organ dysfunction, evidenced by </a:t>
            </a:r>
            <a:r>
              <a:rPr lang="en-US" sz="1200" b="1" u="sng" dirty="0">
                <a:ea typeface="ＭＳ Ｐゴシック" panose="020B0600070205080204" pitchFamily="34" charset="-128"/>
              </a:rPr>
              <a:t>any one</a:t>
            </a:r>
            <a:r>
              <a:rPr lang="en-US" sz="1200" b="1" dirty="0">
                <a:ea typeface="ＭＳ Ｐゴシック" panose="020B0600070205080204" pitchFamily="34" charset="-128"/>
              </a:rPr>
              <a:t> of the following:</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SBP </a:t>
            </a:r>
            <a:r>
              <a:rPr lang="en-US" sz="1200" dirty="0" smtClean="0">
                <a:ea typeface="ＭＳ Ｐゴシック" panose="020B0600070205080204" pitchFamily="34" charset="-128"/>
              </a:rPr>
              <a:t>less than 85 mmHg, </a:t>
            </a:r>
            <a:r>
              <a:rPr lang="en-US" sz="1200" dirty="0">
                <a:ea typeface="ＭＳ Ｐゴシック" panose="020B0600070205080204" pitchFamily="34" charset="-128"/>
              </a:rPr>
              <a:t>or </a:t>
            </a:r>
            <a:r>
              <a:rPr lang="en-US" sz="1200" dirty="0" smtClean="0">
                <a:ea typeface="ＭＳ Ｐゴシック" panose="020B0600070205080204" pitchFamily="34" charset="-128"/>
              </a:rPr>
              <a:t>Mean arterial pressure less than 65 mmHg. </a:t>
            </a:r>
          </a:p>
          <a:p>
            <a:pPr lvl="1"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SBP </a:t>
            </a:r>
            <a:r>
              <a:rPr lang="en-US" sz="1200" dirty="0">
                <a:ea typeface="ＭＳ Ｐゴシック" panose="020B0600070205080204" pitchFamily="34" charset="-128"/>
              </a:rPr>
              <a:t>decrease of more than 40 </a:t>
            </a:r>
            <a:r>
              <a:rPr lang="en-US" sz="1200" dirty="0" smtClean="0">
                <a:ea typeface="ＭＳ Ｐゴシック" panose="020B0600070205080204" pitchFamily="34" charset="-128"/>
              </a:rPr>
              <a:t>mmHg</a:t>
            </a:r>
          </a:p>
          <a:p>
            <a:pPr lvl="1"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Creatinine greater than 1.2 mg/</a:t>
            </a:r>
            <a:r>
              <a:rPr lang="en-US" sz="1200" dirty="0" err="1" smtClean="0">
                <a:ea typeface="ＭＳ Ｐゴシック" panose="020B0600070205080204" pitchFamily="34" charset="-128"/>
              </a:rPr>
              <a:t>dL</a:t>
            </a:r>
            <a:r>
              <a:rPr lang="en-US" sz="1200" dirty="0" smtClean="0">
                <a:ea typeface="ＭＳ Ｐゴシック" panose="020B0600070205080204" pitchFamily="34" charset="-128"/>
              </a:rPr>
              <a:t>, </a:t>
            </a:r>
            <a:r>
              <a:rPr lang="en-US" sz="1200" dirty="0">
                <a:ea typeface="ＭＳ Ｐゴシック" panose="020B0600070205080204" pitchFamily="34" charset="-128"/>
              </a:rPr>
              <a:t>or urine output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0.5 mL/kg/hour for 2 hours</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Bilirubin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2 mg/</a:t>
            </a:r>
            <a:r>
              <a:rPr lang="en-US" sz="1200" dirty="0" err="1">
                <a:ea typeface="ＭＳ Ｐゴシック" panose="020B0600070205080204" pitchFamily="34" charset="-128"/>
              </a:rPr>
              <a:t>dL</a:t>
            </a:r>
            <a:r>
              <a:rPr lang="en-US" sz="1200" dirty="0">
                <a:ea typeface="ＭＳ Ｐゴシック" panose="020B0600070205080204" pitchFamily="34" charset="-128"/>
              </a:rPr>
              <a:t> (34.2 </a:t>
            </a:r>
            <a:r>
              <a:rPr lang="en-US" sz="1200" dirty="0" err="1">
                <a:ea typeface="ＭＳ Ｐゴシック" panose="020B0600070205080204" pitchFamily="34" charset="-128"/>
              </a:rPr>
              <a:t>mmol</a:t>
            </a:r>
            <a:r>
              <a:rPr lang="en-US" sz="1200" dirty="0">
                <a:ea typeface="ＭＳ Ｐゴシック" panose="020B0600070205080204" pitchFamily="34" charset="-128"/>
              </a:rPr>
              <a:t>/L)</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Platelet count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100,000 </a:t>
            </a:r>
            <a:r>
              <a:rPr lang="en-US" sz="1200" dirty="0" smtClean="0">
                <a:ea typeface="ＭＳ Ｐゴシック" panose="020B0600070205080204" pitchFamily="34" charset="-128"/>
              </a:rPr>
              <a:t>k/</a:t>
            </a:r>
            <a:r>
              <a:rPr lang="en-US" sz="1200" dirty="0" err="1" smtClean="0">
                <a:ea typeface="ＭＳ Ｐゴシック" panose="020B0600070205080204" pitchFamily="34" charset="-128"/>
              </a:rPr>
              <a:t>uL</a:t>
            </a:r>
            <a:endParaRPr lang="en-US" sz="1200" dirty="0">
              <a:ea typeface="ＭＳ Ｐゴシック" panose="020B0600070205080204" pitchFamily="34" charset="-128"/>
            </a:endParaRP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INR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1.5 or a PTT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60 sec</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Lactate </a:t>
            </a:r>
            <a:r>
              <a:rPr lang="en-US" sz="1200" dirty="0" smtClean="0">
                <a:ea typeface="ＭＳ Ｐゴシック" panose="020B0600070205080204" pitchFamily="34" charset="-128"/>
              </a:rPr>
              <a:t>greater than 2.0 </a:t>
            </a:r>
            <a:r>
              <a:rPr lang="en-US" sz="1200" dirty="0" err="1">
                <a:ea typeface="ＭＳ Ｐゴシック" panose="020B0600070205080204" pitchFamily="34" charset="-128"/>
              </a:rPr>
              <a:t>mmol</a:t>
            </a:r>
            <a:r>
              <a:rPr lang="en-US" sz="1200" dirty="0">
                <a:ea typeface="ＭＳ Ｐゴシック" panose="020B0600070205080204" pitchFamily="34" charset="-128"/>
              </a:rPr>
              <a:t>/L (18.0 mg/</a:t>
            </a:r>
            <a:r>
              <a:rPr lang="en-US" sz="1200" dirty="0" err="1">
                <a:ea typeface="ＭＳ Ｐゴシック" panose="020B0600070205080204" pitchFamily="34" charset="-128"/>
              </a:rPr>
              <a:t>dL</a:t>
            </a:r>
            <a:r>
              <a:rPr lang="en-US" sz="1200" dirty="0" smtClean="0">
                <a:ea typeface="ＭＳ Ｐゴシック" panose="020B0600070205080204" pitchFamily="34" charset="-128"/>
              </a:rPr>
              <a:t>)</a:t>
            </a:r>
          </a:p>
          <a:p>
            <a:pPr lvl="2" indent="-284163">
              <a:spcBef>
                <a:spcPct val="20000"/>
              </a:spcBef>
              <a:buFont typeface="Wingdings" panose="05000000000000000000" pitchFamily="2" charset="2"/>
              <a:buChar char="§"/>
              <a:defRPr/>
            </a:pPr>
            <a:r>
              <a:rPr lang="en-US" sz="1200" dirty="0"/>
              <a:t>NOTE: Do no use lactate obtained during active delivery defined as documentation of uterine contractions resulting in cervical change (dilation or effacement) through delivery</a:t>
            </a:r>
            <a:r>
              <a:rPr lang="en-US" sz="1200" dirty="0" smtClean="0"/>
              <a:t>.</a:t>
            </a:r>
            <a:endParaRPr lang="en-US" sz="1200" dirty="0">
              <a:solidFill>
                <a:srgbClr val="FF0000"/>
              </a:solidFill>
              <a:ea typeface="ＭＳ Ｐゴシック" panose="020B0600070205080204" pitchFamily="34" charset="-128"/>
            </a:endParaRP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Acute respiratory failure </a:t>
            </a:r>
            <a:r>
              <a:rPr lang="en-US" sz="1200" dirty="0" smtClean="0">
                <a:ea typeface="ＭＳ Ｐゴシック" panose="020B0600070205080204" pitchFamily="34" charset="-128"/>
              </a:rPr>
              <a:t>requiring </a:t>
            </a:r>
            <a:r>
              <a:rPr lang="en-US" sz="1200" dirty="0">
                <a:ea typeface="ＭＳ Ｐゴシック" panose="020B0600070205080204" pitchFamily="34" charset="-128"/>
              </a:rPr>
              <a:t>invasive or non-invasive mechanical </a:t>
            </a:r>
            <a:r>
              <a:rPr lang="en-US" sz="1200" dirty="0" smtClean="0">
                <a:ea typeface="ＭＳ Ｐゴシック" panose="020B0600070205080204" pitchFamily="34" charset="-128"/>
              </a:rPr>
              <a:t>ventilation</a:t>
            </a:r>
            <a:endParaRPr lang="en-US" sz="1200" dirty="0">
              <a:ea typeface="ＭＳ Ｐゴシック" panose="020B0600070205080204" pitchFamily="34" charset="-128"/>
            </a:endParaRPr>
          </a:p>
          <a:p>
            <a:pPr algn="ctr">
              <a:spcBef>
                <a:spcPct val="20000"/>
              </a:spcBef>
              <a:defRPr/>
            </a:pPr>
            <a:r>
              <a:rPr lang="en-US" sz="1400" b="1" u="sng" dirty="0">
                <a:solidFill>
                  <a:prstClr val="black"/>
                </a:solidFill>
                <a:ea typeface="ＭＳ Ｐゴシック" pitchFamily="-112" charset="-128"/>
                <a:cs typeface="Arial" panose="020B0604020202020204" pitchFamily="34" charset="0"/>
              </a:rPr>
              <a:t>OR</a:t>
            </a:r>
            <a:r>
              <a:rPr lang="en-US" sz="1400" b="1" dirty="0">
                <a:solidFill>
                  <a:prstClr val="black"/>
                </a:solidFill>
                <a:ea typeface="ＭＳ Ｐゴシック" pitchFamily="-112" charset="-128"/>
                <a:cs typeface="Arial" panose="020B0604020202020204" pitchFamily="34" charset="0"/>
              </a:rPr>
              <a:t> Physician/NP/PA documentation of severe sepsis</a:t>
            </a:r>
          </a:p>
        </p:txBody>
      </p:sp>
    </p:spTree>
    <p:extLst>
      <p:ext uri="{BB962C8B-B14F-4D97-AF65-F5344CB8AC3E}">
        <p14:creationId xmlns:p14="http://schemas.microsoft.com/office/powerpoint/2010/main" val="1909312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5_SBUM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SBUM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BU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tony Brook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tony Brook Childre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84BE551FA134790C984BECD668498" ma:contentTypeVersion="2" ma:contentTypeDescription="Create a new document." ma:contentTypeScope="" ma:versionID="7a63a2fc70c71359d8b55a6e0b5ce5c9">
  <xsd:schema xmlns:xsd="http://www.w3.org/2001/XMLSchema" xmlns:xs="http://www.w3.org/2001/XMLSchema" xmlns:p="http://schemas.microsoft.com/office/2006/metadata/properties" xmlns:ns2="cfb9b6e4-60f2-43c1-83f2-96d146615438" targetNamespace="http://schemas.microsoft.com/office/2006/metadata/properties" ma:root="true" ma:fieldsID="acd042c7650fdbb9f80a7cbe749ad725" ns2:_="">
    <xsd:import namespace="cfb9b6e4-60f2-43c1-83f2-96d146615438"/>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9b6e4-60f2-43c1-83f2-96d14661543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B751F-4A73-42D6-B92D-0896C378D4CB}">
  <ds:schemaRefs>
    <ds:schemaRef ds:uri="http://schemas.microsoft.com/office/2006/metadata/contentType"/>
    <ds:schemaRef ds:uri="http://schemas.microsoft.com/office/2006/metadata/properties/metaAttributes"/>
    <ds:schemaRef ds:uri="http://www.w3.org/2000/xmlns/"/>
    <ds:schemaRef ds:uri="http://www.w3.org/2001/XMLSchema"/>
    <ds:schemaRef ds:uri="cfb9b6e4-60f2-43c1-83f2-96d14661543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8711</TotalTime>
  <Words>3839</Words>
  <Application>Microsoft Office PowerPoint</Application>
  <PresentationFormat>On-screen Show (4:3)</PresentationFormat>
  <Paragraphs>367</Paragraphs>
  <Slides>37</Slides>
  <Notes>31</Notes>
  <HiddenSlides>0</HiddenSlides>
  <MMClips>28</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37</vt:i4>
      </vt:variant>
    </vt:vector>
  </HeadingPairs>
  <TitlesOfParts>
    <vt:vector size="59" baseType="lpstr">
      <vt:lpstr>MS PGothic</vt:lpstr>
      <vt:lpstr>MS PGothic</vt:lpstr>
      <vt:lpstr>Arial</vt:lpstr>
      <vt:lpstr>Calibri</vt:lpstr>
      <vt:lpstr>Helvetica</vt:lpstr>
      <vt:lpstr>Lucida Grande</vt:lpstr>
      <vt:lpstr>Wingdings</vt:lpstr>
      <vt:lpstr>ヒラギノ角ゴ Pro W3</vt:lpstr>
      <vt:lpstr>5_SBUMC Master</vt:lpstr>
      <vt:lpstr>Office Theme</vt:lpstr>
      <vt:lpstr>Stony Brook Medicine</vt:lpstr>
      <vt:lpstr>6_SBUMC Master</vt:lpstr>
      <vt:lpstr>1_Office Theme</vt:lpstr>
      <vt:lpstr>SBUH</vt:lpstr>
      <vt:lpstr>Stony Brook University</vt:lpstr>
      <vt:lpstr>Stony Brook Children's</vt:lpstr>
      <vt:lpstr>1_Stony Brook Medicine</vt:lpstr>
      <vt:lpstr>2_Stony Brook Medicine</vt:lpstr>
      <vt:lpstr>3_Stony Brook Medicine</vt:lpstr>
      <vt:lpstr>4_Stony Brook Medicine</vt:lpstr>
      <vt:lpstr>5_Stony Brook Medicine</vt:lpstr>
      <vt:lpstr>6_Stony Brook Medicine</vt:lpstr>
      <vt:lpstr>PowerPoint Presentation</vt:lpstr>
      <vt:lpstr>PowerPoint Presentation</vt:lpstr>
      <vt:lpstr>PowerPoint Presentation</vt:lpstr>
      <vt:lpstr>PowerPoint Presentation</vt:lpstr>
      <vt:lpstr>PowerPoint Presentation</vt:lpstr>
      <vt:lpstr>  Adult Severe Sepsis Criteria All three of the following must be met within 6 hours of each other.      </vt:lpstr>
      <vt:lpstr>PowerPoint Presentation</vt:lpstr>
      <vt:lpstr>PowerPoint Presentation</vt:lpstr>
      <vt:lpstr>  Pregnant 20 weeks through Day 3 Postpartum-delivery  Severe Sepsis Criteria All three of the following must be met within 6 hours of each other.      </vt:lpstr>
      <vt:lpstr>  LIP Documentation of Severe Sepsis    </vt:lpstr>
      <vt:lpstr>PowerPoint Presentation</vt:lpstr>
      <vt:lpstr>PowerPoint Presentation</vt:lpstr>
      <vt:lpstr>PowerPoint Presentation</vt:lpstr>
      <vt:lpstr>PowerPoint Presentation</vt:lpstr>
      <vt:lpstr>SBM Adult Fluid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Cerner Severe Sepsis Screening Alert</vt:lpstr>
      <vt:lpstr>PowerPoint Presentation</vt:lpstr>
      <vt:lpstr>PowerPoint Presentation</vt:lpstr>
      <vt:lpstr>Cerner Septic Shock Screening Alert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Stony Brook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Communication Office</dc:creator>
  <cp:lastModifiedBy>Coppola, Laura</cp:lastModifiedBy>
  <cp:revision>573</cp:revision>
  <cp:lastPrinted>2019-03-07T14:47:20Z</cp:lastPrinted>
  <dcterms:created xsi:type="dcterms:W3CDTF">2011-01-05T20:17:11Z</dcterms:created>
  <dcterms:modified xsi:type="dcterms:W3CDTF">2023-01-04T14:39:05Z</dcterms:modified>
</cp:coreProperties>
</file>