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4003" r:id="rId2"/>
  </p:sldMasterIdLst>
  <p:notesMasterIdLst>
    <p:notesMasterId r:id="rId66"/>
  </p:notesMasterIdLst>
  <p:sldIdLst>
    <p:sldId id="257" r:id="rId3"/>
    <p:sldId id="256" r:id="rId4"/>
    <p:sldId id="258" r:id="rId5"/>
    <p:sldId id="259" r:id="rId6"/>
    <p:sldId id="260" r:id="rId7"/>
    <p:sldId id="307" r:id="rId8"/>
    <p:sldId id="262" r:id="rId9"/>
    <p:sldId id="301" r:id="rId10"/>
    <p:sldId id="299" r:id="rId11"/>
    <p:sldId id="286" r:id="rId12"/>
    <p:sldId id="295" r:id="rId13"/>
    <p:sldId id="263" r:id="rId14"/>
    <p:sldId id="264" r:id="rId15"/>
    <p:sldId id="265" r:id="rId16"/>
    <p:sldId id="266" r:id="rId17"/>
    <p:sldId id="267" r:id="rId18"/>
    <p:sldId id="302" r:id="rId19"/>
    <p:sldId id="268" r:id="rId20"/>
    <p:sldId id="269" r:id="rId21"/>
    <p:sldId id="270" r:id="rId22"/>
    <p:sldId id="293" r:id="rId23"/>
    <p:sldId id="292" r:id="rId24"/>
    <p:sldId id="316" r:id="rId25"/>
    <p:sldId id="321" r:id="rId26"/>
    <p:sldId id="271" r:id="rId27"/>
    <p:sldId id="297" r:id="rId28"/>
    <p:sldId id="305" r:id="rId29"/>
    <p:sldId id="306" r:id="rId30"/>
    <p:sldId id="325" r:id="rId31"/>
    <p:sldId id="303" r:id="rId32"/>
    <p:sldId id="304" r:id="rId33"/>
    <p:sldId id="338" r:id="rId34"/>
    <p:sldId id="326" r:id="rId35"/>
    <p:sldId id="272" r:id="rId36"/>
    <p:sldId id="273" r:id="rId37"/>
    <p:sldId id="274" r:id="rId38"/>
    <p:sldId id="275" r:id="rId39"/>
    <p:sldId id="313" r:id="rId40"/>
    <p:sldId id="276" r:id="rId41"/>
    <p:sldId id="277" r:id="rId42"/>
    <p:sldId id="278" r:id="rId43"/>
    <p:sldId id="280" r:id="rId44"/>
    <p:sldId id="281" r:id="rId45"/>
    <p:sldId id="282" r:id="rId46"/>
    <p:sldId id="283" r:id="rId47"/>
    <p:sldId id="284" r:id="rId48"/>
    <p:sldId id="310" r:id="rId49"/>
    <p:sldId id="311" r:id="rId50"/>
    <p:sldId id="309" r:id="rId51"/>
    <p:sldId id="315" r:id="rId52"/>
    <p:sldId id="323" r:id="rId53"/>
    <p:sldId id="324" r:id="rId54"/>
    <p:sldId id="327" r:id="rId55"/>
    <p:sldId id="328" r:id="rId56"/>
    <p:sldId id="329" r:id="rId57"/>
    <p:sldId id="330" r:id="rId58"/>
    <p:sldId id="331" r:id="rId59"/>
    <p:sldId id="332" r:id="rId60"/>
    <p:sldId id="333" r:id="rId61"/>
    <p:sldId id="334" r:id="rId62"/>
    <p:sldId id="335" r:id="rId63"/>
    <p:sldId id="336" r:id="rId64"/>
    <p:sldId id="337" r:id="rId65"/>
  </p:sldIdLst>
  <p:sldSz cx="9144000" cy="6858000" type="screen4x3"/>
  <p:notesSz cx="7010400" cy="9236075"/>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66CC"/>
    <a:srgbClr val="CC3300"/>
    <a:srgbClr val="5562DD"/>
    <a:srgbClr val="B7C9EE"/>
    <a:srgbClr val="1A0557"/>
    <a:srgbClr val="131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4660" autoAdjust="0"/>
  </p:normalViewPr>
  <p:slideViewPr>
    <p:cSldViewPr>
      <p:cViewPr varScale="1">
        <p:scale>
          <a:sx n="109" d="100"/>
          <a:sy n="109" d="100"/>
        </p:scale>
        <p:origin x="178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defTabSz="928246" eaLnBrk="1" hangingPunct="1">
              <a:defRPr sz="1200">
                <a:latin typeface="Arial" charset="0"/>
              </a:defRPr>
            </a:lvl1pPr>
          </a:lstStyle>
          <a:p>
            <a:pPr>
              <a:defRPr/>
            </a:pPr>
            <a:endParaRPr lang="en-US"/>
          </a:p>
        </p:txBody>
      </p:sp>
      <p:sp>
        <p:nvSpPr>
          <p:cNvPr id="96259"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algn="r" defTabSz="928246" eaLnBrk="1" hangingPunct="1">
              <a:defRPr sz="1200">
                <a:latin typeface="Arial" charset="0"/>
              </a:defRPr>
            </a:lvl1pPr>
          </a:lstStyle>
          <a:p>
            <a:pPr>
              <a:defRPr/>
            </a:pPr>
            <a:endParaRPr lang="en-US"/>
          </a:p>
        </p:txBody>
      </p:sp>
      <p:sp>
        <p:nvSpPr>
          <p:cNvPr id="8196" name="Rectangle 4"/>
          <p:cNvSpPr>
            <a:spLocks noRo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defTabSz="928246" eaLnBrk="1" hangingPunct="1">
              <a:defRPr sz="1200">
                <a:latin typeface="Arial" charset="0"/>
              </a:defRPr>
            </a:lvl1pPr>
          </a:lstStyle>
          <a:p>
            <a:pPr>
              <a:defRPr/>
            </a:pPr>
            <a:endParaRPr lang="en-US"/>
          </a:p>
        </p:txBody>
      </p:sp>
      <p:sp>
        <p:nvSpPr>
          <p:cNvPr id="96263"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algn="r" defTabSz="927100" eaLnBrk="1" hangingPunct="1">
              <a:defRPr sz="1200"/>
            </a:lvl1pPr>
          </a:lstStyle>
          <a:p>
            <a:fld id="{D32306DE-6E92-4C72-9EC9-7988A73F25D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198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42950" indent="-285750" defTabSz="927100">
              <a:defRPr sz="1400">
                <a:solidFill>
                  <a:schemeClr val="tx1"/>
                </a:solidFill>
                <a:latin typeface="Arial" panose="020B0604020202020204" pitchFamily="34" charset="0"/>
              </a:defRPr>
            </a:lvl2pPr>
            <a:lvl3pPr marL="1143000" indent="-228600" defTabSz="927100">
              <a:defRPr sz="1400">
                <a:solidFill>
                  <a:schemeClr val="tx1"/>
                </a:solidFill>
                <a:latin typeface="Arial" panose="020B0604020202020204" pitchFamily="34" charset="0"/>
              </a:defRPr>
            </a:lvl3pPr>
            <a:lvl4pPr marL="1600200" indent="-228600" defTabSz="927100">
              <a:defRPr sz="1400">
                <a:solidFill>
                  <a:schemeClr val="tx1"/>
                </a:solidFill>
                <a:latin typeface="Arial" panose="020B0604020202020204" pitchFamily="34" charset="0"/>
              </a:defRPr>
            </a:lvl4pPr>
            <a:lvl5pPr marL="2057400" indent="-228600" defTabSz="927100">
              <a:defRPr sz="14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400">
                <a:solidFill>
                  <a:schemeClr val="tx1"/>
                </a:solidFill>
                <a:latin typeface="Arial" panose="020B0604020202020204" pitchFamily="34" charset="0"/>
              </a:defRPr>
            </a:lvl9pPr>
          </a:lstStyle>
          <a:p>
            <a:fld id="{9C931B71-4DD9-44CF-B3B6-2FE30C9CD4C1}" type="slidenum">
              <a:rPr lang="en-US" altLang="en-US" sz="1200"/>
              <a:pPr/>
              <a:t>32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N95 respirators offer no protection against gases and vapors and little protection against direct liquid splashes</a:t>
            </a:r>
          </a:p>
          <a:p>
            <a:pPr>
              <a:defRPr/>
            </a:pPr>
            <a:r>
              <a:rPr lang="en-US" dirty="0">
                <a:latin typeface="+mn-lt"/>
              </a:rPr>
              <a:t>An appropriate full-</a:t>
            </a:r>
            <a:r>
              <a:rPr lang="en-US" dirty="0" err="1">
                <a:latin typeface="+mn-lt"/>
              </a:rPr>
              <a:t>facepiece</a:t>
            </a:r>
            <a:r>
              <a:rPr lang="en-US" dirty="0">
                <a:latin typeface="+mn-lt"/>
              </a:rPr>
              <a:t>, chemical cartridge-type respirator or powered air-purifying respirator (PAPR) should be worn when there is a risk of respiratory exposure</a:t>
            </a:r>
          </a:p>
          <a:p>
            <a:pPr>
              <a:defRPr/>
            </a:pPr>
            <a:r>
              <a:rPr lang="en-US" dirty="0">
                <a:latin typeface="+mn-lt"/>
              </a:rPr>
              <a:t>to HDs, including when:</a:t>
            </a:r>
          </a:p>
          <a:p>
            <a:pPr>
              <a:defRPr/>
            </a:pPr>
            <a:r>
              <a:rPr lang="en-US" dirty="0">
                <a:latin typeface="+mn-lt"/>
              </a:rPr>
              <a:t>• Attending to HD spills larger than what can be contained with a spill kit</a:t>
            </a:r>
          </a:p>
          <a:p>
            <a:pPr>
              <a:defRPr/>
            </a:pPr>
            <a:r>
              <a:rPr lang="en-US" dirty="0">
                <a:latin typeface="+mn-lt"/>
              </a:rPr>
              <a:t>• Deactivating, decontaminating, and cleaning underneath the work surface of a C-PEC (Pharmacy)</a:t>
            </a:r>
          </a:p>
          <a:p>
            <a:pPr>
              <a:defRPr/>
            </a:pPr>
            <a:r>
              <a:rPr lang="en-US" dirty="0">
                <a:latin typeface="+mn-lt"/>
              </a:rPr>
              <a:t>• There is a known or suspected airborne exposure to powders or vapors</a:t>
            </a:r>
            <a:endParaRPr 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39775" indent="-284163" defTabSz="927100">
              <a:defRPr sz="1400">
                <a:solidFill>
                  <a:schemeClr val="tx1"/>
                </a:solidFill>
                <a:latin typeface="Arial" panose="020B0604020202020204" pitchFamily="34" charset="0"/>
              </a:defRPr>
            </a:lvl2pPr>
            <a:lvl3pPr marL="1138238" indent="-227013" defTabSz="927100">
              <a:defRPr sz="1400">
                <a:solidFill>
                  <a:schemeClr val="tx1"/>
                </a:solidFill>
                <a:latin typeface="Arial" panose="020B0604020202020204" pitchFamily="34" charset="0"/>
              </a:defRPr>
            </a:lvl3pPr>
            <a:lvl4pPr marL="1593850" indent="-227013" defTabSz="927100">
              <a:defRPr sz="1400">
                <a:solidFill>
                  <a:schemeClr val="tx1"/>
                </a:solidFill>
                <a:latin typeface="Arial" panose="020B0604020202020204" pitchFamily="34" charset="0"/>
              </a:defRPr>
            </a:lvl4pPr>
            <a:lvl5pPr marL="2047875" indent="-227013" defTabSz="927100">
              <a:defRPr sz="1400">
                <a:solidFill>
                  <a:schemeClr val="tx1"/>
                </a:solidFill>
                <a:latin typeface="Arial" panose="020B0604020202020204" pitchFamily="34" charset="0"/>
              </a:defRPr>
            </a:lvl5pPr>
            <a:lvl6pPr marL="2505075" indent="-227013" defTabSz="927100" eaLnBrk="0" fontAlgn="base" hangingPunct="0">
              <a:spcBef>
                <a:spcPct val="0"/>
              </a:spcBef>
              <a:spcAft>
                <a:spcPct val="0"/>
              </a:spcAft>
              <a:defRPr sz="1400">
                <a:solidFill>
                  <a:schemeClr val="tx1"/>
                </a:solidFill>
                <a:latin typeface="Arial" panose="020B0604020202020204" pitchFamily="34" charset="0"/>
              </a:defRPr>
            </a:lvl6pPr>
            <a:lvl7pPr marL="2962275" indent="-227013" defTabSz="927100" eaLnBrk="0" fontAlgn="base" hangingPunct="0">
              <a:spcBef>
                <a:spcPct val="0"/>
              </a:spcBef>
              <a:spcAft>
                <a:spcPct val="0"/>
              </a:spcAft>
              <a:defRPr sz="1400">
                <a:solidFill>
                  <a:schemeClr val="tx1"/>
                </a:solidFill>
                <a:latin typeface="Arial" panose="020B0604020202020204" pitchFamily="34" charset="0"/>
              </a:defRPr>
            </a:lvl7pPr>
            <a:lvl8pPr marL="3419475" indent="-227013" defTabSz="927100" eaLnBrk="0" fontAlgn="base" hangingPunct="0">
              <a:spcBef>
                <a:spcPct val="0"/>
              </a:spcBef>
              <a:spcAft>
                <a:spcPct val="0"/>
              </a:spcAft>
              <a:defRPr sz="1400">
                <a:solidFill>
                  <a:schemeClr val="tx1"/>
                </a:solidFill>
                <a:latin typeface="Arial" panose="020B0604020202020204" pitchFamily="34" charset="0"/>
              </a:defRPr>
            </a:lvl8pPr>
            <a:lvl9pPr marL="3876675" indent="-227013" defTabSz="927100" eaLnBrk="0" fontAlgn="base" hangingPunct="0">
              <a:spcBef>
                <a:spcPct val="0"/>
              </a:spcBef>
              <a:spcAft>
                <a:spcPct val="0"/>
              </a:spcAft>
              <a:defRPr sz="1400">
                <a:solidFill>
                  <a:schemeClr val="tx1"/>
                </a:solidFill>
                <a:latin typeface="Arial" panose="020B0604020202020204" pitchFamily="34" charset="0"/>
              </a:defRPr>
            </a:lvl9pPr>
          </a:lstStyle>
          <a:p>
            <a:fld id="{8C70DEAC-CF90-4013-8E5B-8120D2E81FAA}" type="slidenum">
              <a:rPr lang="en-US" altLang="en-US" sz="1200"/>
              <a:pPr/>
              <a:t>38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39775" indent="-284163" defTabSz="927100">
              <a:defRPr sz="1400">
                <a:solidFill>
                  <a:schemeClr val="tx1"/>
                </a:solidFill>
                <a:latin typeface="Arial" panose="020B0604020202020204" pitchFamily="34" charset="0"/>
              </a:defRPr>
            </a:lvl2pPr>
            <a:lvl3pPr marL="1138238" indent="-227013" defTabSz="927100">
              <a:defRPr sz="1400">
                <a:solidFill>
                  <a:schemeClr val="tx1"/>
                </a:solidFill>
                <a:latin typeface="Arial" panose="020B0604020202020204" pitchFamily="34" charset="0"/>
              </a:defRPr>
            </a:lvl3pPr>
            <a:lvl4pPr marL="1593850" indent="-227013" defTabSz="927100">
              <a:defRPr sz="1400">
                <a:solidFill>
                  <a:schemeClr val="tx1"/>
                </a:solidFill>
                <a:latin typeface="Arial" panose="020B0604020202020204" pitchFamily="34" charset="0"/>
              </a:defRPr>
            </a:lvl4pPr>
            <a:lvl5pPr marL="2047875" indent="-227013" defTabSz="927100">
              <a:defRPr sz="1400">
                <a:solidFill>
                  <a:schemeClr val="tx1"/>
                </a:solidFill>
                <a:latin typeface="Arial" panose="020B0604020202020204" pitchFamily="34" charset="0"/>
              </a:defRPr>
            </a:lvl5pPr>
            <a:lvl6pPr marL="2505075" indent="-227013" defTabSz="927100" eaLnBrk="0" fontAlgn="base" hangingPunct="0">
              <a:spcBef>
                <a:spcPct val="0"/>
              </a:spcBef>
              <a:spcAft>
                <a:spcPct val="0"/>
              </a:spcAft>
              <a:defRPr sz="1400">
                <a:solidFill>
                  <a:schemeClr val="tx1"/>
                </a:solidFill>
                <a:latin typeface="Arial" panose="020B0604020202020204" pitchFamily="34" charset="0"/>
              </a:defRPr>
            </a:lvl6pPr>
            <a:lvl7pPr marL="2962275" indent="-227013" defTabSz="927100" eaLnBrk="0" fontAlgn="base" hangingPunct="0">
              <a:spcBef>
                <a:spcPct val="0"/>
              </a:spcBef>
              <a:spcAft>
                <a:spcPct val="0"/>
              </a:spcAft>
              <a:defRPr sz="1400">
                <a:solidFill>
                  <a:schemeClr val="tx1"/>
                </a:solidFill>
                <a:latin typeface="Arial" panose="020B0604020202020204" pitchFamily="34" charset="0"/>
              </a:defRPr>
            </a:lvl7pPr>
            <a:lvl8pPr marL="3419475" indent="-227013" defTabSz="927100" eaLnBrk="0" fontAlgn="base" hangingPunct="0">
              <a:spcBef>
                <a:spcPct val="0"/>
              </a:spcBef>
              <a:spcAft>
                <a:spcPct val="0"/>
              </a:spcAft>
              <a:defRPr sz="1400">
                <a:solidFill>
                  <a:schemeClr val="tx1"/>
                </a:solidFill>
                <a:latin typeface="Arial" panose="020B0604020202020204" pitchFamily="34" charset="0"/>
              </a:defRPr>
            </a:lvl8pPr>
            <a:lvl9pPr marL="3876675" indent="-227013" defTabSz="927100" eaLnBrk="0" fontAlgn="base" hangingPunct="0">
              <a:spcBef>
                <a:spcPct val="0"/>
              </a:spcBef>
              <a:spcAft>
                <a:spcPct val="0"/>
              </a:spcAft>
              <a:defRPr sz="1400">
                <a:solidFill>
                  <a:schemeClr val="tx1"/>
                </a:solidFill>
                <a:latin typeface="Arial" panose="020B0604020202020204" pitchFamily="34" charset="0"/>
              </a:defRPr>
            </a:lvl9pPr>
          </a:lstStyle>
          <a:p>
            <a:fld id="{8FD492D9-13BA-4BDA-B9E9-C3303B30D822}" type="slidenum">
              <a:rPr lang="en-US" altLang="en-US" sz="1200"/>
              <a:pPr/>
              <a:t>47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Times New Roman" panose="02020603050405020304" pitchFamily="18" charset="0"/>
              </a:rPr>
              <a:t>i.       Naturally occurring radioactive materials.</a:t>
            </a:r>
          </a:p>
          <a:p>
            <a:pPr eaLnBrk="1" hangingPunct="1"/>
            <a:r>
              <a:rPr lang="en-US" altLang="en-US" smtClean="0">
                <a:latin typeface="Arial" panose="020B0604020202020204" pitchFamily="34" charset="0"/>
                <a:cs typeface="Times New Roman" panose="02020603050405020304" pitchFamily="18" charset="0"/>
              </a:rPr>
              <a:t>1.      Long-lived materials that have been around since the formation of the earth.  Examples are:</a:t>
            </a:r>
          </a:p>
          <a:p>
            <a:pPr eaLnBrk="1" hangingPunct="1"/>
            <a:r>
              <a:rPr lang="en-US" altLang="en-US" smtClean="0">
                <a:latin typeface="Arial" panose="020B0604020202020204" pitchFamily="34" charset="0"/>
                <a:cs typeface="Times New Roman" panose="02020603050405020304" pitchFamily="18" charset="0"/>
              </a:rPr>
              <a:t>a.       uranium-238 (the source of radon that is found in the home).</a:t>
            </a:r>
          </a:p>
          <a:p>
            <a:pPr eaLnBrk="1" hangingPunct="1"/>
            <a:r>
              <a:rPr lang="en-US" altLang="en-US" smtClean="0">
                <a:latin typeface="Arial" panose="020B0604020202020204" pitchFamily="34" charset="0"/>
                <a:cs typeface="Times New Roman" panose="02020603050405020304" pitchFamily="18" charset="0"/>
              </a:rPr>
              <a:t>b.      potassium-40.</a:t>
            </a:r>
          </a:p>
          <a:p>
            <a:pPr eaLnBrk="1" hangingPunct="1"/>
            <a:r>
              <a:rPr lang="en-US" altLang="en-US" smtClean="0">
                <a:latin typeface="Arial" panose="020B0604020202020204" pitchFamily="34" charset="0"/>
                <a:cs typeface="Times New Roman" panose="02020603050405020304" pitchFamily="18" charset="0"/>
              </a:rPr>
              <a:t>2.      Short-lived materials that are formed from reactions of cosmic radiations with the earth’s atmosphere.  The prime example of this is carbon-14.</a:t>
            </a:r>
          </a:p>
          <a:p>
            <a:pPr eaLnBrk="1" hangingPunct="1"/>
            <a:r>
              <a:rPr lang="en-US" altLang="en-US" smtClean="0">
                <a:latin typeface="Arial" panose="020B0604020202020204" pitchFamily="34" charset="0"/>
                <a:cs typeface="Times New Roman" panose="02020603050405020304" pitchFamily="18" charset="0"/>
              </a:rPr>
              <a:t>ii.      Cosmic radiation.</a:t>
            </a:r>
          </a:p>
          <a:p>
            <a:pPr eaLnBrk="1" hangingPunct="1"/>
            <a:r>
              <a:rPr lang="en-US" altLang="en-US" smtClean="0">
                <a:latin typeface="Arial" panose="020B0604020202020204" pitchFamily="34" charset="0"/>
                <a:cs typeface="Times New Roman" panose="02020603050405020304" pitchFamily="18" charset="0"/>
              </a:rPr>
              <a:t>1.      Cosmic radiation is both particulate and electromagnetic in nature.  The dose rate varies with altitude.  It is a source of exposure to persons who fly with the dose rate at 50,000 feet being approximately 1 mrem per hour.</a:t>
            </a:r>
          </a:p>
          <a:p>
            <a:pPr eaLnBrk="1" hangingPunct="1"/>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No discussion of radiation safety would be complete without talking about the various regulatory agencies and organizations that regulate the use of ionizing radiation in medicine.</a:t>
            </a:r>
          </a:p>
          <a:p>
            <a:pPr eaLnBrk="1" hangingPunct="1"/>
            <a:r>
              <a:rPr lang="en-US" altLang="en-US" smtClean="0">
                <a:latin typeface="Arial" panose="020B0604020202020204" pitchFamily="34" charset="0"/>
              </a:rPr>
              <a:t>	On the federal level there are the Nuclear Regulatory Commission who regulate the use of radioisotopes in medicine.  There is also the Food and Drug Administration who regulate x-ray equipment manufacturers and, through MQSA, providers of mammographic services.</a:t>
            </a:r>
          </a:p>
          <a:p>
            <a:pPr eaLnBrk="1" hangingPunct="1"/>
            <a:r>
              <a:rPr lang="en-US" altLang="en-US" smtClean="0">
                <a:latin typeface="Arial" panose="020B0604020202020204" pitchFamily="34" charset="0"/>
              </a:rPr>
              <a:t>	New York State (and New York City) is an Agreement State with the NRC.  This means that the New York State DOH agrees to have substantially the same regulations as the NRC and to enforce these regulations the same way that the NRC enforces them.  New York State (and NYC) also has an x-ray equipment section in the DOH which regulates the use of x-ray producing equipment.  Most of the regulations are based upon the federal standards but there are additional QA regulations that are unique to NYS.</a:t>
            </a:r>
          </a:p>
          <a:p>
            <a:pPr eaLnBrk="1" hangingPunct="1"/>
            <a:r>
              <a:rPr lang="en-US" altLang="en-US" smtClean="0">
                <a:latin typeface="Arial" panose="020B0604020202020204" pitchFamily="34" charset="0"/>
              </a:rPr>
              <a:t>	Local agencies, such as the Nassau and Suffolk DOH’s, can act as agents for the NYS DOH in certain inspections.  Local authorities might also impose stricter standards on effluents (such as from film processors) than imposed by the State.</a:t>
            </a:r>
          </a:p>
          <a:p>
            <a:pPr eaLnBrk="1" hangingPunct="1"/>
            <a:r>
              <a:rPr lang="en-US" altLang="en-US" smtClean="0">
                <a:latin typeface="Arial" panose="020B0604020202020204" pitchFamily="34" charset="0"/>
              </a:rPr>
              <a:t>	Advisory committees, such as JCAHO, also have an impact on the practice of radiology.  Their requirements often have the force of law in that accreditation is required for most hospital-based practices.  Other advisory committees whose input has been influential in the formulation of regulations are the NCRP and the ACR.</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whole point of regulatory limits is to attempt to assure that radiation work is as safe as any of the “safe” professions, such as office work.  The risk from developing a fatal cancer for someone exposed during his or her working life to the maximum occupational limit is thought to be the same as the risk of dying from a work related injury experienced by people working in the “safe” industries.  Among the most dangerous industries are agriculture and construction.  The “safest” are finance and wholesale trade (BLS, 2000; NSC, 1998).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916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4916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3B096869-5850-4536-B150-475937B1B35E}" type="slidenum">
              <a:rPr lang="en-US" altLang="en-US"/>
              <a:pPr/>
              <a:t>‹#›</a:t>
            </a:fld>
            <a:endParaRPr lang="en-US" altLang="en-US"/>
          </a:p>
        </p:txBody>
      </p:sp>
    </p:spTree>
    <p:extLst>
      <p:ext uri="{BB962C8B-B14F-4D97-AF65-F5344CB8AC3E}">
        <p14:creationId xmlns:p14="http://schemas.microsoft.com/office/powerpoint/2010/main" val="198070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DB04C8A-B4C4-432D-A365-A50F5FAFB499}" type="slidenum">
              <a:rPr lang="en-US" altLang="en-US"/>
              <a:pPr/>
              <a:t>‹#›</a:t>
            </a:fld>
            <a:endParaRPr lang="en-US" altLang="en-US"/>
          </a:p>
        </p:txBody>
      </p:sp>
    </p:spTree>
    <p:extLst>
      <p:ext uri="{BB962C8B-B14F-4D97-AF65-F5344CB8AC3E}">
        <p14:creationId xmlns:p14="http://schemas.microsoft.com/office/powerpoint/2010/main" val="292032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88869452-5A9F-4C64-8DBF-7C7C5C1EDBB7}" type="slidenum">
              <a:rPr lang="en-US" altLang="en-US"/>
              <a:pPr/>
              <a:t>‹#›</a:t>
            </a:fld>
            <a:endParaRPr lang="en-US" altLang="en-US"/>
          </a:p>
        </p:txBody>
      </p:sp>
    </p:spTree>
    <p:extLst>
      <p:ext uri="{BB962C8B-B14F-4D97-AF65-F5344CB8AC3E}">
        <p14:creationId xmlns:p14="http://schemas.microsoft.com/office/powerpoint/2010/main" val="55699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91964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884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354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54270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60796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415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1C77AF9-3044-44AB-B104-CBF24C15C58E}" type="slidenum">
              <a:rPr lang="en-US" altLang="en-US"/>
              <a:pPr/>
              <a:t>‹#›</a:t>
            </a:fld>
            <a:endParaRPr lang="en-US" altLang="en-US"/>
          </a:p>
        </p:txBody>
      </p:sp>
    </p:spTree>
    <p:extLst>
      <p:ext uri="{BB962C8B-B14F-4D97-AF65-F5344CB8AC3E}">
        <p14:creationId xmlns:p14="http://schemas.microsoft.com/office/powerpoint/2010/main" val="2312533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DC12738-1755-4F07-949C-407C8B59FE92}" type="slidenum">
              <a:rPr lang="en-US" altLang="en-US"/>
              <a:pPr/>
              <a:t>‹#›</a:t>
            </a:fld>
            <a:endParaRPr lang="en-US" altLang="en-US"/>
          </a:p>
        </p:txBody>
      </p:sp>
    </p:spTree>
    <p:extLst>
      <p:ext uri="{BB962C8B-B14F-4D97-AF65-F5344CB8AC3E}">
        <p14:creationId xmlns:p14="http://schemas.microsoft.com/office/powerpoint/2010/main" val="231569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47DABEAD-B502-4D1D-BC61-C7726926187E}" type="slidenum">
              <a:rPr lang="en-US" altLang="en-US"/>
              <a:pPr/>
              <a:t>‹#›</a:t>
            </a:fld>
            <a:endParaRPr lang="en-US" altLang="en-US"/>
          </a:p>
        </p:txBody>
      </p:sp>
    </p:spTree>
    <p:extLst>
      <p:ext uri="{BB962C8B-B14F-4D97-AF65-F5344CB8AC3E}">
        <p14:creationId xmlns:p14="http://schemas.microsoft.com/office/powerpoint/2010/main" val="113416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107FC3-6AFF-421D-8EC4-C155BE73676C}" type="slidenum">
              <a:rPr lang="en-US" altLang="en-US"/>
              <a:pPr/>
              <a:t>‹#›</a:t>
            </a:fld>
            <a:endParaRPr lang="en-US" altLang="en-US"/>
          </a:p>
        </p:txBody>
      </p:sp>
    </p:spTree>
    <p:extLst>
      <p:ext uri="{BB962C8B-B14F-4D97-AF65-F5344CB8AC3E}">
        <p14:creationId xmlns:p14="http://schemas.microsoft.com/office/powerpoint/2010/main" val="138689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06F3D47-ED8A-4C91-AE5F-76E10BA080FF}" type="slidenum">
              <a:rPr lang="en-US" altLang="en-US"/>
              <a:pPr/>
              <a:t>‹#›</a:t>
            </a:fld>
            <a:endParaRPr lang="en-US" altLang="en-US"/>
          </a:p>
        </p:txBody>
      </p:sp>
    </p:spTree>
    <p:extLst>
      <p:ext uri="{BB962C8B-B14F-4D97-AF65-F5344CB8AC3E}">
        <p14:creationId xmlns:p14="http://schemas.microsoft.com/office/powerpoint/2010/main" val="250611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9F5E941C-6738-429B-984A-7C41B4AD0190}" type="slidenum">
              <a:rPr lang="en-US" altLang="en-US"/>
              <a:pPr/>
              <a:t>‹#›</a:t>
            </a:fld>
            <a:endParaRPr lang="en-US" altLang="en-US"/>
          </a:p>
        </p:txBody>
      </p:sp>
    </p:spTree>
    <p:extLst>
      <p:ext uri="{BB962C8B-B14F-4D97-AF65-F5344CB8AC3E}">
        <p14:creationId xmlns:p14="http://schemas.microsoft.com/office/powerpoint/2010/main" val="382646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EDCA06B6-8AD4-4BA7-86AB-56D655FEDBF7}" type="slidenum">
              <a:rPr lang="en-US" altLang="en-US"/>
              <a:pPr/>
              <a:t>‹#›</a:t>
            </a:fld>
            <a:endParaRPr lang="en-US" altLang="en-US"/>
          </a:p>
        </p:txBody>
      </p:sp>
    </p:spTree>
    <p:extLst>
      <p:ext uri="{BB962C8B-B14F-4D97-AF65-F5344CB8AC3E}">
        <p14:creationId xmlns:p14="http://schemas.microsoft.com/office/powerpoint/2010/main" val="196193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B050CBB8-B017-4E49-B729-8C6130FF311B}" type="slidenum">
              <a:rPr lang="en-US" altLang="en-US"/>
              <a:pPr/>
              <a:t>‹#›</a:t>
            </a:fld>
            <a:endParaRPr lang="en-US" altLang="en-US"/>
          </a:p>
        </p:txBody>
      </p:sp>
    </p:spTree>
    <p:extLst>
      <p:ext uri="{BB962C8B-B14F-4D97-AF65-F5344CB8AC3E}">
        <p14:creationId xmlns:p14="http://schemas.microsoft.com/office/powerpoint/2010/main" val="310476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E512CAB9-D60C-421B-9576-16CA2F453FC0}" type="slidenum">
              <a:rPr lang="en-US" altLang="en-US"/>
              <a:pPr/>
              <a:t>‹#›</a:t>
            </a:fld>
            <a:endParaRPr lang="en-US" altLang="en-US"/>
          </a:p>
        </p:txBody>
      </p:sp>
    </p:spTree>
    <p:extLst>
      <p:ext uri="{BB962C8B-B14F-4D97-AF65-F5344CB8AC3E}">
        <p14:creationId xmlns:p14="http://schemas.microsoft.com/office/powerpoint/2010/main" val="71085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FDA41ED0-2E95-458F-BA4B-55B5039400F1}" type="slidenum">
              <a:rPr lang="en-US" altLang="en-US"/>
              <a:pPr/>
              <a:t>‹#›</a:t>
            </a:fld>
            <a:endParaRPr lang="en-US" altLang="en-US"/>
          </a:p>
        </p:txBody>
      </p:sp>
    </p:spTree>
    <p:extLst>
      <p:ext uri="{BB962C8B-B14F-4D97-AF65-F5344CB8AC3E}">
        <p14:creationId xmlns:p14="http://schemas.microsoft.com/office/powerpoint/2010/main" val="153929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780BB6D-3B27-4F01-BDFE-00B602FBE689}" type="slidenum">
              <a:rPr lang="en-US" altLang="en-US"/>
              <a:pPr/>
              <a:t>‹#›</a:t>
            </a:fld>
            <a:endParaRPr lang="en-US" altLang="en-US"/>
          </a:p>
        </p:txBody>
      </p:sp>
    </p:spTree>
    <p:extLst>
      <p:ext uri="{BB962C8B-B14F-4D97-AF65-F5344CB8AC3E}">
        <p14:creationId xmlns:p14="http://schemas.microsoft.com/office/powerpoint/2010/main" val="78310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3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4813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4813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78DE922-A769-4639-9613-BF833BEEFBE4}" type="slidenum">
              <a:rPr lang="en-US" altLang="en-US"/>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33"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PTbackground_Red.jpg"/>
          <p:cNvPicPr>
            <a:picLocks noChangeAspect="1"/>
          </p:cNvPicPr>
          <p:nvPr/>
        </p:nvPicPr>
        <p:blipFill>
          <a:blip r:embed="rId11">
            <a:extLst>
              <a:ext uri="{28A0092B-C50C-407E-A947-70E740481C1C}">
                <a14:useLocalDpi xmlns:a14="http://schemas.microsoft.com/office/drawing/2010/main" val="0"/>
              </a:ext>
            </a:extLst>
          </a:blip>
          <a:srcRect b="97813"/>
          <a:stretch>
            <a:fillRect/>
          </a:stretch>
        </p:blipFill>
        <p:spPr bwMode="auto">
          <a:xfrm>
            <a:off x="0" y="0"/>
            <a:ext cx="9144000" cy="149225"/>
          </a:xfrm>
          <a:prstGeom prst="rect">
            <a:avLst/>
          </a:prstGeom>
          <a:noFill/>
          <a:ln>
            <a:noFill/>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2054" name="Picture 7" descr="SBM horz_2clr_pms1.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4" r:id="rId1"/>
    <p:sldLayoutId id="2147484228" r:id="rId2"/>
    <p:sldLayoutId id="2147484229" r:id="rId3"/>
    <p:sldLayoutId id="2147484230" r:id="rId4"/>
    <p:sldLayoutId id="2147484231" r:id="rId5"/>
    <p:sldLayoutId id="2147484232" r:id="rId6"/>
    <p:sldLayoutId id="2147484235" r:id="rId7"/>
    <p:sldLayoutId id="2147484236" r:id="rId8"/>
    <p:sldLayoutId id="2147484237" r:id="rId9"/>
  </p:sldLayoutIdLst>
  <p:hf sldNum="0" hdr="0" ft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BSH_PACommunications@stonybrookmedicin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hyperlink" Target="file:///C:\Users\TColitti\Desktop\Workplace%20Violence%20Policy.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nam11.safelinks.protection.outlook.com/?url=https%3A%2F%2Fwww.stonybrookmedicine.edu%2FLGBTQ&amp;data=05%7C01%7Csamantha.jiudice%40stonybrookmedicine.edu%7Cdcab67d8225a48fc3aa708dad3c61bce%7Ceafa1b31b194425db36656c215b7760c%7C0%7C0%7C638055145093638362%7CUnknown%7CTWFpbGZsb3d8eyJWIjoiMC4wLjAwMDAiLCJQIjoiV2luMzIiLCJBTiI6Ik1haWwiLCJXVCI6Mn0%3D%7C3000%7C%7C%7C&amp;sdata=zs6FTg7XURSvFqu3uJmd%2F8fHmwCwCGzOichztNUlFW4%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allegrocentral.com/CA/2D/8ab281020bb66dff010bb67b76273283-PRODUCT-MEDIUM_IMAGE.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ecosur.mx/tuberculosis/Tuberculosis-2.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keysan.com/thumbnails/limp1819.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hepherds.ie/Images/ppe_Header.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boeing.com/companyoffices/aboutus/ethics/images/ethics_primary.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m/imgres?imgurl=http://www.womens-childrens.com/CPM/HIPAA.GIF&amp;imgrefurl=http://www.womens-childrens.com/Services.asp&amp;h=443&amp;w=726&amp;sz=49&amp;hl=en&amp;start=1&amp;um=1&amp;tbnid=Jg2pVE-bXMOfAM:&amp;tbnh=86&amp;tbnw=141&amp;prev=/images%3Fq%3DHIPAA%26svnum%3D10%26um%3D1%26hl%3Den%26rlz%3D1T4DIUS_en___US21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wmopen-organizationalbehavior/chapter/internal-factors-of-organizational-culture/"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hyperlink" Target="https://southampton.stonybrookmedicine.ed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image" Target="../media/image47.jpe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southampton.stonybrookmedicine.edu/" TargetMode="External"/><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52.png"/></Relationships>
</file>

<file path=ppt/slides/_rels/slide6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0.png"/><Relationship Id="rId7" Type="http://schemas.openxmlformats.org/officeDocument/2006/relationships/image" Target="../media/image46.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20.xml"/><Relationship Id="rId6" Type="http://schemas.openxmlformats.org/officeDocument/2006/relationships/image" Target="../media/image53.jpeg"/><Relationship Id="rId5" Type="http://schemas.openxmlformats.org/officeDocument/2006/relationships/hyperlink" Target="mailto:pamela.curreri@stonybrookmedicine.edu" TargetMode="External"/><Relationship Id="rId4" Type="http://schemas.openxmlformats.org/officeDocument/2006/relationships/hyperlink" Target="mailto:paul.zahra@stonybrookmedicine.edu"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219200" y="2117725"/>
            <a:ext cx="7010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4000"/>
          </a:p>
          <a:p>
            <a:pPr eaLnBrk="1" hangingPunct="1">
              <a:spcBef>
                <a:spcPct val="0"/>
              </a:spcBef>
              <a:buClrTx/>
              <a:buSzTx/>
              <a:buFontTx/>
              <a:buNone/>
            </a:pPr>
            <a:endParaRPr lang="en-US" altLang="en-US" sz="4000"/>
          </a:p>
        </p:txBody>
      </p:sp>
      <p:sp>
        <p:nvSpPr>
          <p:cNvPr id="9219" name="WordArt 6"/>
          <p:cNvSpPr>
            <a:spLocks noChangeArrowheads="1" noChangeShapeType="1" noTextEdit="1"/>
          </p:cNvSpPr>
          <p:nvPr/>
        </p:nvSpPr>
        <p:spPr bwMode="auto">
          <a:xfrm>
            <a:off x="685800" y="1844675"/>
            <a:ext cx="8458200" cy="265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kern="10">
              <a:solidFill>
                <a:schemeClr val="accent1"/>
              </a:solidFill>
              <a:effectLst>
                <a:outerShdw blurRad="38100" dist="25400" dir="5400000" algn="ctr" rotWithShape="0">
                  <a:srgbClr val="6E747A">
                    <a:alpha val="42998"/>
                  </a:srgbClr>
                </a:outerShdw>
              </a:effectLst>
              <a:latin typeface="Arial Black" panose="020B0A04020102020204"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0838"/>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5"/>
          <p:cNvSpPr txBox="1">
            <a:spLocks noChangeArrowheads="1"/>
          </p:cNvSpPr>
          <p:nvPr/>
        </p:nvSpPr>
        <p:spPr bwMode="auto">
          <a:xfrm>
            <a:off x="1257300" y="2159000"/>
            <a:ext cx="5562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4800">
                <a:solidFill>
                  <a:schemeClr val="accent1"/>
                </a:solidFill>
                <a:latin typeface="Arial Black" panose="020B0A04020102020204" pitchFamily="34" charset="0"/>
              </a:rPr>
              <a:t>Annual Education Information Booklet </a:t>
            </a:r>
          </a:p>
        </p:txBody>
      </p:sp>
      <p:sp>
        <p:nvSpPr>
          <p:cNvPr id="2" name="TextBox 1"/>
          <p:cNvSpPr txBox="1"/>
          <p:nvPr/>
        </p:nvSpPr>
        <p:spPr>
          <a:xfrm>
            <a:off x="7772400" y="6400800"/>
            <a:ext cx="1219200" cy="261610"/>
          </a:xfrm>
          <a:prstGeom prst="rect">
            <a:avLst/>
          </a:prstGeom>
          <a:noFill/>
        </p:spPr>
        <p:txBody>
          <a:bodyPr wrap="square" rtlCol="0">
            <a:spAutoFit/>
          </a:bodyPr>
          <a:lstStyle/>
          <a:p>
            <a:r>
              <a:rPr lang="en-US" sz="1100" dirty="0" smtClean="0"/>
              <a:t>1/2023</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n-US" sz="3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BARIATRIC SENSITIVITY </a:t>
            </a:r>
            <a:br>
              <a:rPr lang="en-US" sz="3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sz="3600" dirty="0">
              <a:solidFill>
                <a:schemeClr val="hlink"/>
              </a:solidFill>
              <a:latin typeface="Arial Black" panose="020B0A04020102020204" pitchFamily="34" charset="0"/>
            </a:endParaRPr>
          </a:p>
        </p:txBody>
      </p:sp>
      <p:sp>
        <p:nvSpPr>
          <p:cNvPr id="18435" name="Rectangle 3"/>
          <p:cNvSpPr>
            <a:spLocks noGrp="1" noChangeArrowheads="1"/>
          </p:cNvSpPr>
          <p:nvPr>
            <p:ph type="body" idx="1"/>
          </p:nvPr>
        </p:nvSpPr>
        <p:spPr>
          <a:xfrm>
            <a:off x="914400" y="1600200"/>
            <a:ext cx="7772400" cy="5064125"/>
          </a:xfrm>
        </p:spPr>
        <p:txBody>
          <a:bodyPr/>
          <a:lstStyle/>
          <a:p>
            <a:pPr eaLnBrk="1" hangingPunct="1"/>
            <a:endParaRPr lang="en-US" altLang="en-US" sz="2000" smtClean="0">
              <a:solidFill>
                <a:schemeClr val="hlink"/>
              </a:solidFill>
            </a:endParaRPr>
          </a:p>
          <a:p>
            <a:pPr eaLnBrk="1" hangingPunct="1"/>
            <a:r>
              <a:rPr lang="en-US" altLang="en-US" sz="1800" smtClean="0"/>
              <a:t>Stony Brook Southampton Hospital is committed to providing quality care in a dignified, compassionate manner to all of our patients and visitors. We need to be mindful of our actions, words and facial expressions while attending to the needs of others. As our population is extremely diverse, we must not forget the needs, both physical and emotional, of our bariatric population. Nearly one third of the United States population is overweight and the social stigma that sometimes is associated with obesity can be hurtful and cruel. We need to be proactive in providing care in a non-judgmental manner. </a:t>
            </a:r>
          </a:p>
        </p:txBody>
      </p:sp>
      <p:pic>
        <p:nvPicPr>
          <p:cNvPr id="18436" name="Picture 5" descr="MC9000370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105400"/>
            <a:ext cx="171926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81000"/>
            <a:ext cx="8229600" cy="1039813"/>
          </a:xfrm>
        </p:spPr>
        <p:txBody>
          <a:bodyPr/>
          <a:lstStyle/>
          <a:p>
            <a:pPr eaLnBrk="1" hangingPunct="1">
              <a:defRPr/>
            </a:pP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BARIATRIC SENSITIVITY</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See The Person Not The Size…</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sz="3200" dirty="0"/>
          </a:p>
        </p:txBody>
      </p:sp>
      <p:sp>
        <p:nvSpPr>
          <p:cNvPr id="19459" name="Rectangle 3"/>
          <p:cNvSpPr>
            <a:spLocks noGrp="1" noChangeArrowheads="1"/>
          </p:cNvSpPr>
          <p:nvPr>
            <p:ph type="body" idx="1"/>
          </p:nvPr>
        </p:nvSpPr>
        <p:spPr/>
        <p:txBody>
          <a:bodyPr/>
          <a:lstStyle/>
          <a:p>
            <a:pPr eaLnBrk="1" hangingPunct="1"/>
            <a:r>
              <a:rPr lang="en-US" altLang="en-US" sz="2400" smtClean="0"/>
              <a:t>Sensitive treatment of obese patients involves attending to their needs of </a:t>
            </a:r>
            <a:r>
              <a:rPr lang="en-US" altLang="en-US" sz="2400" i="1" smtClean="0"/>
              <a:t>comfort, safety, and self-esteem.</a:t>
            </a:r>
          </a:p>
          <a:p>
            <a:pPr eaLnBrk="1" hangingPunct="1"/>
            <a:r>
              <a:rPr lang="en-US" altLang="en-US" sz="2400" i="1" smtClean="0"/>
              <a:t>The person, not the obesity, should be the focus of treatment.</a:t>
            </a:r>
          </a:p>
          <a:p>
            <a:pPr eaLnBrk="1" hangingPunct="1"/>
            <a:r>
              <a:rPr lang="en-US" altLang="en-US" sz="2400" smtClean="0"/>
              <a:t>Ensure that care is provided in a manner that enhances </a:t>
            </a:r>
            <a:r>
              <a:rPr lang="en-US" altLang="en-US" sz="2400" i="1" smtClean="0"/>
              <a:t>dignity, acceptance, and a sense of worth.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914400" y="1676400"/>
            <a:ext cx="7772400" cy="4606925"/>
          </a:xfrm>
        </p:spPr>
        <p:txBody>
          <a:bodyPr/>
          <a:lstStyle/>
          <a:p>
            <a:pPr eaLnBrk="1" hangingPunct="1"/>
            <a:r>
              <a:rPr lang="en-US" altLang="en-US" sz="1500" smtClean="0"/>
              <a:t>Advance directives are documents which state choices about medical treatment or names someone to make decisions about medical treatment if the individual is unable to make these decisions or choices themselves. They are called “advance” directives because they are signed in advance to let the doctor and other health care providers know the individuals wishes concerning medical treatment. Through advance directives one can make legally valid decisions about their future medical care.  </a:t>
            </a:r>
          </a:p>
          <a:p>
            <a:pPr eaLnBrk="1" hangingPunct="1"/>
            <a:r>
              <a:rPr lang="en-US" altLang="en-US" sz="1500" smtClean="0"/>
              <a:t>It is important to remember that </a:t>
            </a:r>
            <a:r>
              <a:rPr lang="en-US" altLang="en-US" sz="1500" b="1" smtClean="0"/>
              <a:t>these directives only take effect when the individual can no longer make their own health care decisions</a:t>
            </a:r>
            <a:r>
              <a:rPr lang="en-US" altLang="en-US" sz="1500" smtClean="0"/>
              <a:t>. As long as the person is able to give informed consent, health care workers will rely on the individual and not the advance directive.</a:t>
            </a:r>
          </a:p>
          <a:p>
            <a:pPr eaLnBrk="1" hangingPunct="1"/>
            <a:r>
              <a:rPr lang="en-US" altLang="en-US" sz="1500" smtClean="0"/>
              <a:t>Informed consent means that: one is able to understand the nature, extent and probable consequences of proposed medical treatment, make rational evaluations of the risks and benefits of those treatments as compared with the risks and benefits of alternate procedures, communicate that understanding in any way.   </a:t>
            </a:r>
          </a:p>
        </p:txBody>
      </p:sp>
      <p:sp>
        <p:nvSpPr>
          <p:cNvPr id="20483" name="WordArt 5"/>
          <p:cNvSpPr>
            <a:spLocks noChangeArrowheads="1" noChangeShapeType="1" noTextEdit="1"/>
          </p:cNvSpPr>
          <p:nvPr/>
        </p:nvSpPr>
        <p:spPr bwMode="auto">
          <a:xfrm>
            <a:off x="762000" y="457200"/>
            <a:ext cx="74676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Advance Directives</a:t>
            </a:r>
          </a:p>
        </p:txBody>
      </p:sp>
      <p:pic>
        <p:nvPicPr>
          <p:cNvPr id="20484" name="Picture 11" descr="MPj040669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445125"/>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eaLnBrk="1" hangingPunct="1"/>
            <a:r>
              <a:rPr lang="en-US" altLang="en-US" sz="1600" b="1" u="sng" smtClean="0"/>
              <a:t>Living Will</a:t>
            </a:r>
            <a:r>
              <a:rPr lang="en-US" altLang="en-US" sz="1600" smtClean="0"/>
              <a:t>: A legal document that tells the doctor and other healthcare providers whether or not the individual wants life sustaining treatments or procedures administered to them if they are in a terminal condition of  a permanent unconscious state. It is called a “living will” because it takes effect while one is still living</a:t>
            </a:r>
          </a:p>
          <a:p>
            <a:pPr eaLnBrk="1" hangingPunct="1"/>
            <a:r>
              <a:rPr lang="en-US" altLang="en-US" sz="1600" b="1" i="1" u="sng" smtClean="0">
                <a:solidFill>
                  <a:schemeClr val="accent1"/>
                </a:solidFill>
              </a:rPr>
              <a:t>D</a:t>
            </a:r>
            <a:r>
              <a:rPr lang="en-US" altLang="en-US" sz="1600" b="1" u="sng" smtClean="0"/>
              <a:t>o </a:t>
            </a:r>
            <a:r>
              <a:rPr lang="en-US" altLang="en-US" sz="1600" b="1" i="1" u="sng" smtClean="0">
                <a:solidFill>
                  <a:schemeClr val="accent1"/>
                </a:solidFill>
              </a:rPr>
              <a:t>N</a:t>
            </a:r>
            <a:r>
              <a:rPr lang="en-US" altLang="en-US" sz="1600" b="1" u="sng" smtClean="0"/>
              <a:t>ot </a:t>
            </a:r>
            <a:r>
              <a:rPr lang="en-US" altLang="en-US" sz="1600" b="1" i="1" u="sng" smtClean="0">
                <a:solidFill>
                  <a:schemeClr val="accent1"/>
                </a:solidFill>
              </a:rPr>
              <a:t>R</a:t>
            </a:r>
            <a:r>
              <a:rPr lang="en-US" altLang="en-US" sz="1600" b="1" u="sng" smtClean="0"/>
              <a:t>esuscitate Order</a:t>
            </a:r>
            <a:r>
              <a:rPr lang="en-US" altLang="en-US" sz="1600" smtClean="0"/>
              <a:t>: A written order by a doctor dictating that an individual does not desire resuscitative measures in the case of failed breathing or cardiac arrest </a:t>
            </a:r>
          </a:p>
          <a:p>
            <a:pPr eaLnBrk="1" hangingPunct="1"/>
            <a:r>
              <a:rPr lang="en-US" altLang="en-US" sz="1600" b="1" u="sng" smtClean="0"/>
              <a:t>Health Care Proxy</a:t>
            </a:r>
            <a:r>
              <a:rPr lang="en-US" altLang="en-US" sz="1600" smtClean="0"/>
              <a:t>: A legal document which allows the principal to appoint another person (the ”attorney in fact” or agent) to make medical decisions for them if they should become temporarily or permanently unable to make those decisions for themselves</a:t>
            </a:r>
          </a:p>
          <a:p>
            <a:pPr eaLnBrk="1" hangingPunct="1">
              <a:buFont typeface="Wingdings" panose="05000000000000000000" pitchFamily="2" charset="2"/>
              <a:buNone/>
            </a:pPr>
            <a:r>
              <a:rPr lang="en-US" altLang="en-US" sz="1600" smtClean="0">
                <a:solidFill>
                  <a:schemeClr val="hlink"/>
                </a:solidFill>
              </a:rPr>
              <a:t>                        </a:t>
            </a:r>
          </a:p>
          <a:p>
            <a:pPr eaLnBrk="1" hangingPunct="1"/>
            <a:endParaRPr lang="en-US" altLang="en-US" sz="1600" smtClean="0">
              <a:solidFill>
                <a:schemeClr val="hlink"/>
              </a:solidFill>
            </a:endParaRPr>
          </a:p>
        </p:txBody>
      </p:sp>
      <p:sp>
        <p:nvSpPr>
          <p:cNvPr id="21507" name="WordArt 5"/>
          <p:cNvSpPr>
            <a:spLocks noChangeArrowheads="1" noChangeShapeType="1" noTextEdit="1"/>
          </p:cNvSpPr>
          <p:nvPr/>
        </p:nvSpPr>
        <p:spPr bwMode="auto">
          <a:xfrm>
            <a:off x="1219200" y="533400"/>
            <a:ext cx="6934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Types of Advance Directives:</a:t>
            </a:r>
          </a:p>
        </p:txBody>
      </p:sp>
      <p:pic>
        <p:nvPicPr>
          <p:cNvPr id="21508" name="Picture 6" descr="MCj040426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2440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914400" y="1600200"/>
            <a:ext cx="7772400" cy="4876800"/>
          </a:xfrm>
        </p:spPr>
        <p:txBody>
          <a:bodyPr/>
          <a:lstStyle/>
          <a:p>
            <a:pPr eaLnBrk="1" hangingPunct="1">
              <a:lnSpc>
                <a:spcPct val="90000"/>
              </a:lnSpc>
            </a:pPr>
            <a:r>
              <a:rPr lang="en-US" altLang="en-US" sz="1600" smtClean="0"/>
              <a:t>It is </a:t>
            </a:r>
            <a:r>
              <a:rPr lang="en-US" altLang="en-US" sz="1600" i="1" smtClean="0"/>
              <a:t>everyone’s</a:t>
            </a:r>
            <a:r>
              <a:rPr lang="en-US" altLang="en-US" sz="1600" smtClean="0"/>
              <a:t> role to continually assess and improve the services we provide</a:t>
            </a:r>
          </a:p>
          <a:p>
            <a:pPr eaLnBrk="1" hangingPunct="1">
              <a:lnSpc>
                <a:spcPct val="90000"/>
              </a:lnSpc>
            </a:pPr>
            <a:r>
              <a:rPr lang="en-US" altLang="en-US" sz="1600" smtClean="0"/>
              <a:t>Benchmarking: comparing our performance to others. Patient surveys are administered and evaluated by Press Gainey who use the information to tell us how our patients rate us, comparing us to over 450 hospitals</a:t>
            </a:r>
          </a:p>
          <a:p>
            <a:pPr eaLnBrk="1" hangingPunct="1">
              <a:lnSpc>
                <a:spcPct val="90000"/>
              </a:lnSpc>
            </a:pPr>
            <a:r>
              <a:rPr lang="en-US" altLang="en-US" sz="1600" smtClean="0"/>
              <a:t>Priorities for improvement are selected by the P.I. committee:</a:t>
            </a:r>
          </a:p>
          <a:p>
            <a:pPr eaLnBrk="1" hangingPunct="1">
              <a:lnSpc>
                <a:spcPct val="90000"/>
              </a:lnSpc>
              <a:buFont typeface="Wingdings" panose="05000000000000000000" pitchFamily="2" charset="2"/>
              <a:buNone/>
            </a:pPr>
            <a:r>
              <a:rPr lang="en-US" altLang="en-US" sz="1600" smtClean="0"/>
              <a:t>	</a:t>
            </a:r>
            <a:r>
              <a:rPr lang="en-US" altLang="en-US" sz="1600" u="sng" smtClean="0"/>
              <a:t>High volume-</a:t>
            </a:r>
            <a:r>
              <a:rPr lang="en-US" altLang="en-US" sz="1600" smtClean="0"/>
              <a:t> what we do the most often and can have the greatest impact upon improvement  </a:t>
            </a:r>
          </a:p>
          <a:p>
            <a:pPr eaLnBrk="1" hangingPunct="1">
              <a:lnSpc>
                <a:spcPct val="90000"/>
              </a:lnSpc>
              <a:buFont typeface="Wingdings" panose="05000000000000000000" pitchFamily="2" charset="2"/>
              <a:buNone/>
            </a:pPr>
            <a:r>
              <a:rPr lang="en-US" altLang="en-US" sz="1600" smtClean="0"/>
              <a:t>       </a:t>
            </a:r>
            <a:r>
              <a:rPr lang="en-US" altLang="en-US" sz="1600" u="sng" smtClean="0"/>
              <a:t>High Risk </a:t>
            </a:r>
            <a:r>
              <a:rPr lang="en-US" altLang="en-US" sz="1600" smtClean="0"/>
              <a:t>- areas in which no defects are acceptable                                </a:t>
            </a:r>
          </a:p>
          <a:p>
            <a:pPr eaLnBrk="1" hangingPunct="1">
              <a:lnSpc>
                <a:spcPct val="90000"/>
              </a:lnSpc>
              <a:buFont typeface="Wingdings" panose="05000000000000000000" pitchFamily="2" charset="2"/>
              <a:buNone/>
            </a:pPr>
            <a:r>
              <a:rPr lang="en-US" altLang="en-US" sz="1600" smtClean="0"/>
              <a:t>       </a:t>
            </a:r>
            <a:r>
              <a:rPr lang="en-US" altLang="en-US" sz="1600" u="sng" smtClean="0"/>
              <a:t>Problem Prone</a:t>
            </a:r>
            <a:r>
              <a:rPr lang="en-US" altLang="en-US" sz="1600" smtClean="0"/>
              <a:t>- based on customer feedback, occurrence reports and concerns</a:t>
            </a:r>
          </a:p>
          <a:p>
            <a:pPr eaLnBrk="1" hangingPunct="1">
              <a:lnSpc>
                <a:spcPct val="90000"/>
              </a:lnSpc>
            </a:pPr>
            <a:r>
              <a:rPr lang="en-US" altLang="en-US" sz="1400" b="1" i="1" smtClean="0"/>
              <a:t>Occurrence Reports</a:t>
            </a:r>
            <a:r>
              <a:rPr lang="en-US" altLang="en-US" sz="1400" smtClean="0"/>
              <a:t>: Identifies and documents occurrences and assists both in the identification of causes and the implementation of appropriate preventative measures as part of the risk management program. Occurrence is an unexpected incident that caused/could have caused harm to a patient, visitor or employee. Occurrences that caused/could have caused harm to a patient should be documented in SB Safe. Occurrences that caused/could have caused harm to a visitor should be documented on paper forms. Employee injuries resulting from patients should be documented in the Workplace Violence portion of SB Safe, otherwise other injuries are documented on paper forms. If occurrence concerns an employee make sure you notify your supervisor right away. After completion, forward report to employee health. Once the report is completed forward to P.I. and Nursing office. If incident involves a visitor, make sure security is notified. If there is an injury, ER  treatment is indicated. P.I. gets a completed copy of the report  </a:t>
            </a:r>
            <a:r>
              <a:rPr lang="en-US" altLang="en-US" sz="1600" smtClean="0">
                <a:solidFill>
                  <a:schemeClr val="hlink"/>
                </a:solidFill>
              </a:rPr>
              <a:t>	</a:t>
            </a:r>
          </a:p>
          <a:p>
            <a:pPr eaLnBrk="1" hangingPunct="1">
              <a:lnSpc>
                <a:spcPct val="90000"/>
              </a:lnSpc>
              <a:buFont typeface="Wingdings" panose="05000000000000000000" pitchFamily="2" charset="2"/>
              <a:buNone/>
            </a:pPr>
            <a:endParaRPr lang="en-US" altLang="en-US" sz="1600" smtClean="0">
              <a:solidFill>
                <a:schemeClr val="hlink"/>
              </a:solidFill>
            </a:endParaRPr>
          </a:p>
        </p:txBody>
      </p:sp>
      <p:sp>
        <p:nvSpPr>
          <p:cNvPr id="22531" name="WordArt 5"/>
          <p:cNvSpPr>
            <a:spLocks noChangeArrowheads="1" noChangeShapeType="1" noTextEdit="1"/>
          </p:cNvSpPr>
          <p:nvPr/>
        </p:nvSpPr>
        <p:spPr bwMode="auto">
          <a:xfrm>
            <a:off x="685800" y="414338"/>
            <a:ext cx="6477000" cy="695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Performance Improvement/Risk Management</a:t>
            </a:r>
          </a:p>
        </p:txBody>
      </p:sp>
      <p:pic>
        <p:nvPicPr>
          <p:cNvPr id="22532" name="Picture 6" descr="MCj01977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90000"/>
              </a:lnSpc>
            </a:pPr>
            <a:r>
              <a:rPr lang="en-US" altLang="en-US" sz="1600" smtClean="0"/>
              <a:t>One of the best safety measures is prevention. Take a pro-active role in fire prevention by adhering to the following safety measures: keep the hallways clear, do </a:t>
            </a:r>
            <a:r>
              <a:rPr lang="en-US" altLang="en-US" sz="1600" b="1" smtClean="0"/>
              <a:t>NOT</a:t>
            </a:r>
            <a:r>
              <a:rPr lang="en-US" altLang="en-US" sz="1600" smtClean="0"/>
              <a:t> block fire doors, keep the area around fire extinguishers or fire pull stations clear, know your fire plan and follow it during all </a:t>
            </a:r>
            <a:r>
              <a:rPr lang="en-US" altLang="en-US" sz="1600" b="1" u="sng" smtClean="0"/>
              <a:t>code “reds”.</a:t>
            </a:r>
            <a:r>
              <a:rPr lang="en-US" altLang="en-US" sz="1600" smtClean="0"/>
              <a:t> To report a </a:t>
            </a:r>
            <a:r>
              <a:rPr lang="en-US" altLang="en-US" sz="1600" b="1" i="1" smtClean="0"/>
              <a:t>code “red”</a:t>
            </a:r>
            <a:r>
              <a:rPr lang="en-US" altLang="en-US" sz="1600" smtClean="0"/>
              <a:t> call</a:t>
            </a:r>
            <a:r>
              <a:rPr lang="en-US" altLang="en-US" sz="1800" b="1" smtClean="0"/>
              <a:t> 555</a:t>
            </a:r>
            <a:r>
              <a:rPr lang="en-US" altLang="en-US" sz="1600" smtClean="0"/>
              <a:t> or use a fire pull station.</a:t>
            </a:r>
          </a:p>
          <a:p>
            <a:pPr eaLnBrk="1" hangingPunct="1">
              <a:lnSpc>
                <a:spcPct val="90000"/>
              </a:lnSpc>
            </a:pPr>
            <a:r>
              <a:rPr lang="en-US" altLang="en-US" sz="1600" u="sng" smtClean="0"/>
              <a:t>Fire Drills</a:t>
            </a:r>
            <a:r>
              <a:rPr lang="en-US" altLang="en-US" sz="1600" smtClean="0"/>
              <a:t>: All drills are unannounced, listen to all PA announcements, do not move about the building during a code “red” a response team will attempt to extinguish the fire until the fire department responds, wait for the “all clear announcement”</a:t>
            </a:r>
          </a:p>
          <a:p>
            <a:pPr eaLnBrk="1" hangingPunct="1">
              <a:lnSpc>
                <a:spcPct val="90000"/>
              </a:lnSpc>
            </a:pPr>
            <a:r>
              <a:rPr lang="en-US" altLang="en-US" sz="1600" u="sng" smtClean="0"/>
              <a:t>Evacuation</a:t>
            </a:r>
            <a:r>
              <a:rPr lang="en-US" altLang="en-US" sz="1600" smtClean="0"/>
              <a:t>: The decision to implement the evacuation of a building will be made by the Fire Chief or Hospital Administrator. Horizontal evacuation- depending on the location of the fire, move to the next smoke compartment through the smoke doors. Vertical evacuation-Go down the stairwells to a lower floor or out of the building. Listen for announcements, evacuate ambulatory patients first, then  semi-ambulatory. Remove charts if safety permits. For patients who can walk, form a chain holding hands with a staff member leading the way. For patients who can’t walk use wheelchairs or stretchers, slide patient on floor using blankets or sheets, or use one of the patient carriers.    </a:t>
            </a:r>
            <a:endParaRPr lang="en-US" altLang="en-US" sz="2400" smtClean="0"/>
          </a:p>
        </p:txBody>
      </p:sp>
      <p:sp>
        <p:nvSpPr>
          <p:cNvPr id="23555" name="WordArt 5"/>
          <p:cNvSpPr>
            <a:spLocks noChangeArrowheads="1" noChangeShapeType="1" noTextEdit="1"/>
          </p:cNvSpPr>
          <p:nvPr/>
        </p:nvSpPr>
        <p:spPr bwMode="auto">
          <a:xfrm>
            <a:off x="1600200" y="38100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Fire Safety Prevention</a:t>
            </a:r>
          </a:p>
        </p:txBody>
      </p:sp>
      <p:pic>
        <p:nvPicPr>
          <p:cNvPr id="23556" name="Picture 8" descr="MCj04041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715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pPr eaLnBrk="1" hangingPunct="1">
              <a:lnSpc>
                <a:spcPct val="80000"/>
              </a:lnSpc>
            </a:pPr>
            <a:r>
              <a:rPr lang="en-US" altLang="en-US" sz="1600" i="1" u="sng" smtClean="0"/>
              <a:t>Fire Extinguishers</a:t>
            </a:r>
            <a:r>
              <a:rPr lang="en-US" altLang="en-US" sz="1600" smtClean="0"/>
              <a:t>: Familiarize yourself with the locations of fire extinguishers and pull boxes in your department. There are three different kinds of extinguishers: </a:t>
            </a:r>
          </a:p>
          <a:p>
            <a:pPr eaLnBrk="1" hangingPunct="1">
              <a:lnSpc>
                <a:spcPct val="80000"/>
              </a:lnSpc>
              <a:buFont typeface="Wingdings" panose="05000000000000000000" pitchFamily="2" charset="2"/>
              <a:buNone/>
            </a:pPr>
            <a:r>
              <a:rPr lang="en-US" altLang="en-US" sz="1600" smtClean="0"/>
              <a:t>      </a:t>
            </a:r>
            <a:r>
              <a:rPr lang="en-US" altLang="en-US" sz="1600" b="1" smtClean="0"/>
              <a:t>A</a:t>
            </a:r>
            <a:r>
              <a:rPr lang="en-US" altLang="en-US" sz="1600" smtClean="0"/>
              <a:t>               Water, for use on paper and cloth</a:t>
            </a:r>
          </a:p>
          <a:p>
            <a:pPr eaLnBrk="1" hangingPunct="1">
              <a:lnSpc>
                <a:spcPct val="80000"/>
              </a:lnSpc>
              <a:buFont typeface="Wingdings" panose="05000000000000000000" pitchFamily="2" charset="2"/>
              <a:buNone/>
            </a:pPr>
            <a:r>
              <a:rPr lang="en-US" altLang="en-US" sz="1600" smtClean="0"/>
              <a:t>      </a:t>
            </a:r>
            <a:r>
              <a:rPr lang="en-US" altLang="en-US" sz="1600" b="1" smtClean="0"/>
              <a:t>BC</a:t>
            </a:r>
            <a:r>
              <a:rPr lang="en-US" altLang="en-US" sz="1600" smtClean="0"/>
              <a:t>-CO2    For use on liquid gases, oils, gasoline, paints and electric  fires</a:t>
            </a:r>
          </a:p>
          <a:p>
            <a:pPr eaLnBrk="1" hangingPunct="1">
              <a:lnSpc>
                <a:spcPct val="80000"/>
              </a:lnSpc>
              <a:buFont typeface="Wingdings" panose="05000000000000000000" pitchFamily="2" charset="2"/>
              <a:buNone/>
            </a:pPr>
            <a:r>
              <a:rPr lang="en-US" altLang="en-US" sz="1600" smtClean="0"/>
              <a:t>      </a:t>
            </a:r>
            <a:r>
              <a:rPr lang="en-US" altLang="en-US" sz="1600" b="1" smtClean="0"/>
              <a:t>ABC</a:t>
            </a:r>
            <a:r>
              <a:rPr lang="en-US" altLang="en-US" sz="1600" smtClean="0"/>
              <a:t>          Dry chemical for use on everything </a:t>
            </a:r>
          </a:p>
          <a:p>
            <a:pPr eaLnBrk="1" hangingPunct="1">
              <a:lnSpc>
                <a:spcPct val="80000"/>
              </a:lnSpc>
            </a:pPr>
            <a:r>
              <a:rPr lang="en-US" altLang="en-US" sz="1600" i="1" u="sng" smtClean="0"/>
              <a:t>Fire Extinguisher Use</a:t>
            </a:r>
            <a:r>
              <a:rPr lang="en-US" altLang="en-US" sz="1600" smtClean="0"/>
              <a:t>: </a:t>
            </a:r>
          </a:p>
          <a:p>
            <a:pPr eaLnBrk="1" hangingPunct="1">
              <a:lnSpc>
                <a:spcPct val="80000"/>
              </a:lnSpc>
              <a:buFont typeface="Wingdings" panose="05000000000000000000" pitchFamily="2" charset="2"/>
              <a:buNone/>
            </a:pPr>
            <a:r>
              <a:rPr lang="en-US" altLang="en-US" sz="1600" smtClean="0"/>
              <a:t>	</a:t>
            </a:r>
            <a:r>
              <a:rPr lang="en-US" altLang="en-US" sz="1600" b="1" smtClean="0"/>
              <a:t>P</a:t>
            </a:r>
            <a:r>
              <a:rPr lang="en-US" altLang="en-US" sz="1600" smtClean="0"/>
              <a:t>ull the safety ring out</a:t>
            </a:r>
          </a:p>
          <a:p>
            <a:pPr eaLnBrk="1" hangingPunct="1">
              <a:lnSpc>
                <a:spcPct val="80000"/>
              </a:lnSpc>
              <a:buFont typeface="Wingdings" panose="05000000000000000000" pitchFamily="2" charset="2"/>
              <a:buNone/>
            </a:pPr>
            <a:r>
              <a:rPr lang="en-US" altLang="en-US" sz="1600" smtClean="0"/>
              <a:t>	</a:t>
            </a:r>
            <a:r>
              <a:rPr lang="en-US" altLang="en-US" sz="1600" b="1" smtClean="0"/>
              <a:t>A</a:t>
            </a:r>
            <a:r>
              <a:rPr lang="en-US" altLang="en-US" sz="1600" smtClean="0"/>
              <a:t>im the nozzle at the base of the flames</a:t>
            </a:r>
          </a:p>
          <a:p>
            <a:pPr eaLnBrk="1" hangingPunct="1">
              <a:lnSpc>
                <a:spcPct val="80000"/>
              </a:lnSpc>
              <a:buFont typeface="Wingdings" panose="05000000000000000000" pitchFamily="2" charset="2"/>
              <a:buNone/>
            </a:pPr>
            <a:r>
              <a:rPr lang="en-US" altLang="en-US" sz="1600" smtClean="0"/>
              <a:t>	</a:t>
            </a:r>
            <a:r>
              <a:rPr lang="en-US" altLang="en-US" sz="1600" b="1" smtClean="0"/>
              <a:t>S</a:t>
            </a:r>
            <a:r>
              <a:rPr lang="en-US" altLang="en-US" sz="1600" smtClean="0"/>
              <a:t>queeze the handle to activate</a:t>
            </a:r>
          </a:p>
          <a:p>
            <a:pPr eaLnBrk="1" hangingPunct="1">
              <a:lnSpc>
                <a:spcPct val="80000"/>
              </a:lnSpc>
              <a:buFont typeface="Wingdings" panose="05000000000000000000" pitchFamily="2" charset="2"/>
              <a:buNone/>
            </a:pPr>
            <a:r>
              <a:rPr lang="en-US" altLang="en-US" sz="1600" smtClean="0"/>
              <a:t>	</a:t>
            </a:r>
            <a:r>
              <a:rPr lang="en-US" altLang="en-US" sz="1600" b="1" smtClean="0"/>
              <a:t>S</a:t>
            </a:r>
            <a:r>
              <a:rPr lang="en-US" altLang="en-US" sz="1600" smtClean="0"/>
              <a:t>weep back and forth until empty</a:t>
            </a:r>
          </a:p>
          <a:p>
            <a:pPr eaLnBrk="1" hangingPunct="1">
              <a:lnSpc>
                <a:spcPct val="80000"/>
              </a:lnSpc>
              <a:buFont typeface="Wingdings" panose="05000000000000000000" pitchFamily="2" charset="2"/>
              <a:buNone/>
            </a:pPr>
            <a:r>
              <a:rPr lang="en-US" altLang="en-US" sz="1600" smtClean="0"/>
              <a:t>	</a:t>
            </a:r>
            <a:r>
              <a:rPr lang="en-US" altLang="en-US" sz="1600" i="1" smtClean="0"/>
              <a:t>Remember </a:t>
            </a:r>
            <a:r>
              <a:rPr lang="en-US" altLang="en-US" sz="1600" b="1" i="1" smtClean="0"/>
              <a:t>PASS</a:t>
            </a:r>
          </a:p>
          <a:p>
            <a:pPr eaLnBrk="1" hangingPunct="1">
              <a:lnSpc>
                <a:spcPct val="80000"/>
              </a:lnSpc>
              <a:buFont typeface="Wingdings" panose="05000000000000000000" pitchFamily="2" charset="2"/>
              <a:buNone/>
            </a:pPr>
            <a:endParaRPr lang="en-US" altLang="en-US" sz="1600" smtClean="0"/>
          </a:p>
          <a:p>
            <a:pPr eaLnBrk="1" hangingPunct="1">
              <a:lnSpc>
                <a:spcPct val="80000"/>
              </a:lnSpc>
            </a:pPr>
            <a:r>
              <a:rPr lang="en-US" altLang="en-US" sz="1600" i="1" u="sng" smtClean="0"/>
              <a:t>In Case of Fire:</a:t>
            </a:r>
            <a:endParaRPr lang="en-US" altLang="en-US" sz="1600" smtClean="0"/>
          </a:p>
          <a:p>
            <a:pPr eaLnBrk="1" hangingPunct="1">
              <a:lnSpc>
                <a:spcPct val="80000"/>
              </a:lnSpc>
              <a:buFont typeface="Wingdings" panose="05000000000000000000" pitchFamily="2" charset="2"/>
              <a:buNone/>
            </a:pPr>
            <a:r>
              <a:rPr lang="en-US" altLang="en-US" sz="1600" smtClean="0"/>
              <a:t>      </a:t>
            </a:r>
            <a:r>
              <a:rPr lang="en-US" altLang="en-US" sz="1600" b="1" smtClean="0"/>
              <a:t>R</a:t>
            </a:r>
            <a:r>
              <a:rPr lang="en-US" altLang="en-US" sz="1600" smtClean="0"/>
              <a:t>- remove the people                                                                                              </a:t>
            </a:r>
            <a:r>
              <a:rPr lang="en-US" altLang="en-US" sz="1600" b="1" smtClean="0"/>
              <a:t>A</a:t>
            </a:r>
            <a:r>
              <a:rPr lang="en-US" altLang="en-US" sz="1600" smtClean="0"/>
              <a:t>- sound the alarm                                                                                             </a:t>
            </a:r>
            <a:r>
              <a:rPr lang="en-US" altLang="en-US" sz="1600" b="1" smtClean="0"/>
              <a:t>C</a:t>
            </a:r>
            <a:r>
              <a:rPr lang="en-US" altLang="en-US" sz="1600" smtClean="0"/>
              <a:t>- confine the fire                                                                                                </a:t>
            </a:r>
            <a:r>
              <a:rPr lang="en-US" altLang="en-US" sz="1600" b="1" smtClean="0"/>
              <a:t>E</a:t>
            </a:r>
            <a:r>
              <a:rPr lang="en-US" altLang="en-US" sz="1600" smtClean="0"/>
              <a:t>- extinguish/evacuate</a:t>
            </a:r>
          </a:p>
          <a:p>
            <a:pPr eaLnBrk="1" hangingPunct="1">
              <a:lnSpc>
                <a:spcPct val="80000"/>
              </a:lnSpc>
              <a:buFont typeface="Wingdings" panose="05000000000000000000" pitchFamily="2" charset="2"/>
              <a:buNone/>
            </a:pPr>
            <a:r>
              <a:rPr lang="en-US" altLang="en-US" sz="1600" smtClean="0"/>
              <a:t>	</a:t>
            </a:r>
            <a:r>
              <a:rPr lang="en-US" altLang="en-US" sz="1600" i="1" smtClean="0"/>
              <a:t>Remember </a:t>
            </a:r>
            <a:r>
              <a:rPr lang="en-US" altLang="en-US" sz="1600" b="1" i="1" smtClean="0"/>
              <a:t>RACE</a:t>
            </a:r>
            <a:r>
              <a:rPr lang="en-US" altLang="en-US" sz="1600" i="1" smtClean="0"/>
              <a:t> </a:t>
            </a:r>
          </a:p>
          <a:p>
            <a:pPr eaLnBrk="1" hangingPunct="1">
              <a:lnSpc>
                <a:spcPct val="80000"/>
              </a:lnSpc>
              <a:buFont typeface="Wingdings" panose="05000000000000000000" pitchFamily="2" charset="2"/>
              <a:buNone/>
            </a:pPr>
            <a:r>
              <a:rPr lang="en-US" altLang="en-US" sz="1600" smtClean="0"/>
              <a:t>      </a:t>
            </a:r>
          </a:p>
          <a:p>
            <a:pPr eaLnBrk="1" hangingPunct="1">
              <a:lnSpc>
                <a:spcPct val="80000"/>
              </a:lnSpc>
              <a:buFont typeface="Wingdings" panose="05000000000000000000" pitchFamily="2" charset="2"/>
              <a:buNone/>
            </a:pPr>
            <a:endParaRPr lang="en-US" altLang="en-US" sz="1600" smtClean="0">
              <a:solidFill>
                <a:srgbClr val="CC3300"/>
              </a:solidFill>
            </a:endParaRPr>
          </a:p>
        </p:txBody>
      </p:sp>
      <p:sp>
        <p:nvSpPr>
          <p:cNvPr id="24579" name="WordArt 5"/>
          <p:cNvSpPr>
            <a:spLocks noChangeArrowheads="1" noChangeShapeType="1" noTextEdit="1"/>
          </p:cNvSpPr>
          <p:nvPr/>
        </p:nvSpPr>
        <p:spPr bwMode="auto">
          <a:xfrm>
            <a:off x="1828800" y="457200"/>
            <a:ext cx="5867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Fire Safety...</a:t>
            </a:r>
          </a:p>
        </p:txBody>
      </p:sp>
      <p:pic>
        <p:nvPicPr>
          <p:cNvPr id="24580" name="Picture 6" descr="MCj02909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71800"/>
            <a:ext cx="213836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O2 SHUT OFF FOR FIRE EMERGENCIES ONLY</a:t>
            </a:r>
            <a:endParaRPr lang="en-US" sz="4000" dirty="0"/>
          </a:p>
        </p:txBody>
      </p:sp>
      <p:sp>
        <p:nvSpPr>
          <p:cNvPr id="3" name="Content Placeholder 2"/>
          <p:cNvSpPr>
            <a:spLocks noGrp="1"/>
          </p:cNvSpPr>
          <p:nvPr>
            <p:ph idx="1"/>
          </p:nvPr>
        </p:nvSpPr>
        <p:spPr/>
        <p:txBody>
          <a:bodyPr/>
          <a:lstStyle/>
          <a:p>
            <a:pPr>
              <a:defRPr/>
            </a:pPr>
            <a:r>
              <a:rPr lang="en-US" sz="1600" dirty="0"/>
              <a:t>In the event of a fire emergency, the Fire Control Team will be responsible to shutting down the oxygen. The oxygen system has zone valves located throughout the building. They are labeled and show the area of the building and the room numbers that will be affected if the valve is shut off. Signs are also posted above these valves. The Fire Control Team will:</a:t>
            </a:r>
          </a:p>
          <a:p>
            <a:pPr lvl="1">
              <a:buFont typeface="+mj-lt"/>
              <a:buAutoNum type="arabicPeriod"/>
              <a:defRPr/>
            </a:pPr>
            <a:r>
              <a:rPr lang="en-US" sz="1400" dirty="0"/>
              <a:t>Check all rooms for Patients, who are on oxygen, ensure that there are sufficient portable oxygen tanks available for those Patients who will be directly affected by the shut off.</a:t>
            </a:r>
          </a:p>
          <a:p>
            <a:pPr lvl="1">
              <a:buFont typeface="+mj-lt"/>
              <a:buAutoNum type="arabicPeriod"/>
              <a:defRPr/>
            </a:pPr>
            <a:r>
              <a:rPr lang="en-US" sz="1400" dirty="0"/>
              <a:t>The Oxygen shut down should be limited to small areas. If a fire occurs on North II, there is no need to shut down the ICU again unless directed.</a:t>
            </a:r>
          </a:p>
          <a:p>
            <a:pPr lvl="1">
              <a:buFont typeface="+mj-lt"/>
              <a:buAutoNum type="arabicPeriod"/>
              <a:defRPr/>
            </a:pPr>
            <a:r>
              <a:rPr lang="en-US" sz="1400" dirty="0"/>
              <a:t>If Respiratory care is not present have the Operator Page them "stat." </a:t>
            </a:r>
          </a:p>
          <a:p>
            <a:pPr lvl="1">
              <a:buFont typeface="+mj-lt"/>
              <a:buAutoNum type="arabicPeriod"/>
              <a:defRPr/>
            </a:pPr>
            <a:r>
              <a:rPr lang="en-US" sz="1400" dirty="0"/>
              <a:t>After all rooms within the shutdown zone are checked and there is sufficient portable oxygen tanks on hand for the Patients the valve may be shut down. </a:t>
            </a:r>
          </a:p>
          <a:p>
            <a:pPr>
              <a:defRPr/>
            </a:pPr>
            <a:r>
              <a:rPr lang="en-US" sz="1600" dirty="0"/>
              <a:t>Be aware that oxygen lines shut down still have pressure in them and may indeed be a potential source of danger.</a:t>
            </a:r>
          </a:p>
          <a:p>
            <a:pPr marL="0" indent="0">
              <a:buFont typeface="Wingdings" panose="05000000000000000000" pitchFamily="2" charset="2"/>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914400" y="1600200"/>
            <a:ext cx="7772400" cy="4953000"/>
          </a:xfrm>
        </p:spPr>
        <p:txBody>
          <a:bodyPr/>
          <a:lstStyle/>
          <a:p>
            <a:pPr eaLnBrk="1" hangingPunct="1"/>
            <a:r>
              <a:rPr lang="en-US" altLang="en-US" sz="1800" u="sng" smtClean="0"/>
              <a:t>Goal</a:t>
            </a:r>
            <a:r>
              <a:rPr lang="en-US" altLang="en-US" sz="1600" smtClean="0"/>
              <a:t>: to maintain a safe environment for all customers and employees of Stony Brook Southampton Hospital. This is achieved by educating all employees on hazardous materials, how to respond in an emergency situation and reporting  any situation in which possible injury/property damage could occur.</a:t>
            </a:r>
          </a:p>
          <a:p>
            <a:pPr eaLnBrk="1" hangingPunct="1"/>
            <a:r>
              <a:rPr lang="en-US" altLang="en-US" sz="1600" u="sng" smtClean="0"/>
              <a:t>Electrical safety</a:t>
            </a:r>
            <a:r>
              <a:rPr lang="en-US" altLang="en-US" sz="1600" smtClean="0"/>
              <a:t>: Report all shocks immediately, never work around electricity when  surroundings are wet</a:t>
            </a:r>
          </a:p>
          <a:p>
            <a:pPr eaLnBrk="1" hangingPunct="1">
              <a:buFont typeface="Wingdings" panose="05000000000000000000" pitchFamily="2" charset="2"/>
              <a:buNone/>
            </a:pPr>
            <a:r>
              <a:rPr lang="en-US" altLang="en-US" sz="1800" smtClean="0"/>
              <a:t>	</a:t>
            </a:r>
            <a:r>
              <a:rPr lang="en-US" altLang="en-US" sz="1600" b="1" smtClean="0"/>
              <a:t>Don’t</a:t>
            </a:r>
            <a:r>
              <a:rPr lang="en-US" altLang="en-US" sz="1600" smtClean="0"/>
              <a:t>: </a:t>
            </a:r>
            <a:r>
              <a:rPr lang="en-US" altLang="en-US" sz="1600" i="1" smtClean="0"/>
              <a:t>1) Use too many adaptors; plugging in too many cords can overload the circuit. 2) Attach cords to the floor, wall or other objects with tacks or pins or run cords under rugs or through doorways</a:t>
            </a:r>
          </a:p>
          <a:p>
            <a:pPr eaLnBrk="1" hangingPunct="1">
              <a:buFont typeface="Wingdings" panose="05000000000000000000" pitchFamily="2" charset="2"/>
              <a:buNone/>
            </a:pPr>
            <a:r>
              <a:rPr lang="en-US" altLang="en-US" sz="1600" smtClean="0"/>
              <a:t>	</a:t>
            </a:r>
            <a:r>
              <a:rPr lang="en-US" altLang="en-US" sz="1600" b="1" smtClean="0"/>
              <a:t>Do</a:t>
            </a:r>
            <a:r>
              <a:rPr lang="en-US" altLang="en-US" sz="1600" smtClean="0"/>
              <a:t>: 1</a:t>
            </a:r>
            <a:r>
              <a:rPr lang="en-US" altLang="en-US" sz="1600" i="1" smtClean="0"/>
              <a:t>) Examine all plugs and cords routinely, replacing any that are damaged or heat up with use. 2) Keep cords away from heat and water</a:t>
            </a:r>
          </a:p>
          <a:p>
            <a:pPr eaLnBrk="1" hangingPunct="1"/>
            <a:r>
              <a:rPr lang="en-US" altLang="en-US" sz="1600" smtClean="0"/>
              <a:t>Securing Valuables: Patient valuables should be given to Security and locked in the hospital safe. Patient property should be kept with the patient. All employees should secure their own personal belongings. </a:t>
            </a:r>
          </a:p>
          <a:p>
            <a:pPr eaLnBrk="1" hangingPunct="1"/>
            <a:r>
              <a:rPr lang="en-US" altLang="en-US" sz="1600" u="sng" smtClean="0"/>
              <a:t>I.D. badges</a:t>
            </a:r>
            <a:r>
              <a:rPr lang="en-US" altLang="en-US" sz="1600" smtClean="0"/>
              <a:t>: Per the NY State health code, every employee, physician, volunteer and student </a:t>
            </a:r>
            <a:r>
              <a:rPr lang="en-US" altLang="en-US" sz="1600" b="1" i="1" smtClean="0"/>
              <a:t>is required to</a:t>
            </a:r>
            <a:r>
              <a:rPr lang="en-US" altLang="en-US" sz="1600" smtClean="0"/>
              <a:t> wear picture ID at all times.</a:t>
            </a:r>
          </a:p>
        </p:txBody>
      </p:sp>
      <p:sp>
        <p:nvSpPr>
          <p:cNvPr id="26627" name="WordArt 5"/>
          <p:cNvSpPr>
            <a:spLocks noChangeArrowheads="1" noChangeShapeType="1" noTextEdit="1"/>
          </p:cNvSpPr>
          <p:nvPr/>
        </p:nvSpPr>
        <p:spPr bwMode="auto">
          <a:xfrm>
            <a:off x="2438400" y="457200"/>
            <a:ext cx="5943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Safety and Security</a:t>
            </a:r>
          </a:p>
        </p:txBody>
      </p:sp>
      <p:pic>
        <p:nvPicPr>
          <p:cNvPr id="26628" name="Picture 6" descr="MCj02978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p:txBody>
          <a:bodyPr/>
          <a:lstStyle/>
          <a:p>
            <a:pPr eaLnBrk="1" hangingPunct="1">
              <a:lnSpc>
                <a:spcPct val="90000"/>
              </a:lnSpc>
            </a:pPr>
            <a:r>
              <a:rPr lang="en-US" altLang="en-US" sz="1600" smtClean="0"/>
              <a:t>It is the policy of Stony Brook Southampton Hospital to maintain an environment in which the employees health and safety is paramount. The Hazard Communication Program ensures that all staff are furnished with information concerning the health hazards they may encounter in the workplace. The program ensures compliance with the “</a:t>
            </a:r>
            <a:r>
              <a:rPr lang="en-US" altLang="en-US" sz="1600" b="1" smtClean="0"/>
              <a:t>O</a:t>
            </a:r>
            <a:r>
              <a:rPr lang="en-US" altLang="en-US" sz="1600" smtClean="0"/>
              <a:t>ccupational </a:t>
            </a:r>
            <a:r>
              <a:rPr lang="en-US" altLang="en-US" sz="1600" b="1" smtClean="0"/>
              <a:t>S</a:t>
            </a:r>
            <a:r>
              <a:rPr lang="en-US" altLang="en-US" sz="1600" smtClean="0"/>
              <a:t>afety and </a:t>
            </a:r>
            <a:r>
              <a:rPr lang="en-US" altLang="en-US" sz="1600" b="1" smtClean="0"/>
              <a:t>H</a:t>
            </a:r>
            <a:r>
              <a:rPr lang="en-US" altLang="en-US" sz="1600" smtClean="0"/>
              <a:t>ealth </a:t>
            </a:r>
            <a:r>
              <a:rPr lang="en-US" altLang="en-US" sz="1600" b="1" smtClean="0"/>
              <a:t>A</a:t>
            </a:r>
            <a:r>
              <a:rPr lang="en-US" altLang="en-US" sz="1600" smtClean="0"/>
              <a:t>dministration” (</a:t>
            </a:r>
            <a:r>
              <a:rPr lang="en-US" altLang="en-US" sz="1600" b="1" smtClean="0"/>
              <a:t>OSHA</a:t>
            </a:r>
            <a:r>
              <a:rPr lang="en-US" altLang="en-US" sz="1600" smtClean="0"/>
              <a:t>) Hazardous Communication Standards and the NY State  “Right to Know” law.</a:t>
            </a:r>
          </a:p>
          <a:p>
            <a:pPr eaLnBrk="1" hangingPunct="1">
              <a:lnSpc>
                <a:spcPct val="90000"/>
              </a:lnSpc>
            </a:pPr>
            <a:r>
              <a:rPr lang="en-US" altLang="en-US" sz="1600" smtClean="0"/>
              <a:t>The Hazardous Communication Standard states: all containers must be labeled, all materials must be accompanied by a Safety Data Sheet (SDS) including information on identity of products, hazardous ingredients, physical and chemical characteristics, physical hazards, reactions, health hazards, precautions for safe handling and any other precautions and control measures. Training must be provided for anyone using the product , personal protective equipment must be made available for use if necessary, </a:t>
            </a:r>
            <a:r>
              <a:rPr lang="en-US" altLang="en-US" sz="1600" i="1" smtClean="0"/>
              <a:t>workers are accountable to heed precautions and use product safely</a:t>
            </a:r>
          </a:p>
          <a:p>
            <a:pPr eaLnBrk="1" hangingPunct="1">
              <a:lnSpc>
                <a:spcPct val="90000"/>
              </a:lnSpc>
            </a:pPr>
            <a:r>
              <a:rPr lang="en-US" altLang="en-US" sz="1600" smtClean="0"/>
              <a:t>Types of hazardous chemicals common to healthcare facilities include compressed gasses, example: oxygen), anesthetic gasses (like nitrous oxide), disinfectants (like glutaraldehyde) cleaning agents (like chlorine), hazardous drugs (like antineoplastics) and metals (such as mercury and potassium) </a:t>
            </a:r>
          </a:p>
          <a:p>
            <a:pPr eaLnBrk="1" hangingPunct="1">
              <a:lnSpc>
                <a:spcPct val="90000"/>
              </a:lnSpc>
            </a:pPr>
            <a:endParaRPr lang="en-US" altLang="en-US" sz="1600" smtClean="0"/>
          </a:p>
        </p:txBody>
      </p:sp>
      <p:sp>
        <p:nvSpPr>
          <p:cNvPr id="27651" name="WordArt 5"/>
          <p:cNvSpPr>
            <a:spLocks noChangeArrowheads="1" noChangeShapeType="1" noTextEdit="1"/>
          </p:cNvSpPr>
          <p:nvPr/>
        </p:nvSpPr>
        <p:spPr bwMode="auto">
          <a:xfrm>
            <a:off x="2438400" y="228600"/>
            <a:ext cx="55626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Hazardous Communication Standard</a:t>
            </a:r>
          </a:p>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"Right to Know Law"</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228600"/>
            <a:ext cx="93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6"/>
          <p:cNvSpPr>
            <a:spLocks noChangeArrowheads="1" noChangeShapeType="1" noTextEdit="1"/>
          </p:cNvSpPr>
          <p:nvPr/>
        </p:nvSpPr>
        <p:spPr bwMode="auto">
          <a:xfrm>
            <a:off x="871538" y="633413"/>
            <a:ext cx="472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Impact" panose="020B0806030902050204" pitchFamily="34" charset="0"/>
              </a:rPr>
              <a:t>Missions, Visions and Values</a:t>
            </a:r>
          </a:p>
        </p:txBody>
      </p:sp>
      <p:sp>
        <p:nvSpPr>
          <p:cNvPr id="10243" name="Text Box 8"/>
          <p:cNvSpPr txBox="1">
            <a:spLocks noChangeArrowheads="1"/>
          </p:cNvSpPr>
          <p:nvPr/>
        </p:nvSpPr>
        <p:spPr bwMode="auto">
          <a:xfrm>
            <a:off x="18288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4" name="Text Box 9"/>
          <p:cNvSpPr txBox="1">
            <a:spLocks noChangeArrowheads="1"/>
          </p:cNvSpPr>
          <p:nvPr/>
        </p:nvSpPr>
        <p:spPr bwMode="auto">
          <a:xfrm>
            <a:off x="838200" y="1600200"/>
            <a:ext cx="7848600" cy="4500563"/>
          </a:xfrm>
          <a:prstGeom prst="rect">
            <a:avLst/>
          </a:prstGeom>
          <a:noFill/>
          <a:ln>
            <a:noFill/>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defRPr/>
            </a:pPr>
            <a:r>
              <a:rPr lang="en-US" sz="1400" b="1" dirty="0">
                <a:solidFill>
                  <a:srgbClr val="990000"/>
                </a:solidFill>
                <a:latin typeface="Arial" charset="0"/>
              </a:rPr>
              <a:t>Mission</a:t>
            </a:r>
            <a:r>
              <a:rPr lang="en-US" sz="1400" dirty="0">
                <a:solidFill>
                  <a:prstClr val="black"/>
                </a:solidFill>
                <a:latin typeface="Arial" charset="0"/>
              </a:rPr>
              <a:t>: Stony Brook Southampton Hospital delivers world-class, compassionate care to our patients, advances our understanding of the origins of human health and disease, and educates the healthcare professionals and biomedical investigators of the future, so they can bring the fruits of scientific discovery to our patients.</a:t>
            </a:r>
          </a:p>
          <a:p>
            <a:pPr>
              <a:spcBef>
                <a:spcPct val="0"/>
              </a:spcBef>
              <a:buClrTx/>
              <a:buSzTx/>
              <a:buFont typeface="Wingdings" panose="05000000000000000000" pitchFamily="2" charset="2"/>
              <a:buNone/>
              <a:defRPr/>
            </a:pPr>
            <a:r>
              <a:rPr lang="en-US" sz="1400" b="1" dirty="0">
                <a:solidFill>
                  <a:srgbClr val="990000"/>
                </a:solidFill>
                <a:latin typeface="Arial" charset="0"/>
              </a:rPr>
              <a:t>Vision</a:t>
            </a:r>
            <a:r>
              <a:rPr lang="en-US" sz="1400" dirty="0">
                <a:solidFill>
                  <a:srgbClr val="990000"/>
                </a:solidFill>
                <a:latin typeface="Arial" charset="0"/>
              </a:rPr>
              <a:t>: </a:t>
            </a:r>
            <a:r>
              <a:rPr lang="en-US" sz="1400" dirty="0">
                <a:solidFill>
                  <a:prstClr val="black"/>
                </a:solidFill>
                <a:latin typeface="Arial" charset="0"/>
              </a:rPr>
              <a:t>The Vision of Stony Brook Southampton Hospital is to meet the evolving healthcare needs of its Eastern Long Island community by providing access to a continuum of high quality clinical services. To achieve this, the Hospital will focus resources on continuously improving clinical outcomes, patient safety, service excellence and promoting educational outreach and professional development of its staff.</a:t>
            </a:r>
          </a:p>
          <a:p>
            <a:pPr>
              <a:spcBef>
                <a:spcPts val="0"/>
              </a:spcBef>
              <a:spcAft>
                <a:spcPts val="0"/>
              </a:spcAft>
              <a:buClrTx/>
              <a:buSzTx/>
              <a:buFont typeface="Wingdings" panose="05000000000000000000" pitchFamily="2" charset="2"/>
              <a:buNone/>
              <a:defRPr/>
            </a:pPr>
            <a:r>
              <a:rPr lang="en-US" sz="1400" dirty="0">
                <a:solidFill>
                  <a:srgbClr val="C00000"/>
                </a:solidFill>
                <a:latin typeface="Arial"/>
                <a:ea typeface="Times New Roman"/>
                <a:cs typeface="Times New Roman"/>
              </a:rPr>
              <a:t> </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00" b="1" dirty="0">
                <a:solidFill>
                  <a:srgbClr val="990000"/>
                </a:solidFill>
                <a:latin typeface="Arial"/>
                <a:ea typeface="Times New Roman"/>
                <a:cs typeface="Times New Roman"/>
              </a:rPr>
              <a:t>Values:</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00" dirty="0">
                <a:solidFill>
                  <a:srgbClr val="000000"/>
                </a:solidFill>
                <a:latin typeface="Arial"/>
                <a:ea typeface="Times New Roman"/>
                <a:cs typeface="Times New Roman"/>
              </a:rPr>
              <a:t> </a:t>
            </a:r>
            <a:r>
              <a:rPr lang="en-US" sz="1450" b="1" u="sng" dirty="0">
                <a:solidFill>
                  <a:srgbClr val="000000"/>
                </a:solidFill>
                <a:latin typeface="Arial"/>
                <a:ea typeface="Times New Roman"/>
                <a:cs typeface="Times New Roman"/>
              </a:rPr>
              <a:t>I</a:t>
            </a:r>
            <a:r>
              <a:rPr lang="en-US" sz="1400" b="1" dirty="0">
                <a:solidFill>
                  <a:srgbClr val="000000"/>
                </a:solidFill>
                <a:latin typeface="Arial"/>
                <a:ea typeface="Times New Roman"/>
                <a:cs typeface="Times New Roman"/>
              </a:rPr>
              <a:t>ntegrity </a:t>
            </a:r>
            <a:r>
              <a:rPr lang="en-US" sz="1400" dirty="0">
                <a:solidFill>
                  <a:srgbClr val="000000"/>
                </a:solidFill>
                <a:latin typeface="Arial"/>
                <a:ea typeface="Times New Roman"/>
                <a:cs typeface="Times New Roman"/>
              </a:rPr>
              <a:t>– We are honest and ethical in all our interactions.</a:t>
            </a:r>
            <a:endParaRPr lang="en-US" sz="1200" dirty="0">
              <a:solidFill>
                <a:prstClr val="black"/>
              </a:solidFill>
              <a:latin typeface="Times New Roman"/>
              <a:ea typeface="Times New Roman"/>
            </a:endParaRPr>
          </a:p>
          <a:p>
            <a:pPr marL="1257300" indent="-12573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C</a:t>
            </a:r>
            <a:r>
              <a:rPr lang="en-US" sz="1400" b="1" dirty="0">
                <a:solidFill>
                  <a:srgbClr val="000000"/>
                </a:solidFill>
                <a:latin typeface="Arial"/>
                <a:ea typeface="Times New Roman"/>
                <a:cs typeface="Times New Roman"/>
              </a:rPr>
              <a:t>ompassion </a:t>
            </a:r>
            <a:r>
              <a:rPr lang="en-US" sz="1400" dirty="0">
                <a:solidFill>
                  <a:srgbClr val="000000"/>
                </a:solidFill>
                <a:latin typeface="Arial"/>
                <a:ea typeface="Times New Roman"/>
                <a:cs typeface="Times New Roman"/>
              </a:rPr>
              <a:t>– We provide empathic care with attentive listening and affirmation.</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A</a:t>
            </a:r>
            <a:r>
              <a:rPr lang="en-US" sz="1400" b="1" dirty="0">
                <a:solidFill>
                  <a:srgbClr val="000000"/>
                </a:solidFill>
                <a:latin typeface="Arial"/>
                <a:ea typeface="Times New Roman"/>
                <a:cs typeface="Times New Roman"/>
              </a:rPr>
              <a:t>ccountability </a:t>
            </a:r>
            <a:r>
              <a:rPr lang="en-US" sz="1400" dirty="0">
                <a:solidFill>
                  <a:srgbClr val="000000"/>
                </a:solidFill>
                <a:latin typeface="Arial"/>
                <a:ea typeface="Times New Roman"/>
                <a:cs typeface="Times New Roman"/>
              </a:rPr>
              <a:t>– We hold ourselves accountable to our community, </a:t>
            </a:r>
            <a:endParaRPr lang="en-US" sz="1200" dirty="0">
              <a:solidFill>
                <a:prstClr val="black"/>
              </a:solidFill>
              <a:latin typeface="Times New Roman"/>
              <a:ea typeface="Times New Roman"/>
            </a:endParaRPr>
          </a:p>
          <a:p>
            <a:pPr marL="1371600" indent="-1371600">
              <a:spcBef>
                <a:spcPts val="0"/>
              </a:spcBef>
              <a:spcAft>
                <a:spcPts val="0"/>
              </a:spcAft>
              <a:buClrTx/>
              <a:buSzTx/>
              <a:buFont typeface="Wingdings" panose="05000000000000000000" pitchFamily="2" charset="2"/>
              <a:buNone/>
              <a:tabLst>
                <a:tab pos="800100" algn="l"/>
                <a:tab pos="1314450" algn="l"/>
                <a:tab pos="1485900" algn="l"/>
              </a:tabLst>
              <a:defRPr/>
            </a:pPr>
            <a:r>
              <a:rPr lang="en-US" sz="1400" dirty="0">
                <a:solidFill>
                  <a:srgbClr val="000000"/>
                </a:solidFill>
                <a:latin typeface="Arial"/>
                <a:ea typeface="Times New Roman"/>
                <a:cs typeface="Times New Roman"/>
              </a:rPr>
              <a:t>                            to our organization and to each other for our performance and behaviors.</a:t>
            </a:r>
            <a:endParaRPr lang="en-US" sz="1200" dirty="0">
              <a:solidFill>
                <a:prstClr val="black"/>
              </a:solidFill>
              <a:latin typeface="Times New Roman"/>
              <a:ea typeface="Times New Roman"/>
            </a:endParaRPr>
          </a:p>
          <a:p>
            <a:pPr marL="914400" indent="-9144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R</a:t>
            </a:r>
            <a:r>
              <a:rPr lang="en-US" sz="1400" b="1" dirty="0">
                <a:solidFill>
                  <a:srgbClr val="000000"/>
                </a:solidFill>
                <a:latin typeface="Arial"/>
                <a:ea typeface="Times New Roman"/>
                <a:cs typeface="Times New Roman"/>
              </a:rPr>
              <a:t>espect </a:t>
            </a:r>
            <a:r>
              <a:rPr lang="en-US" sz="1400" dirty="0">
                <a:solidFill>
                  <a:srgbClr val="000000"/>
                </a:solidFill>
                <a:latin typeface="Arial"/>
                <a:ea typeface="Times New Roman"/>
                <a:cs typeface="Times New Roman"/>
              </a:rPr>
              <a:t>– We foster an environment of mutual respect and trust, embracing diversity in people and thinking.</a:t>
            </a:r>
            <a:endParaRPr lang="en-US" sz="1200" dirty="0">
              <a:solidFill>
                <a:prstClr val="black"/>
              </a:solidFill>
              <a:latin typeface="Times New Roman"/>
              <a:ea typeface="Times New Roman"/>
            </a:endParaRPr>
          </a:p>
          <a:p>
            <a:pPr marL="1143000" indent="-11430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E</a:t>
            </a:r>
            <a:r>
              <a:rPr lang="en-US" sz="1400" b="1" dirty="0">
                <a:solidFill>
                  <a:srgbClr val="000000"/>
                </a:solidFill>
                <a:latin typeface="Arial"/>
                <a:ea typeface="Times New Roman"/>
                <a:cs typeface="Times New Roman"/>
              </a:rPr>
              <a:t>xcellence </a:t>
            </a:r>
            <a:r>
              <a:rPr lang="en-US" sz="1400" dirty="0">
                <a:solidFill>
                  <a:srgbClr val="000000"/>
                </a:solidFill>
                <a:latin typeface="Arial"/>
                <a:ea typeface="Times New Roman"/>
                <a:cs typeface="Times New Roman"/>
              </a:rPr>
              <a:t>– We set the highest standards for safety, clinical outcomes and service.</a:t>
            </a:r>
            <a:endParaRPr lang="en-US" sz="1200" dirty="0">
              <a:solidFill>
                <a:prstClr val="black"/>
              </a:solidFill>
              <a:latin typeface="Times New Roman"/>
              <a:ea typeface="Times New Roman"/>
            </a:endParaRPr>
          </a:p>
          <a:p>
            <a:pPr>
              <a:spcBef>
                <a:spcPct val="0"/>
              </a:spcBef>
              <a:buClrTx/>
              <a:buSzTx/>
              <a:buFont typeface="Wingdings" panose="05000000000000000000" pitchFamily="2" charset="2"/>
              <a:buNone/>
              <a:defRPr/>
            </a:pPr>
            <a:endParaRPr lang="en-US" sz="1400" dirty="0">
              <a:solidFill>
                <a:prstClr val="black"/>
              </a:solidFill>
              <a:latin typeface="Arial" charset="0"/>
            </a:endParaRPr>
          </a:p>
          <a:p>
            <a:pPr eaLnBrk="1" hangingPunct="1">
              <a:spcBef>
                <a:spcPct val="0"/>
              </a:spcBef>
              <a:buClrTx/>
              <a:buSzTx/>
              <a:buFontTx/>
              <a:buNone/>
              <a:defRPr/>
            </a:pPr>
            <a:r>
              <a:rPr lang="en-US" altLang="en-US" sz="1800" dirty="0"/>
              <a:t> </a:t>
            </a:r>
          </a:p>
        </p:txBody>
      </p:sp>
      <p:pic>
        <p:nvPicPr>
          <p:cNvPr id="10245" name="Picture 2" descr="Navigational compass on a blu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400" y="0"/>
            <a:ext cx="17732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914400" y="1600200"/>
            <a:ext cx="7772400" cy="5181600"/>
          </a:xfrm>
        </p:spPr>
        <p:txBody>
          <a:bodyPr/>
          <a:lstStyle/>
          <a:p>
            <a:pPr eaLnBrk="1" hangingPunct="1">
              <a:lnSpc>
                <a:spcPct val="90000"/>
              </a:lnSpc>
            </a:pPr>
            <a:r>
              <a:rPr lang="en-US" altLang="en-US" sz="1600" smtClean="0"/>
              <a:t>A disaster is defined as any situation in which this hospital is called upon to care for casualties greater in number than what can be cared for efficiently within the Hospital.</a:t>
            </a:r>
          </a:p>
          <a:p>
            <a:pPr eaLnBrk="1" hangingPunct="1">
              <a:lnSpc>
                <a:spcPct val="90000"/>
              </a:lnSpc>
            </a:pPr>
            <a:r>
              <a:rPr lang="en-US" altLang="en-US" sz="1600" smtClean="0"/>
              <a:t>Internal Disaster Plan: in event of internal disaster or outage of any utility systems (water, electricity, oxygen, elevators, medical air or gas, telephone, air conditioning or heating) the hospital has  a system for communication so that a plan of action can be undertaken</a:t>
            </a:r>
          </a:p>
          <a:p>
            <a:pPr eaLnBrk="1" hangingPunct="1">
              <a:lnSpc>
                <a:spcPct val="90000"/>
              </a:lnSpc>
            </a:pPr>
            <a:r>
              <a:rPr lang="en-US" altLang="en-US" sz="1600" smtClean="0"/>
              <a:t>Levels of disaster preparedness: </a:t>
            </a:r>
          </a:p>
          <a:p>
            <a:pPr eaLnBrk="1" hangingPunct="1">
              <a:lnSpc>
                <a:spcPct val="90000"/>
              </a:lnSpc>
              <a:buFont typeface="Wingdings" panose="05000000000000000000" pitchFamily="2" charset="2"/>
              <a:buNone/>
            </a:pPr>
            <a:r>
              <a:rPr lang="en-US" altLang="en-US" sz="1600" smtClean="0"/>
              <a:t>    </a:t>
            </a:r>
            <a:r>
              <a:rPr lang="en-US" altLang="en-US" sz="1600" b="1" smtClean="0"/>
              <a:t>*</a:t>
            </a:r>
            <a:r>
              <a:rPr lang="en-US" altLang="en-US" sz="1600" smtClean="0"/>
              <a:t> condition l: may require additional personnel. Number of casualties not expected to exceed 10-15 urgent care cases or 15-20 of less urgent need. Effect will be to expand regular ER procedures and methods by calling in extra personnel</a:t>
            </a:r>
          </a:p>
          <a:p>
            <a:pPr eaLnBrk="1" hangingPunct="1">
              <a:lnSpc>
                <a:spcPct val="90000"/>
              </a:lnSpc>
              <a:buFont typeface="Wingdings" panose="05000000000000000000" pitchFamily="2" charset="2"/>
              <a:buNone/>
            </a:pPr>
            <a:r>
              <a:rPr lang="en-US" altLang="en-US" sz="1600" smtClean="0"/>
              <a:t>    </a:t>
            </a:r>
            <a:r>
              <a:rPr lang="en-US" altLang="en-US" sz="1600" b="1" smtClean="0"/>
              <a:t>*</a:t>
            </a:r>
            <a:r>
              <a:rPr lang="en-US" altLang="en-US" sz="1600" smtClean="0"/>
              <a:t> condition ll: requires maximum expansion of accommodations and services. Administrative Officer will check with neighboring facilities to determine availability of services </a:t>
            </a:r>
          </a:p>
          <a:p>
            <a:pPr eaLnBrk="1" hangingPunct="1">
              <a:lnSpc>
                <a:spcPct val="90000"/>
              </a:lnSpc>
            </a:pPr>
            <a:r>
              <a:rPr lang="en-US" altLang="en-US" sz="1600" smtClean="0"/>
              <a:t>Triage and Treatment Areas (this is done in the hallway by admitting):</a:t>
            </a:r>
          </a:p>
          <a:p>
            <a:pPr eaLnBrk="1" hangingPunct="1">
              <a:lnSpc>
                <a:spcPct val="90000"/>
              </a:lnSpc>
              <a:buFont typeface="Wingdings" panose="05000000000000000000" pitchFamily="2" charset="2"/>
              <a:buNone/>
            </a:pPr>
            <a:r>
              <a:rPr lang="en-US" altLang="en-US" sz="1600" b="1" smtClean="0"/>
              <a:t>   *  </a:t>
            </a:r>
            <a:r>
              <a:rPr lang="en-US" altLang="en-US" sz="1600" smtClean="0"/>
              <a:t>Urgent Care Area- ED. Burn cases will be treated in the ED trauma  rooms</a:t>
            </a:r>
          </a:p>
          <a:p>
            <a:pPr eaLnBrk="1" hangingPunct="1">
              <a:lnSpc>
                <a:spcPct val="90000"/>
              </a:lnSpc>
              <a:buFont typeface="Wingdings" panose="05000000000000000000" pitchFamily="2" charset="2"/>
              <a:buNone/>
            </a:pPr>
            <a:r>
              <a:rPr lang="en-US" altLang="en-US" sz="1600" smtClean="0"/>
              <a:t>   *	Deferred Care Area- Casualties not requiring immediate care are taken to ambulatory surgery</a:t>
            </a:r>
          </a:p>
          <a:p>
            <a:pPr eaLnBrk="1" hangingPunct="1">
              <a:lnSpc>
                <a:spcPct val="90000"/>
              </a:lnSpc>
              <a:buFont typeface="Wingdings" panose="05000000000000000000" pitchFamily="2" charset="2"/>
              <a:buNone/>
            </a:pPr>
            <a:r>
              <a:rPr lang="en-US" altLang="en-US" sz="1600" smtClean="0"/>
              <a:t>   * Ambulatory casualties not requiring immediate attention are triaged to pre-surgical testing area of south l</a:t>
            </a:r>
          </a:p>
          <a:p>
            <a:pPr eaLnBrk="1" hangingPunct="1">
              <a:lnSpc>
                <a:spcPct val="90000"/>
              </a:lnSpc>
              <a:buFont typeface="Wingdings" panose="05000000000000000000" pitchFamily="2" charset="2"/>
              <a:buNone/>
            </a:pPr>
            <a:endParaRPr lang="en-US" altLang="en-US" sz="1600" smtClean="0">
              <a:solidFill>
                <a:schemeClr val="hlink"/>
              </a:solidFill>
            </a:endParaRPr>
          </a:p>
        </p:txBody>
      </p:sp>
      <p:sp>
        <p:nvSpPr>
          <p:cNvPr id="28675" name="WordArt 5"/>
          <p:cNvSpPr>
            <a:spLocks noChangeArrowheads="1" noChangeShapeType="1" noTextEdit="1"/>
          </p:cNvSpPr>
          <p:nvPr/>
        </p:nvSpPr>
        <p:spPr bwMode="auto">
          <a:xfrm>
            <a:off x="2895600" y="719138"/>
            <a:ext cx="4495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Disaster Plan</a:t>
            </a:r>
          </a:p>
        </p:txBody>
      </p:sp>
      <p:pic>
        <p:nvPicPr>
          <p:cNvPr id="28676" name="Picture 12" descr="MCj01504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857250" y="1600200"/>
            <a:ext cx="7772400" cy="5181600"/>
          </a:xfrm>
        </p:spPr>
        <p:txBody>
          <a:bodyPr/>
          <a:lstStyle/>
          <a:p>
            <a:pPr eaLnBrk="1" hangingPunct="1">
              <a:lnSpc>
                <a:spcPct val="80000"/>
              </a:lnSpc>
            </a:pPr>
            <a:r>
              <a:rPr lang="en-US" altLang="en-US" sz="2000" smtClean="0"/>
              <a:t>The Hospitals Comprehensive Emergency Management Plan is based on the Hospital Incident Command System (HICS). It’s a flexible plan that can be modified as needed, it follows a chain of command system. The chain of command is organized into positions and it also defines levels of activation. </a:t>
            </a:r>
          </a:p>
          <a:p>
            <a:pPr eaLnBrk="1" hangingPunct="1">
              <a:lnSpc>
                <a:spcPct val="80000"/>
              </a:lnSpc>
              <a:buFont typeface="Wingdings" panose="05000000000000000000" pitchFamily="2" charset="2"/>
              <a:buNone/>
            </a:pPr>
            <a:endParaRPr lang="en-US" altLang="en-US" sz="2000" smtClean="0"/>
          </a:p>
          <a:p>
            <a:pPr eaLnBrk="1" hangingPunct="1">
              <a:lnSpc>
                <a:spcPct val="80000"/>
              </a:lnSpc>
            </a:pPr>
            <a:r>
              <a:rPr lang="en-US" altLang="en-US" sz="2000" smtClean="0"/>
              <a:t>Internal Disasters: are described as an outage of any utility system (water, electricity, oxygen, elevators, medical air or gas, telephone, air conditioning or heating).</a:t>
            </a:r>
          </a:p>
          <a:p>
            <a:pPr eaLnBrk="1" hangingPunct="1">
              <a:lnSpc>
                <a:spcPct val="80000"/>
              </a:lnSpc>
              <a:buFont typeface="Wingdings" panose="05000000000000000000" pitchFamily="2" charset="2"/>
              <a:buNone/>
            </a:pPr>
            <a:endParaRPr lang="en-US" altLang="en-US" sz="2000" smtClean="0"/>
          </a:p>
          <a:p>
            <a:pPr eaLnBrk="1" hangingPunct="1">
              <a:lnSpc>
                <a:spcPct val="80000"/>
              </a:lnSpc>
            </a:pPr>
            <a:r>
              <a:rPr lang="en-US" altLang="en-US" sz="2000" smtClean="0"/>
              <a:t>External Disasters: A major incidents which occurred outside the building that could send us a large amount of Patients, for example a plane crash or a bus accident. </a:t>
            </a:r>
          </a:p>
          <a:p>
            <a:pPr eaLnBrk="1" hangingPunct="1">
              <a:lnSpc>
                <a:spcPct val="80000"/>
              </a:lnSpc>
              <a:buFont typeface="Wingdings" panose="05000000000000000000" pitchFamily="2" charset="2"/>
              <a:buNone/>
            </a:pPr>
            <a:endParaRPr lang="en-US" altLang="en-US" sz="2000" smtClean="0"/>
          </a:p>
          <a:p>
            <a:pPr eaLnBrk="1" hangingPunct="1">
              <a:lnSpc>
                <a:spcPct val="80000"/>
              </a:lnSpc>
            </a:pPr>
            <a:r>
              <a:rPr lang="en-US" altLang="en-US" sz="2000" smtClean="0"/>
              <a:t>Every Department has there own plan that you must follow, it should describe your responsibilities during a disaster. </a:t>
            </a:r>
          </a:p>
          <a:p>
            <a:pPr eaLnBrk="1" hangingPunct="1">
              <a:lnSpc>
                <a:spcPct val="80000"/>
              </a:lnSpc>
              <a:buFont typeface="Wingdings" panose="05000000000000000000" pitchFamily="2" charset="2"/>
              <a:buNone/>
            </a:pPr>
            <a:r>
              <a:rPr lang="en-US" altLang="en-US" sz="2000" smtClean="0"/>
              <a:t>    </a:t>
            </a:r>
          </a:p>
        </p:txBody>
      </p:sp>
      <p:sp>
        <p:nvSpPr>
          <p:cNvPr id="29699" name="WordArt 3"/>
          <p:cNvSpPr>
            <a:spLocks noChangeArrowheads="1" noChangeShapeType="1" noTextEdit="1"/>
          </p:cNvSpPr>
          <p:nvPr/>
        </p:nvSpPr>
        <p:spPr bwMode="auto">
          <a:xfrm>
            <a:off x="2743200" y="685800"/>
            <a:ext cx="53340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Comprehensive Emergency Management Plan</a:t>
            </a:r>
          </a:p>
        </p:txBody>
      </p:sp>
      <p:pic>
        <p:nvPicPr>
          <p:cNvPr id="29700" name="Picture 4" descr="MCj01504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914400" y="1600200"/>
            <a:ext cx="7772400" cy="5029200"/>
          </a:xfrm>
        </p:spPr>
        <p:txBody>
          <a:bodyPr/>
          <a:lstStyle/>
          <a:p>
            <a:pPr eaLnBrk="1" hangingPunct="1"/>
            <a:r>
              <a:rPr lang="en-US" altLang="en-US" sz="1400" b="1" smtClean="0"/>
              <a:t>HICS= H</a:t>
            </a:r>
            <a:r>
              <a:rPr lang="en-US" altLang="en-US" sz="1400" smtClean="0"/>
              <a:t>ospital</a:t>
            </a:r>
            <a:r>
              <a:rPr lang="en-US" altLang="en-US" sz="1400" b="1" smtClean="0"/>
              <a:t> Incident Command System</a:t>
            </a:r>
            <a:endParaRPr lang="en-US" altLang="en-US" sz="1400" smtClean="0"/>
          </a:p>
          <a:p>
            <a:pPr eaLnBrk="1" hangingPunct="1"/>
            <a:r>
              <a:rPr lang="en-US" altLang="en-US" sz="1400" smtClean="0"/>
              <a:t>Initiated in the case of a disaster</a:t>
            </a:r>
          </a:p>
          <a:p>
            <a:pPr eaLnBrk="1" hangingPunct="1"/>
            <a:r>
              <a:rPr lang="en-US" altLang="en-US" sz="1400" smtClean="0"/>
              <a:t>A system of managing hospital operations during a disaster</a:t>
            </a:r>
          </a:p>
          <a:p>
            <a:pPr eaLnBrk="1" hangingPunct="1">
              <a:buFont typeface="Wingdings" panose="05000000000000000000" pitchFamily="2" charset="2"/>
              <a:buNone/>
            </a:pPr>
            <a:r>
              <a:rPr lang="en-US" altLang="en-US" sz="1400" smtClean="0"/>
              <a:t>		* Initiated by the highest administrator in the building</a:t>
            </a:r>
          </a:p>
          <a:p>
            <a:pPr eaLnBrk="1" hangingPunct="1">
              <a:buFont typeface="Wingdings" panose="05000000000000000000" pitchFamily="2" charset="2"/>
              <a:buNone/>
            </a:pPr>
            <a:r>
              <a:rPr lang="en-US" altLang="en-US" sz="1400" smtClean="0"/>
              <a:t>		* 4 levels:</a:t>
            </a:r>
          </a:p>
          <a:p>
            <a:pPr eaLnBrk="1" hangingPunct="1">
              <a:buFont typeface="Wingdings" panose="05000000000000000000" pitchFamily="2" charset="2"/>
              <a:buNone/>
            </a:pPr>
            <a:r>
              <a:rPr lang="en-US" altLang="en-US" sz="1400" smtClean="0"/>
              <a:t>		Level 1- just an alert</a:t>
            </a:r>
          </a:p>
          <a:p>
            <a:pPr eaLnBrk="1" hangingPunct="1">
              <a:buFont typeface="Wingdings" panose="05000000000000000000" pitchFamily="2" charset="2"/>
              <a:buNone/>
            </a:pPr>
            <a:r>
              <a:rPr lang="en-US" altLang="en-US" sz="1400" smtClean="0"/>
              <a:t>		Level 2- minor impact on hospital operations</a:t>
            </a:r>
          </a:p>
          <a:p>
            <a:pPr eaLnBrk="1" hangingPunct="1">
              <a:buFont typeface="Wingdings" panose="05000000000000000000" pitchFamily="2" charset="2"/>
              <a:buNone/>
            </a:pPr>
            <a:r>
              <a:rPr lang="en-US" altLang="en-US" sz="1400" smtClean="0"/>
              <a:t>		Level 3- moderate impact on hospital operations</a:t>
            </a:r>
          </a:p>
          <a:p>
            <a:pPr eaLnBrk="1" hangingPunct="1">
              <a:buFont typeface="Wingdings" panose="05000000000000000000" pitchFamily="2" charset="2"/>
              <a:buNone/>
            </a:pPr>
            <a:r>
              <a:rPr lang="en-US" altLang="en-US" sz="1400" smtClean="0"/>
              <a:t>		Level 4- major impact on hospital operations</a:t>
            </a:r>
          </a:p>
          <a:p>
            <a:pPr eaLnBrk="1" hangingPunct="1"/>
            <a:r>
              <a:rPr lang="en-US" altLang="en-US" sz="1400" b="1" smtClean="0"/>
              <a:t>Locations</a:t>
            </a:r>
            <a:r>
              <a:rPr lang="en-US" altLang="en-US" sz="1400" smtClean="0"/>
              <a:t>:</a:t>
            </a:r>
          </a:p>
          <a:p>
            <a:pPr eaLnBrk="1" hangingPunct="1">
              <a:buFont typeface="Wingdings" panose="05000000000000000000" pitchFamily="2" charset="2"/>
              <a:buNone/>
            </a:pPr>
            <a:r>
              <a:rPr lang="en-US" altLang="en-US" sz="1400" smtClean="0"/>
              <a:t>		*Emergency Operations Center (Primary EOC): Teaching Center 259-3030</a:t>
            </a:r>
          </a:p>
          <a:p>
            <a:pPr eaLnBrk="1" hangingPunct="1">
              <a:buFont typeface="Wingdings" panose="05000000000000000000" pitchFamily="2" charset="2"/>
              <a:buNone/>
            </a:pPr>
            <a:r>
              <a:rPr lang="en-US" altLang="en-US" sz="1400" smtClean="0"/>
              <a:t>		*Public Information Center: Annex ext 8700  </a:t>
            </a:r>
          </a:p>
          <a:p>
            <a:pPr eaLnBrk="1" hangingPunct="1">
              <a:buFont typeface="Wingdings" panose="05000000000000000000" pitchFamily="2" charset="2"/>
              <a:buNone/>
            </a:pPr>
            <a:r>
              <a:rPr lang="en-US" altLang="en-US" sz="1400" smtClean="0"/>
              <a:t>		*Decontamination Staging Area: Parrish Hall ext 8738</a:t>
            </a:r>
          </a:p>
          <a:p>
            <a:pPr eaLnBrk="1" hangingPunct="1">
              <a:buFont typeface="Wingdings" panose="05000000000000000000" pitchFamily="2" charset="2"/>
              <a:buNone/>
            </a:pPr>
            <a:r>
              <a:rPr lang="en-US" altLang="en-US" sz="1400" smtClean="0"/>
              <a:t>		*Labor Pool: The Annex</a:t>
            </a:r>
            <a:r>
              <a:rPr lang="en-US" altLang="en-US" sz="1600" smtClean="0"/>
              <a:t>		</a:t>
            </a:r>
            <a:r>
              <a:rPr lang="en-US" altLang="en-US" sz="1600" smtClean="0">
                <a:solidFill>
                  <a:schemeClr val="hlink"/>
                </a:solidFill>
              </a:rPr>
              <a:t>  </a:t>
            </a:r>
          </a:p>
          <a:p>
            <a:pPr eaLnBrk="1" hangingPunct="1">
              <a:buFont typeface="Wingdings" panose="05000000000000000000" pitchFamily="2" charset="2"/>
              <a:buNone/>
            </a:pPr>
            <a:endParaRPr lang="en-US" altLang="en-US" sz="1600" smtClean="0">
              <a:solidFill>
                <a:schemeClr val="hlink"/>
              </a:solidFill>
            </a:endParaRPr>
          </a:p>
          <a:p>
            <a:pPr eaLnBrk="1" hangingPunct="1"/>
            <a:endParaRPr lang="en-US" altLang="en-US" sz="1600" b="1" smtClean="0">
              <a:solidFill>
                <a:schemeClr val="hlink"/>
              </a:solidFill>
            </a:endParaRPr>
          </a:p>
        </p:txBody>
      </p:sp>
      <p:sp>
        <p:nvSpPr>
          <p:cNvPr id="30723" name="WordArt 3"/>
          <p:cNvSpPr>
            <a:spLocks noChangeArrowheads="1" noChangeShapeType="1" noTextEdit="1"/>
          </p:cNvSpPr>
          <p:nvPr/>
        </p:nvSpPr>
        <p:spPr bwMode="auto">
          <a:xfrm>
            <a:off x="914400" y="457200"/>
            <a:ext cx="746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Hospital Incident Command System</a:t>
            </a:r>
          </a:p>
        </p:txBody>
      </p:sp>
      <p:pic>
        <p:nvPicPr>
          <p:cNvPr id="30724" name="Picture 4" descr="casino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33600"/>
            <a:ext cx="25146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SPOK Mobile Messaging System </a:t>
            </a:r>
          </a:p>
        </p:txBody>
      </p:sp>
      <p:sp>
        <p:nvSpPr>
          <p:cNvPr id="3" name="Content Placeholder 2"/>
          <p:cNvSpPr>
            <a:spLocks noGrp="1"/>
          </p:cNvSpPr>
          <p:nvPr>
            <p:ph idx="1"/>
          </p:nvPr>
        </p:nvSpPr>
        <p:spPr/>
        <p:txBody>
          <a:bodyPr/>
          <a:lstStyle/>
          <a:p>
            <a:pPr>
              <a:defRPr/>
            </a:pPr>
            <a:r>
              <a:rPr lang="en-US" dirty="0"/>
              <a:t>SPOK is our Paging and On-Call System that we utilize to reduce overhead noise and improve patient satisfaction throughout the hospital and off-sites. SPOK allows us to offer two methods of communication: through an alpha-numeric beeper or SPOK Mobile which is an app you can access for free on a mobile device that offers a secure instant message exchange of PHI.</a:t>
            </a:r>
          </a:p>
          <a:p>
            <a:pPr marL="0" indent="0">
              <a:buFont typeface="Wingdings" panose="05000000000000000000" pitchFamily="2" charset="2"/>
              <a:buNone/>
              <a:defRPr/>
            </a:pPr>
            <a:r>
              <a:rPr lang="en-US" dirty="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alt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SPOK Mobile Messaging System </a:t>
            </a:r>
          </a:p>
        </p:txBody>
      </p:sp>
      <p:sp>
        <p:nvSpPr>
          <p:cNvPr id="27651" name="Content Placeholder 2"/>
          <p:cNvSpPr>
            <a:spLocks noGrp="1"/>
          </p:cNvSpPr>
          <p:nvPr>
            <p:ph idx="1"/>
          </p:nvPr>
        </p:nvSpPr>
        <p:spPr>
          <a:xfrm>
            <a:off x="533400" y="1600200"/>
            <a:ext cx="8382000" cy="4530725"/>
          </a:xfrm>
        </p:spPr>
        <p:txBody>
          <a:bodyPr/>
          <a:lstStyle/>
          <a:p>
            <a:pPr>
              <a:defRPr/>
            </a:pPr>
            <a:r>
              <a:rPr lang="en-US" altLang="en-US" dirty="0"/>
              <a:t>With the implementation of SPOK, only codes and announcements will be paged overhead. All hospital staff should be utilizing SPOK Web. If the staff have any questions or concerns in regard to SPOK, they can contact Patient Access at EXT. 8530 or they can email </a:t>
            </a:r>
            <a:r>
              <a:rPr lang="en-US" altLang="en-US" u="sng" dirty="0">
                <a:hlinkClick r:id="rId2"/>
              </a:rPr>
              <a:t>SBSH_PACommunications@stonybrookmedicine.edu</a:t>
            </a:r>
            <a:r>
              <a:rPr lang="en-US" altLang="en-US" dirty="0"/>
              <a:t>. </a:t>
            </a:r>
          </a:p>
          <a:p>
            <a:pPr marL="0" indent="0">
              <a:buFont typeface="Wingdings" panose="05000000000000000000" pitchFamily="2" charset="2"/>
              <a:buNone/>
              <a:defRPr/>
            </a:pPr>
            <a:endParaRPr lang="en-US" altLang="en-US" dirty="0"/>
          </a:p>
          <a:p>
            <a:pPr>
              <a:defRPr/>
            </a:pPr>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5"/>
          <p:cNvSpPr>
            <a:spLocks noChangeArrowheads="1" noChangeShapeType="1" noTextEdit="1"/>
          </p:cNvSpPr>
          <p:nvPr/>
        </p:nvSpPr>
        <p:spPr bwMode="auto">
          <a:xfrm>
            <a:off x="2324100" y="803275"/>
            <a:ext cx="4953000" cy="542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Workplace Violence</a:t>
            </a:r>
          </a:p>
        </p:txBody>
      </p:sp>
      <p:pic>
        <p:nvPicPr>
          <p:cNvPr id="33795" name="Picture 6" descr="MCj030434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3716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MCBD1964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638800"/>
            <a:ext cx="1371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609600" y="1524000"/>
            <a:ext cx="8305800" cy="4530725"/>
          </a:xfrm>
        </p:spPr>
        <p:txBody>
          <a:bodyPr/>
          <a:lstStyle/>
          <a:p>
            <a:pPr eaLnBrk="1" hangingPunct="1">
              <a:buFont typeface="Wingdings" panose="05000000000000000000" pitchFamily="2" charset="2"/>
              <a:buChar char="§"/>
              <a:defRPr/>
            </a:pPr>
            <a:r>
              <a:rPr lang="en-US" altLang="en-US" sz="1400" dirty="0"/>
              <a:t>Definition: any physical assault, threatening behavior, or verbal abuse occurring in the work setting</a:t>
            </a:r>
          </a:p>
          <a:p>
            <a:pPr eaLnBrk="1" hangingPunct="1">
              <a:buFont typeface="Wingdings" panose="05000000000000000000" pitchFamily="2" charset="2"/>
              <a:buChar char="§"/>
              <a:defRPr/>
            </a:pPr>
            <a:r>
              <a:rPr lang="en-US" altLang="en-US" sz="1400" dirty="0"/>
              <a:t>Workplace: any location either permanent or temporary where an employee performs work related duties</a:t>
            </a:r>
          </a:p>
          <a:p>
            <a:pPr eaLnBrk="1" hangingPunct="1">
              <a:buFont typeface="Wingdings" panose="05000000000000000000" pitchFamily="2" charset="2"/>
              <a:buChar char="§"/>
              <a:defRPr/>
            </a:pPr>
            <a:r>
              <a:rPr lang="en-US" altLang="en-US" sz="1400" dirty="0"/>
              <a:t>Policy HHR0028: Stony Brook Southampton Hospital Workplace Violence Prevention Program</a:t>
            </a:r>
          </a:p>
          <a:p>
            <a:pPr marL="400050" lvl="1" indent="0" eaLnBrk="1" hangingPunct="1">
              <a:buFont typeface="Wingdings" panose="05000000000000000000" pitchFamily="2" charset="2"/>
              <a:buNone/>
              <a:defRPr/>
            </a:pPr>
            <a:r>
              <a:rPr lang="en-US" sz="1400" dirty="0">
                <a:solidFill>
                  <a:srgbClr val="FF0000"/>
                </a:solidFill>
                <a:hlinkClick r:id="rId4"/>
              </a:rPr>
              <a:t>Workplace Violence Policy.pdf</a:t>
            </a:r>
            <a:endParaRPr lang="en-US" altLang="en-US" sz="1400" kern="1200" dirty="0">
              <a:solidFill>
                <a:srgbClr val="FF0000"/>
              </a:solidFill>
              <a:ea typeface="ＭＳ Ｐゴシック" panose="020B0600070205080204" pitchFamily="34" charset="-128"/>
            </a:endParaRPr>
          </a:p>
          <a:p>
            <a:pPr eaLnBrk="1" hangingPunct="1">
              <a:buFont typeface="Wingdings" panose="05000000000000000000" pitchFamily="2" charset="2"/>
              <a:buChar char="§"/>
              <a:defRPr/>
            </a:pPr>
            <a:r>
              <a:rPr lang="en-US" altLang="en-US" sz="1400" dirty="0"/>
              <a:t>Verbal de-escalation techniques: let the person express their anger, be firm and speak directly, maintain eye contact, treat the person with respect, </a:t>
            </a:r>
            <a:r>
              <a:rPr lang="en-US" altLang="en-US" sz="1400" b="1" i="1" dirty="0"/>
              <a:t>LISTEN</a:t>
            </a:r>
          </a:p>
          <a:p>
            <a:pPr eaLnBrk="1" hangingPunct="1">
              <a:buFont typeface="Wingdings" panose="05000000000000000000" pitchFamily="2" charset="2"/>
              <a:buChar char="§"/>
              <a:defRPr/>
            </a:pPr>
            <a:r>
              <a:rPr lang="en-US" altLang="en-US" sz="1400" dirty="0"/>
              <a:t>When someone is combative: never turn your back on the person or place yourself in a vulnerable position, leave the door open and position yourself between the door and the person, place supplies/equipment out of reach, be aware of the possibility of a weapon, work as a team, call for additional help as needed</a:t>
            </a:r>
          </a:p>
          <a:p>
            <a:pPr eaLnBrk="1" hangingPunct="1">
              <a:buFont typeface="Wingdings" panose="05000000000000000000" pitchFamily="2" charset="2"/>
              <a:buChar char="§"/>
              <a:defRPr/>
            </a:pPr>
            <a:r>
              <a:rPr lang="en-US" altLang="en-US" sz="1400" dirty="0"/>
              <a:t>We are all responsible for using safe work practices, following all directives, policies and procedures.  All violent incidents should be reported promptly (whether or not there was any physical injury) to your supervisor and entered into SB Safe.</a:t>
            </a:r>
          </a:p>
          <a:p>
            <a:pPr eaLnBrk="1" hangingPunct="1">
              <a:buFont typeface="Wingdings" panose="05000000000000000000" pitchFamily="2" charset="2"/>
              <a:buChar char="§"/>
              <a:defRPr/>
            </a:pPr>
            <a:r>
              <a:rPr lang="en-US" altLang="en-US" sz="1400" b="1" dirty="0"/>
              <a:t>CODE M</a:t>
            </a:r>
            <a:r>
              <a:rPr lang="en-US" altLang="en-US" sz="1400" dirty="0"/>
              <a:t>: security code for additional manpower in a violent situation </a:t>
            </a:r>
          </a:p>
          <a:p>
            <a:pPr eaLnBrk="1" hangingPunct="1">
              <a:buFont typeface="Wingdings" panose="05000000000000000000" pitchFamily="2" charset="2"/>
              <a:buChar char="§"/>
              <a:defRPr/>
            </a:pPr>
            <a:r>
              <a:rPr lang="en-US" altLang="en-US" sz="1400" b="1" dirty="0"/>
              <a:t>DIAL 555</a:t>
            </a:r>
            <a:r>
              <a:rPr lang="en-US" altLang="en-US" sz="1400" dirty="0"/>
              <a:t> in an emergency</a:t>
            </a:r>
          </a:p>
          <a:p>
            <a:pPr eaLnBrk="1" hangingPunct="1">
              <a:buFont typeface="Wingdings" panose="05000000000000000000" pitchFamily="2" charset="2"/>
              <a:buChar char="§"/>
              <a:defRPr/>
            </a:pPr>
            <a:r>
              <a:rPr lang="en-US" altLang="en-US" sz="1400" dirty="0"/>
              <a:t>“Code Lavender” response team is available to provide emotional support to staff that have experienced </a:t>
            </a:r>
            <a:r>
              <a:rPr lang="en-US" altLang="en-US" sz="1400"/>
              <a:t>workplace violence </a:t>
            </a:r>
            <a:r>
              <a:rPr lang="en-US" altLang="en-US" sz="1400" dirty="0"/>
              <a:t>events through the hospital operator.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a:effectLst>
            <a:outerShdw blurRad="50800" dist="50800" dir="5400000" algn="ctr" rotWithShape="0">
              <a:schemeClr val="bg1">
                <a:lumMod val="50000"/>
              </a:schemeClr>
            </a:outerShdw>
          </a:effectLst>
        </p:spPr>
        <p:txBody>
          <a:bodyPr>
            <a:normAutofit fontScale="90000"/>
          </a:bodyPr>
          <a:lstStyle/>
          <a:p>
            <a:pPr algn="ctr" eaLnBrk="1" hangingPunct="1">
              <a:defRPr/>
            </a:pP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Identification of Victims of Violence and Abuse </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4819" name="Subtitle 2"/>
          <p:cNvSpPr>
            <a:spLocks noGrp="1" noChangeArrowheads="1"/>
          </p:cNvSpPr>
          <p:nvPr>
            <p:ph idx="1"/>
          </p:nvPr>
        </p:nvSpPr>
        <p:spPr/>
        <p:txBody>
          <a:bodyPr/>
          <a:lstStyle/>
          <a:p>
            <a:pPr marL="457200" lvl="1" indent="0" eaLnBrk="1" hangingPunct="1">
              <a:buFont typeface="Wingdings" panose="05000000000000000000" pitchFamily="2" charset="2"/>
              <a:buNone/>
            </a:pPr>
            <a:endParaRPr lang="en-US" altLang="en-US" sz="1600" smtClean="0"/>
          </a:p>
          <a:p>
            <a:pPr eaLnBrk="1" hangingPunct="1">
              <a:buFont typeface="Wingdings" panose="05000000000000000000" pitchFamily="2" charset="2"/>
              <a:buChar char="§"/>
            </a:pPr>
            <a:r>
              <a:rPr lang="en-US" altLang="en-US" sz="1800" smtClean="0"/>
              <a:t>Patients have the right to be free from mental, physical, sexual, and verbal abuse, neglect, and exploitation.</a:t>
            </a:r>
          </a:p>
          <a:p>
            <a:pPr eaLnBrk="1" hangingPunct="1">
              <a:buFont typeface="Wingdings" panose="05000000000000000000" pitchFamily="2" charset="2"/>
              <a:buChar char="§"/>
            </a:pPr>
            <a:r>
              <a:rPr lang="en-US" altLang="en-US" sz="1800" smtClean="0"/>
              <a:t>Screening for domestic violence should be integrated into regular health screens allowing providers non-judgmental, clinical guidelines to identify whether or not a full Domestic Violence intervention should be implemented.</a:t>
            </a:r>
          </a:p>
          <a:p>
            <a:pPr eaLnBrk="1" hangingPunct="1">
              <a:buFont typeface="Wingdings" panose="05000000000000000000" pitchFamily="2" charset="2"/>
              <a:buChar char="§"/>
            </a:pPr>
            <a:r>
              <a:rPr lang="en-US" altLang="en-US" sz="1800" smtClean="0"/>
              <a:t>Referring a patient to a hospital social worker, domestic violence advocate, and/or law enforcement allows  the healthcare provider to connect the patient to critical ,specialized support.</a:t>
            </a:r>
          </a:p>
          <a:p>
            <a:pPr eaLnBrk="1" hangingPunct="1">
              <a:buFont typeface="Wingdings" panose="05000000000000000000" pitchFamily="2" charset="2"/>
              <a:buChar char="§"/>
            </a:pPr>
            <a:r>
              <a:rPr lang="en-US" altLang="en-US" sz="1800" smtClean="0"/>
              <a:t>Any report of abuse, neglect or exploitation by a patient against a staff member shall be immediately referred to a supervisor. The employee may be removed from patient care pending resolution of the complaint.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Active Shooter</a:t>
            </a:r>
          </a:p>
        </p:txBody>
      </p:sp>
      <p:sp>
        <p:nvSpPr>
          <p:cNvPr id="3" name="Content Placeholder 2"/>
          <p:cNvSpPr>
            <a:spLocks noGrp="1"/>
          </p:cNvSpPr>
          <p:nvPr>
            <p:ph idx="1"/>
          </p:nvPr>
        </p:nvSpPr>
        <p:spPr>
          <a:xfrm>
            <a:off x="914400" y="1600200"/>
            <a:ext cx="7772400" cy="5029200"/>
          </a:xfrm>
        </p:spPr>
        <p:txBody>
          <a:bodyPr/>
          <a:lstStyle/>
          <a:p>
            <a:pPr marL="400050" indent="-285750">
              <a:lnSpc>
                <a:spcPct val="107000"/>
              </a:lnSpc>
              <a:spcBef>
                <a:spcPts val="0"/>
              </a:spcBef>
              <a:spcAft>
                <a:spcPts val="800"/>
              </a:spcAft>
              <a:defRPr/>
            </a:pPr>
            <a:r>
              <a:rPr lang="en-US" sz="1600" dirty="0">
                <a:ea typeface="Calibri" panose="020F0502020204030204" pitchFamily="34" charset="0"/>
                <a:cs typeface="Arial" panose="020B0604020202020204" pitchFamily="34" charset="0"/>
              </a:rPr>
              <a:t>Stony Brook Southampton Hospital Active Shooter Policy</a:t>
            </a:r>
          </a:p>
          <a:p>
            <a:pPr lvl="1">
              <a:lnSpc>
                <a:spcPct val="107000"/>
              </a:lnSpc>
              <a:spcBef>
                <a:spcPts val="0"/>
              </a:spcBef>
              <a:spcAft>
                <a:spcPts val="800"/>
              </a:spcAft>
              <a:buFont typeface="Wingdings" panose="05000000000000000000" pitchFamily="2" charset="2"/>
              <a:buChar char=""/>
              <a:tabLst>
                <a:tab pos="457200" algn="l"/>
              </a:tabLst>
              <a:defRPr/>
            </a:pPr>
            <a:r>
              <a:rPr lang="en-US" sz="1400" dirty="0">
                <a:ea typeface="Calibri" panose="020F0502020204030204" pitchFamily="34" charset="0"/>
                <a:cs typeface="Arial" panose="020B0604020202020204" pitchFamily="34" charset="0"/>
              </a:rPr>
              <a:t>Objective: To provide an immediate and effective response to an active shooter event on the Stony Brook Southampton Hospital Campus facilities or its’ grounds.</a:t>
            </a:r>
          </a:p>
          <a:p>
            <a:pPr>
              <a:lnSpc>
                <a:spcPct val="107000"/>
              </a:lnSpc>
              <a:spcBef>
                <a:spcPts val="0"/>
              </a:spcBef>
              <a:spcAft>
                <a:spcPts val="800"/>
              </a:spcAft>
              <a:buFont typeface="Wingdings" panose="05000000000000000000" pitchFamily="2" charset="2"/>
              <a:buChar char=""/>
              <a:tabLst>
                <a:tab pos="457200" algn="l"/>
              </a:tabLst>
              <a:defRPr/>
            </a:pPr>
            <a:r>
              <a:rPr lang="en-US" sz="1600" dirty="0">
                <a:ea typeface="Calibri" panose="020F0502020204030204" pitchFamily="34" charset="0"/>
                <a:cs typeface="Arial" panose="020B0604020202020204" pitchFamily="34" charset="0"/>
              </a:rPr>
              <a:t>Procedures:</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Upon discovery of an active shooter situation in the hospital notify the Switchboard Operator by dialing 555.  </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The Switchboard Operator will conduct an overhead announcement of “Code Active Shooter” including a location.  The Operator will call 911.</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Upon hearing a “Code Active Shooter” overhead announcement, if unable to escape safely, employees shall shelter in place.  </a:t>
            </a:r>
          </a:p>
          <a:p>
            <a:pPr marL="0" indent="0">
              <a:lnSpc>
                <a:spcPct val="107000"/>
              </a:lnSpc>
              <a:spcBef>
                <a:spcPts val="0"/>
              </a:spcBef>
              <a:spcAft>
                <a:spcPts val="800"/>
              </a:spcAft>
              <a:buFont typeface="Wingdings" panose="05000000000000000000" pitchFamily="2" charset="2"/>
              <a:buNone/>
              <a:defRPr/>
            </a:pPr>
            <a:r>
              <a:rPr lang="en-US" sz="1600" b="1" u="sng" dirty="0">
                <a:solidFill>
                  <a:schemeClr val="accent1"/>
                </a:solidFill>
                <a:ea typeface="Calibri" panose="020F0502020204030204" pitchFamily="34" charset="0"/>
                <a:cs typeface="Arial" panose="020B0604020202020204" pitchFamily="34" charset="0"/>
              </a:rPr>
              <a:t>DO NOT GO TO THE AREA SPECIFIED IN THE CODE ANNOUNCEMENT!</a:t>
            </a:r>
            <a:endParaRPr lang="en-US" sz="1600" dirty="0">
              <a:solidFill>
                <a:schemeClr val="accent1"/>
              </a:solidFill>
              <a:ea typeface="Calibri" panose="020F0502020204030204" pitchFamily="34" charset="0"/>
              <a:cs typeface="Arial" panose="020B0604020202020204" pitchFamily="34" charset="0"/>
            </a:endParaRPr>
          </a:p>
          <a:p>
            <a:pPr marL="0">
              <a:lnSpc>
                <a:spcPct val="107000"/>
              </a:lnSpc>
              <a:spcBef>
                <a:spcPts val="0"/>
              </a:spcBef>
              <a:spcAft>
                <a:spcPts val="800"/>
              </a:spcAft>
              <a:defRPr/>
            </a:pPr>
            <a:r>
              <a:rPr lang="en-US" sz="1600" b="1" dirty="0">
                <a:ea typeface="Calibri" panose="020F0502020204030204" pitchFamily="34" charset="0"/>
                <a:cs typeface="Arial" panose="020B0604020202020204" pitchFamily="34" charset="0"/>
              </a:rPr>
              <a:t> </a:t>
            </a:r>
            <a:r>
              <a:rPr lang="en-US" sz="1600" b="1" u="sng" dirty="0">
                <a:ea typeface="Calibri" panose="020F0502020204030204" pitchFamily="34" charset="0"/>
                <a:cs typeface="Arial" panose="020B0604020202020204" pitchFamily="34" charset="0"/>
              </a:rPr>
              <a:t>Panic Buttons</a:t>
            </a:r>
            <a:endParaRPr lang="en-US" sz="1600" dirty="0">
              <a:ea typeface="Calibri" panose="020F0502020204030204" pitchFamily="34" charset="0"/>
              <a:cs typeface="Arial" panose="020B0604020202020204" pitchFamily="34" charset="0"/>
            </a:endParaRPr>
          </a:p>
          <a:p>
            <a:pPr marL="400050" lvl="1">
              <a:lnSpc>
                <a:spcPct val="107000"/>
              </a:lnSpc>
              <a:spcBef>
                <a:spcPts val="0"/>
              </a:spcBef>
              <a:spcAft>
                <a:spcPts val="800"/>
              </a:spcAft>
              <a:defRPr/>
            </a:pPr>
            <a:r>
              <a:rPr lang="en-US" sz="1400" b="1" dirty="0">
                <a:ea typeface="Calibri" panose="020F0502020204030204" pitchFamily="34" charset="0"/>
                <a:cs typeface="Arial" panose="020B0604020202020204" pitchFamily="34" charset="0"/>
              </a:rPr>
              <a:t> </a:t>
            </a:r>
            <a:r>
              <a:rPr lang="en-US" sz="1400" dirty="0">
                <a:ea typeface="Calibri" panose="020F0502020204030204" pitchFamily="34" charset="0"/>
                <a:cs typeface="Arial" panose="020B0604020202020204" pitchFamily="34" charset="0"/>
              </a:rPr>
              <a:t>Staff are reminded that the buttons used to activate a panic alarm will bring manpower to the unit.</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a:t>
            </a:r>
            <a:r>
              <a:rPr lang="en-US" sz="1400" b="1" u="sng" dirty="0">
                <a:ea typeface="Calibri" panose="020F0502020204030204" pitchFamily="34" charset="0"/>
                <a:cs typeface="Arial" panose="020B0604020202020204" pitchFamily="34" charset="0"/>
              </a:rPr>
              <a:t>If possible,</a:t>
            </a:r>
            <a:r>
              <a:rPr lang="en-US" sz="1400" dirty="0">
                <a:ea typeface="Calibri" panose="020F0502020204030204" pitchFamily="34" charset="0"/>
                <a:cs typeface="Arial" panose="020B0604020202020204" pitchFamily="34" charset="0"/>
              </a:rPr>
              <a:t> staff should </a:t>
            </a:r>
            <a:r>
              <a:rPr lang="en-US" sz="1400" b="1" u="sng" dirty="0">
                <a:ea typeface="Calibri" panose="020F0502020204030204" pitchFamily="34" charset="0"/>
                <a:cs typeface="Arial" panose="020B0604020202020204" pitchFamily="34" charset="0"/>
              </a:rPr>
              <a:t>AVOID</a:t>
            </a:r>
            <a:r>
              <a:rPr lang="en-US" sz="1400" dirty="0">
                <a:ea typeface="Calibri" panose="020F0502020204030204" pitchFamily="34" charset="0"/>
                <a:cs typeface="Arial" panose="020B0604020202020204" pitchFamily="34" charset="0"/>
              </a:rPr>
              <a:t> the use of these panic buttons when confronted with an active shooter situation. A panic button activation should only be utilized as a last resort to alert hospital security of a situation.     </a:t>
            </a:r>
          </a:p>
          <a:p>
            <a:pPr marL="0" indent="0">
              <a:lnSpc>
                <a:spcPct val="107000"/>
              </a:lnSpc>
              <a:spcBef>
                <a:spcPts val="0"/>
              </a:spcBef>
              <a:spcAft>
                <a:spcPts val="800"/>
              </a:spcAft>
              <a:buFont typeface="Wingdings" panose="05000000000000000000" pitchFamily="2" charset="2"/>
              <a:buNone/>
              <a:defRPr/>
            </a:pP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defRPr/>
            </a:pP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Active Shooter</a:t>
            </a:r>
          </a:p>
        </p:txBody>
      </p:sp>
      <p:sp>
        <p:nvSpPr>
          <p:cNvPr id="3" name="Content Placeholder 2"/>
          <p:cNvSpPr>
            <a:spLocks noGrp="1"/>
          </p:cNvSpPr>
          <p:nvPr>
            <p:ph idx="1"/>
          </p:nvPr>
        </p:nvSpPr>
        <p:spPr>
          <a:xfrm>
            <a:off x="914400" y="1600200"/>
            <a:ext cx="7772400" cy="5029200"/>
          </a:xfrm>
        </p:spPr>
        <p:txBody>
          <a:bodyPr/>
          <a:lstStyle/>
          <a:p>
            <a:pPr marL="0">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Staff Responsibilities; </a:t>
            </a:r>
            <a:r>
              <a:rPr lang="en-US" sz="2000" b="1" dirty="0">
                <a:latin typeface="Calibri" panose="020F0502020204030204" pitchFamily="34" charset="0"/>
                <a:ea typeface="Calibri" panose="020F0502020204030204" pitchFamily="34" charset="0"/>
                <a:cs typeface="Times New Roman" panose="02020603050405020304" pitchFamily="18" charset="0"/>
              </a:rPr>
              <a:t>Staff Should: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a) Remain calm and help calm the fears of patients and visitors.</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b) Suspend all patient discharges, non-urgent medical procedures and other non-urgent patient movement during the incident.</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c) If safely able to, call the Hospital Switchboard Operator (ext. 555.) or 911 from where you are concealed.</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d) Remain behind closed doors until told to leave by law enforcement.</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e) A Code “All Clear - Active Shooter” will only be announced overhead by the Switchboard Operator after the situation has been resolved.</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f) </a:t>
            </a:r>
            <a:r>
              <a:rPr lang="en-US" sz="1600" b="1" dirty="0">
                <a:latin typeface="Calibri" panose="020F0502020204030204" pitchFamily="34" charset="0"/>
                <a:ea typeface="Calibri" panose="020F0502020204030204" pitchFamily="34" charset="0"/>
                <a:cs typeface="Times New Roman" panose="02020603050405020304" pitchFamily="18" charset="0"/>
              </a:rPr>
              <a:t>Take action against the active shooter only as a last resort when your life is in imminent danger.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00050" lvl="1" indent="0">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g) Act as a team, if possible, and attempt to disrupt and/or incapacitate the shooter.  Use whatever objects you can as weapons to help stop the shooter</a:t>
            </a:r>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Employee Conduct</a:t>
            </a:r>
          </a:p>
        </p:txBody>
      </p:sp>
      <p:sp>
        <p:nvSpPr>
          <p:cNvPr id="37891" name="Content Placeholder 2"/>
          <p:cNvSpPr>
            <a:spLocks noGrp="1" noChangeArrowheads="1"/>
          </p:cNvSpPr>
          <p:nvPr>
            <p:ph idx="1"/>
          </p:nvPr>
        </p:nvSpPr>
        <p:spPr/>
        <p:txBody>
          <a:bodyPr/>
          <a:lstStyle/>
          <a:p>
            <a:r>
              <a:rPr lang="en-US" altLang="en-US" sz="2000" smtClean="0"/>
              <a:t>All staff are expected to conduct themselves in a manner that supports the efficient operations of the Hospital and for the benefit and safety of staff.</a:t>
            </a:r>
          </a:p>
          <a:p>
            <a:r>
              <a:rPr lang="en-US" altLang="en-US" sz="2000" smtClean="0"/>
              <a:t>General expectations include:</a:t>
            </a:r>
          </a:p>
          <a:p>
            <a:pPr lvl="1"/>
            <a:r>
              <a:rPr lang="en-US" altLang="en-US" sz="2000" smtClean="0"/>
              <a:t>Report to work punctually and notify your supervisor in advance if you expect to be late or absent from work</a:t>
            </a:r>
          </a:p>
          <a:p>
            <a:pPr lvl="1"/>
            <a:r>
              <a:rPr lang="en-US" altLang="en-US" sz="2000" smtClean="0"/>
              <a:t>Comply with all Hospital safety standards</a:t>
            </a:r>
          </a:p>
          <a:p>
            <a:pPr lvl="1"/>
            <a:r>
              <a:rPr lang="en-US" altLang="en-US" sz="2000" smtClean="0"/>
              <a:t>Be neatly and appropriately attired (See Personal Appearance Policy)</a:t>
            </a:r>
          </a:p>
          <a:p>
            <a:pPr lvl="1"/>
            <a:r>
              <a:rPr lang="en-US" altLang="en-US" sz="2000" smtClean="0"/>
              <a:t>Treat all patients, visitors, and staff in a courteous and professional manner.</a:t>
            </a:r>
          </a:p>
          <a:p>
            <a:pPr lvl="1"/>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2514600" y="304800"/>
            <a:ext cx="497205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Patient's Rights, Patient Confidentiality</a:t>
            </a:r>
          </a:p>
        </p:txBody>
      </p:sp>
      <p:sp>
        <p:nvSpPr>
          <p:cNvPr id="6147" name="Text Box 10"/>
          <p:cNvSpPr txBox="1">
            <a:spLocks noChangeArrowheads="1"/>
          </p:cNvSpPr>
          <p:nvPr/>
        </p:nvSpPr>
        <p:spPr bwMode="auto">
          <a:xfrm>
            <a:off x="957263" y="1595438"/>
            <a:ext cx="7686675" cy="5262562"/>
          </a:xfrm>
          <a:prstGeom prst="rect">
            <a:avLst/>
          </a:prstGeom>
          <a:noFill/>
          <a:ln>
            <a:noFill/>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treatment without discrimination as to race, color, religion, sex, national origin, disability, sexual orientation, gender identity, gender expression or source of payment</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considerate and respectful care in a clean and safe environment free of unnecessary restraints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emergency care if you need it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Be informed of the names and position of the doctor who will be in charge of your care in the hospital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Know the names, positions, and functions of any hospital staff involved in your care and refuse their treatment, examination or observation</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A non-smoking room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complete information about your diagnosis, treatment and prognosis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all the information that you need to give informed consent for any proposed procedure or treatment. This information shall include the possible risks and benefits of the procedure or treatment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all the information that you need to give informed consent for an order not to resuscitate. You also have the right to designate an individual to give this consent for you, if you are too ill to do so. If you would like additional information, please ask for a copy of the pamphlet "Do Not Resuscitate Orders - A Guide for Patient and Families.”</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Refuse treatment and be told what effect this may have on your health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Refuse to take part in research. In deciding whether or not to participate, you have the right to a full explanation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Privacy while in the hospital and confidentiality of all information and records regarding your care </a:t>
            </a:r>
          </a:p>
          <a:p>
            <a:pPr eaLnBrk="1" hangingPunct="1">
              <a:spcBef>
                <a:spcPct val="0"/>
              </a:spcBef>
              <a:buClrTx/>
              <a:buSzTx/>
              <a:buFontTx/>
              <a:buChar char="•"/>
              <a:defRPr/>
            </a:pPr>
            <a:endParaRPr lang="en-US" altLang="en-US" sz="1400" dirty="0"/>
          </a:p>
        </p:txBody>
      </p:sp>
      <p:pic>
        <p:nvPicPr>
          <p:cNvPr id="11268" name="Picture 12" descr="MPj01756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09600"/>
            <a:ext cx="320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1775"/>
            <a:ext cx="7772400" cy="1143000"/>
          </a:xfrm>
        </p:spPr>
        <p:txBody>
          <a:bodyPr/>
          <a:lstStyle/>
          <a:p>
            <a:pPr>
              <a:defRPr/>
            </a:pP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HARASSMENT AND </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NON DISCRIMINATION</a:t>
            </a:r>
            <a:endParaRPr lang="en-US" sz="4400" dirty="0"/>
          </a:p>
        </p:txBody>
      </p:sp>
      <p:sp>
        <p:nvSpPr>
          <p:cNvPr id="38915" name="Content Placeholder 2"/>
          <p:cNvSpPr>
            <a:spLocks noGrp="1" noChangeArrowheads="1"/>
          </p:cNvSpPr>
          <p:nvPr>
            <p:ph idx="1"/>
          </p:nvPr>
        </p:nvSpPr>
        <p:spPr/>
        <p:txBody>
          <a:bodyPr/>
          <a:lstStyle/>
          <a:p>
            <a:r>
              <a:rPr lang="en-US" altLang="en-US" sz="1400" b="1" smtClean="0"/>
              <a:t>Policy</a:t>
            </a:r>
            <a:r>
              <a:rPr lang="en-US" altLang="en-US" sz="1400" smtClean="0"/>
              <a:t>: Discrimination and harassment on the basis of an employee's race, color, creed, religion, national or ethnic origin, sex, sexual orientation, gender identity or gender expression, age, disability (including pregnancy), citizenship, marital status, familial status, genetic predisposition, source of income, domestic violence victim status, military or veteran status, or any other basis protected by Federal, State, or local law and regulations is expressly prohibited.</a:t>
            </a:r>
          </a:p>
          <a:p>
            <a:r>
              <a:rPr lang="en-US" altLang="en-US" sz="1400" b="1" smtClean="0"/>
              <a:t>Harassment</a:t>
            </a:r>
            <a:r>
              <a:rPr lang="en-US" altLang="en-US" sz="1400" smtClean="0"/>
              <a:t>: Unlawful forms of harassment includes sexual harassment and unwelcome conduct, whether verbal, physical or visual which is based upon race, religion, ethnicity, color, ancestry, creed, age, genetic information, actual or perceived disability, medical condition, sex, national origin, sexual orientation, marital status, familial or parental status, domestic partner status, alienage or citizenship, military or veteran status, source of income, domestic violence victim status or any other status protected by federal, state, or local law.</a:t>
            </a:r>
          </a:p>
          <a:p>
            <a:r>
              <a:rPr lang="en-US" altLang="en-US" sz="1400" b="1" smtClean="0"/>
              <a:t>Examples of harassment</a:t>
            </a:r>
            <a:r>
              <a:rPr lang="en-US" altLang="en-US" sz="1400" smtClean="0"/>
              <a:t>: </a:t>
            </a:r>
          </a:p>
          <a:p>
            <a:pPr lvl="1"/>
            <a:r>
              <a:rPr lang="en-US" altLang="en-US" sz="1400" smtClean="0"/>
              <a:t>Oral or written communications that contain offensive name-calling, derogatory comments, jokes, slurs, negative stereotyping, or threats. </a:t>
            </a:r>
          </a:p>
          <a:p>
            <a:pPr lvl="1"/>
            <a:r>
              <a:rPr lang="en-US" altLang="en-US" sz="1400" smtClean="0"/>
              <a:t>Nonverbal conduct such as staring, leering and giving inappropriate gifts, especially if this conduct is repetitive. </a:t>
            </a:r>
          </a:p>
          <a:p>
            <a:pPr lvl="1"/>
            <a:r>
              <a:rPr lang="en-US" altLang="en-US" sz="1400" smtClean="0"/>
              <a:t>Visual images such as posting or sharing derogatory or offensive pictures, cartoons, drawings or gestures. </a:t>
            </a:r>
          </a:p>
          <a:p>
            <a:pPr lvl="1"/>
            <a:r>
              <a:rPr lang="en-US" altLang="en-US" sz="1400" smtClean="0"/>
              <a:t>Other behavior that creates a workplace where an employee reasonably feels threatened, humiliated, intimidated, or bullied in the workplace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HARASSMENT AND </a:t>
            </a:r>
            <a:b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NON DISCRIMINATION</a:t>
            </a:r>
            <a:endParaRPr lang="en-US" dirty="0"/>
          </a:p>
        </p:txBody>
      </p:sp>
      <p:sp>
        <p:nvSpPr>
          <p:cNvPr id="3" name="Content Placeholder 2"/>
          <p:cNvSpPr>
            <a:spLocks noGrp="1"/>
          </p:cNvSpPr>
          <p:nvPr>
            <p:ph idx="1"/>
          </p:nvPr>
        </p:nvSpPr>
        <p:spPr/>
        <p:txBody>
          <a:bodyPr/>
          <a:lstStyle/>
          <a:p>
            <a:pPr>
              <a:defRPr/>
            </a:pPr>
            <a:r>
              <a:rPr lang="en-US" sz="1600" b="1" dirty="0"/>
              <a:t>Sexual harassment: </a:t>
            </a:r>
            <a:r>
              <a:rPr lang="en-US" sz="1600" dirty="0"/>
              <a:t>Sexual harassment is a form of harassment that is based on a person’s sex or that is sex-based behavior. It is also sexual harassment for anyone in a position of authority to make a condition of employment upon submission to a request or demand for sexual favors.   </a:t>
            </a:r>
          </a:p>
          <a:p>
            <a:pPr>
              <a:defRPr/>
            </a:pPr>
            <a:r>
              <a:rPr lang="en-US" sz="1600" b="1" dirty="0"/>
              <a:t>Your role:</a:t>
            </a:r>
            <a:r>
              <a:rPr lang="en-US" sz="1600" dirty="0"/>
              <a:t> Every employee has a role to play in achieving a respectful workplace:</a:t>
            </a:r>
          </a:p>
          <a:p>
            <a:pPr>
              <a:defRPr/>
            </a:pPr>
            <a:r>
              <a:rPr lang="en-US" sz="1600" dirty="0"/>
              <a:t>Be sensitive to how others may perceive your actions. Just because someone does not complain to you does not mean that they don’t object to your behavior. </a:t>
            </a:r>
          </a:p>
          <a:p>
            <a:pPr>
              <a:defRPr/>
            </a:pPr>
            <a:r>
              <a:rPr lang="en-US" sz="1600" dirty="0"/>
              <a:t>If someone offends you, let that person know so that it won’t happen again. If you have offended someone, understand his or her perspective, apologize and don’t let it happen again. </a:t>
            </a:r>
          </a:p>
          <a:p>
            <a:pPr>
              <a:defRPr/>
            </a:pPr>
            <a:r>
              <a:rPr lang="en-US" sz="1600" dirty="0"/>
              <a:t>Report any unwelcome behavior you think might be harassment under this policy to your Supervisor or the Human Resources Department. An appropriate investigation will follow.</a:t>
            </a:r>
          </a:p>
          <a:p>
            <a:pPr>
              <a:defRPr/>
            </a:pPr>
            <a:r>
              <a:rPr lang="en-US" sz="1600" b="1" dirty="0"/>
              <a:t>Non-retaliation: </a:t>
            </a:r>
            <a:r>
              <a:rPr lang="en-US" sz="1600" dirty="0"/>
              <a:t>retaliation of any kind against any employee for bringing a complaint or assisting in the investigation of a complaint is prohibited.</a:t>
            </a:r>
            <a:r>
              <a:rPr lang="en-US" sz="1600" b="1" dirty="0"/>
              <a:t>  </a:t>
            </a:r>
          </a:p>
          <a:p>
            <a:pPr marL="0" indent="0">
              <a:buFont typeface="Wingdings" panose="05000000000000000000" pitchFamily="2" charset="2"/>
              <a:buNone/>
              <a:defRPr/>
            </a:pPr>
            <a:r>
              <a:rPr lang="en-US" dirty="0"/>
              <a:t> </a:t>
            </a:r>
          </a:p>
          <a:p>
            <a:pPr marL="0" indent="0">
              <a:buFont typeface="Wingdings" panose="05000000000000000000" pitchFamily="2" charset="2"/>
              <a:buNone/>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a:xfrm>
            <a:off x="685800" y="228600"/>
            <a:ext cx="7772400" cy="1143000"/>
          </a:xfrm>
        </p:spPr>
        <p:txBody>
          <a:bodyPr/>
          <a:lstStyle/>
          <a:p>
            <a:r>
              <a:rPr lang="en-US" altLang="en-US" sz="4400" b="1" u="sng" smtClean="0">
                <a:solidFill>
                  <a:schemeClr val="accent1"/>
                </a:solidFill>
                <a:latin typeface="Arial Black" panose="020B0A04020102020204" pitchFamily="34" charset="0"/>
              </a:rPr>
              <a:t>LGBTQIA+</a:t>
            </a:r>
            <a:r>
              <a:rPr lang="en-US" altLang="en-US" sz="4400" b="1" u="sng" smtClean="0"/>
              <a:t/>
            </a:r>
            <a:br>
              <a:rPr lang="en-US" altLang="en-US" sz="4400" b="1" u="sng" smtClean="0"/>
            </a:br>
            <a:endParaRPr lang="en-US" altLang="en-US" smtClean="0"/>
          </a:p>
        </p:txBody>
      </p:sp>
      <p:sp>
        <p:nvSpPr>
          <p:cNvPr id="3" name="TextBox 2"/>
          <p:cNvSpPr txBox="1"/>
          <p:nvPr/>
        </p:nvSpPr>
        <p:spPr>
          <a:xfrm>
            <a:off x="1143000" y="1752600"/>
            <a:ext cx="6629400" cy="2708275"/>
          </a:xfrm>
          <a:prstGeom prst="rect">
            <a:avLst/>
          </a:prstGeom>
          <a:noFill/>
        </p:spPr>
        <p:txBody>
          <a:bodyPr>
            <a:spAutoFit/>
          </a:bodyPr>
          <a:lstStyle/>
          <a:p>
            <a:pPr>
              <a:spcBef>
                <a:spcPts val="0"/>
              </a:spcBef>
              <a:spcAft>
                <a:spcPts val="0"/>
              </a:spcAft>
              <a:buSzPct val="150000"/>
              <a:defRPr/>
            </a:pPr>
            <a:r>
              <a:rPr lang="en-US" sz="1000" b="1" u="sng" dirty="0"/>
              <a:t>Gender Identity:</a:t>
            </a:r>
            <a:r>
              <a:rPr lang="en-US" sz="1000" dirty="0"/>
              <a:t> how an individual identifies their own gender, this is a spectrum</a:t>
            </a:r>
          </a:p>
          <a:p>
            <a:pPr>
              <a:spcBef>
                <a:spcPts val="0"/>
              </a:spcBef>
              <a:spcAft>
                <a:spcPts val="0"/>
              </a:spcAft>
              <a:buSzPct val="150000"/>
              <a:buFont typeface="Arial" panose="020B0604020202020204" pitchFamily="34" charset="0"/>
              <a:buChar char="•"/>
              <a:defRPr/>
            </a:pPr>
            <a:endParaRPr lang="en-US" sz="1000" dirty="0"/>
          </a:p>
          <a:p>
            <a:pPr marL="342900" lvl="1" indent="-342900">
              <a:spcBef>
                <a:spcPts val="0"/>
              </a:spcBef>
              <a:spcAft>
                <a:spcPts val="0"/>
              </a:spcAft>
              <a:buSzPct val="150000"/>
              <a:buFont typeface="Arial" panose="020B0604020202020204" pitchFamily="34" charset="0"/>
              <a:buChar char="•"/>
              <a:defRPr/>
            </a:pPr>
            <a:r>
              <a:rPr lang="en-US" sz="1000" b="1" u="sng" dirty="0"/>
              <a:t>Transgender / Gender-Nonconforming (TGNC)-</a:t>
            </a:r>
            <a:r>
              <a:rPr lang="en-US" sz="1000" dirty="0"/>
              <a:t> Individuals whose gender identity and/or gender expression differs from what is typically associated with the sex they were assigned at birth.</a:t>
            </a:r>
          </a:p>
          <a:p>
            <a:pPr marL="688975" lvl="3" indent="-231775">
              <a:spcBef>
                <a:spcPts val="0"/>
              </a:spcBef>
              <a:spcAft>
                <a:spcPts val="0"/>
              </a:spcAft>
              <a:buSzPct val="100000"/>
              <a:buFont typeface="Courier New" panose="02070309020205020404" pitchFamily="49" charset="0"/>
              <a:buChar char="o"/>
              <a:defRPr/>
            </a:pPr>
            <a:r>
              <a:rPr lang="en-US" sz="1000" b="1" dirty="0">
                <a:cs typeface="Helvetica" panose="020B0604020202020204" pitchFamily="34" charset="0"/>
              </a:rPr>
              <a:t>Female to male </a:t>
            </a:r>
            <a:r>
              <a:rPr lang="en-US" sz="1000" dirty="0">
                <a:cs typeface="Helvetica" panose="020B0604020202020204" pitchFamily="34" charset="0"/>
              </a:rPr>
              <a:t>(Transgender Male/Trans Man) - Female at birth, identify as male</a:t>
            </a:r>
          </a:p>
          <a:p>
            <a:pPr marL="688975" lvl="2" indent="-231775">
              <a:spcBef>
                <a:spcPts val="0"/>
              </a:spcBef>
              <a:spcAft>
                <a:spcPts val="0"/>
              </a:spcAft>
              <a:buSzPct val="100000"/>
              <a:buFont typeface="Courier New" panose="02070309020205020404" pitchFamily="49" charset="0"/>
              <a:buChar char="o"/>
              <a:defRPr/>
            </a:pPr>
            <a:endParaRPr lang="en-US" sz="1000" dirty="0">
              <a:cs typeface="Helvetica" panose="020B0604020202020204" pitchFamily="34" charset="0"/>
            </a:endParaRPr>
          </a:p>
          <a:p>
            <a:pPr marL="688975" lvl="2" indent="-231775">
              <a:spcBef>
                <a:spcPts val="0"/>
              </a:spcBef>
              <a:spcAft>
                <a:spcPts val="0"/>
              </a:spcAft>
              <a:buSzPct val="100000"/>
              <a:buFont typeface="Courier New" panose="02070309020205020404" pitchFamily="49" charset="0"/>
              <a:buChar char="o"/>
              <a:defRPr/>
            </a:pPr>
            <a:r>
              <a:rPr lang="en-US" sz="1000" b="1" dirty="0">
                <a:cs typeface="Helvetica" panose="020B0604020202020204" pitchFamily="34" charset="0"/>
              </a:rPr>
              <a:t>Male to female </a:t>
            </a:r>
            <a:r>
              <a:rPr lang="en-US" sz="1000" dirty="0">
                <a:cs typeface="Helvetica" panose="020B0604020202020204" pitchFamily="34" charset="0"/>
              </a:rPr>
              <a:t>(Transgender Female/Trans Woman) - Male at birth, identify as female</a:t>
            </a:r>
          </a:p>
          <a:p>
            <a:pPr marL="800100" lvl="2" indent="-342900">
              <a:spcBef>
                <a:spcPts val="0"/>
              </a:spcBef>
              <a:spcAft>
                <a:spcPts val="0"/>
              </a:spcAft>
              <a:buSzPct val="150000"/>
              <a:buFont typeface="Arial" panose="020B0604020202020204" pitchFamily="34" charset="0"/>
              <a:buChar char="•"/>
              <a:defRPr/>
            </a:pPr>
            <a:endParaRPr lang="en-US" sz="1000"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Non-binary</a:t>
            </a:r>
            <a:r>
              <a:rPr lang="en-US" sz="1000" dirty="0">
                <a:cs typeface="Helvetica" panose="020B0604020202020204" pitchFamily="34" charset="0"/>
              </a:rPr>
              <a:t>: individual whose gender identity isn’t exclusively male or female </a:t>
            </a:r>
          </a:p>
          <a:p>
            <a:pPr marL="342900" lvl="1" indent="-342900">
              <a:spcBef>
                <a:spcPts val="0"/>
              </a:spcBef>
              <a:spcAft>
                <a:spcPts val="0"/>
              </a:spcAft>
              <a:buSzPct val="150000"/>
              <a:buFont typeface="Arial" panose="020B0604020202020204" pitchFamily="34" charset="0"/>
              <a:buChar char="•"/>
              <a:defRPr/>
            </a:pPr>
            <a:endParaRPr lang="en-US" sz="1000" b="1"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Genderqueer</a:t>
            </a:r>
            <a:r>
              <a:rPr lang="en-US" sz="1000" b="1" dirty="0">
                <a:cs typeface="Helvetica" panose="020B0604020202020204" pitchFamily="34" charset="0"/>
              </a:rPr>
              <a:t>: </a:t>
            </a:r>
            <a:r>
              <a:rPr lang="en-US" sz="1000" dirty="0"/>
              <a:t>gender identities that are not solely male or female‍—‌identities that are outside the gender binary</a:t>
            </a:r>
          </a:p>
          <a:p>
            <a:pPr marL="0" lvl="1">
              <a:spcBef>
                <a:spcPts val="0"/>
              </a:spcBef>
              <a:spcAft>
                <a:spcPts val="0"/>
              </a:spcAft>
              <a:buSzPct val="150000"/>
              <a:defRPr/>
            </a:pPr>
            <a:endParaRPr lang="en-US" sz="1000" dirty="0"/>
          </a:p>
          <a:p>
            <a:pPr marL="342900" lvl="1" indent="-342900">
              <a:spcBef>
                <a:spcPts val="0"/>
              </a:spcBef>
              <a:spcAft>
                <a:spcPts val="0"/>
              </a:spcAft>
              <a:buSzPct val="150000"/>
              <a:buFont typeface="Arial" panose="020B0604020202020204" pitchFamily="34" charset="0"/>
              <a:buChar char="•"/>
              <a:defRPr/>
            </a:pPr>
            <a:r>
              <a:rPr lang="en-US" sz="1000" b="1" dirty="0">
                <a:cs typeface="Helvetica" panose="020B0604020202020204" pitchFamily="34" charset="0"/>
              </a:rPr>
              <a:t> </a:t>
            </a:r>
            <a:r>
              <a:rPr lang="en-US" sz="1000" b="1" u="sng" dirty="0">
                <a:cs typeface="Helvetica" panose="020B0604020202020204" pitchFamily="34" charset="0"/>
              </a:rPr>
              <a:t>Two-spirit: </a:t>
            </a:r>
            <a:r>
              <a:rPr lang="en-US" sz="1000" dirty="0"/>
              <a:t>refers to a person who identifies as having both a masculine and a feminine spirit, and is used by some Indigenous people to describe their sexual, gender and/or spiritual identity.</a:t>
            </a:r>
          </a:p>
          <a:p>
            <a:pPr marL="342900" lvl="1" indent="-342900">
              <a:spcBef>
                <a:spcPts val="0"/>
              </a:spcBef>
              <a:spcAft>
                <a:spcPts val="0"/>
              </a:spcAft>
              <a:buSzPct val="150000"/>
              <a:buFont typeface="Arial" panose="020B0604020202020204" pitchFamily="34" charset="0"/>
              <a:buChar char="•"/>
              <a:defRPr/>
            </a:pPr>
            <a:endParaRPr lang="en-US" sz="1000" b="1" u="sng"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Cis-gender</a:t>
            </a:r>
            <a:r>
              <a:rPr lang="en-US" sz="1000" dirty="0">
                <a:cs typeface="Helvetica" panose="020B0604020202020204" pitchFamily="34" charset="0"/>
              </a:rPr>
              <a:t>: a term for people whose gender identity matches the sex they were assigned at birth. </a:t>
            </a:r>
            <a:endParaRPr lang="en-US" sz="1000" dirty="0"/>
          </a:p>
        </p:txBody>
      </p:sp>
      <p:sp>
        <p:nvSpPr>
          <p:cNvPr id="40964" name="TextBox 3"/>
          <p:cNvSpPr txBox="1">
            <a:spLocks noChangeArrowheads="1"/>
          </p:cNvSpPr>
          <p:nvPr/>
        </p:nvSpPr>
        <p:spPr bwMode="auto">
          <a:xfrm>
            <a:off x="1295400" y="4841875"/>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800" u="sng">
                <a:solidFill>
                  <a:srgbClr val="002060"/>
                </a:solidFill>
                <a:latin typeface="Calibri" panose="020F0502020204030204" pitchFamily="34" charset="0"/>
                <a:cs typeface="Calibri" panose="020F0502020204030204" pitchFamily="34" charset="0"/>
                <a:hlinkClick r:id="rId3"/>
              </a:rPr>
              <a:t>https://www.stonybrookmedicine.edu/LGBTQ</a:t>
            </a:r>
            <a:r>
              <a:rPr lang="en-US" altLang="en-US" sz="1800">
                <a:solidFill>
                  <a:srgbClr val="002060"/>
                </a:solidFill>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228600"/>
            <a:ext cx="7772400" cy="1143000"/>
          </a:xfrm>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Performance Appraisals</a:t>
            </a:r>
          </a:p>
        </p:txBody>
      </p:sp>
      <p:sp>
        <p:nvSpPr>
          <p:cNvPr id="3" name="Content Placeholder 2"/>
          <p:cNvSpPr>
            <a:spLocks noGrp="1"/>
          </p:cNvSpPr>
          <p:nvPr>
            <p:ph idx="1"/>
          </p:nvPr>
        </p:nvSpPr>
        <p:spPr/>
        <p:txBody>
          <a:bodyPr/>
          <a:lstStyle/>
          <a:p>
            <a:pPr>
              <a:defRPr/>
            </a:pPr>
            <a:r>
              <a:rPr lang="en-US" sz="2000" dirty="0"/>
              <a:t>It is our policy that performance and competency of employees is assessed initially during the probation period and annually thereafter. </a:t>
            </a:r>
          </a:p>
          <a:p>
            <a:pPr marL="0" indent="0">
              <a:buFont typeface="Wingdings" panose="05000000000000000000" pitchFamily="2" charset="2"/>
              <a:buNone/>
              <a:defRPr/>
            </a:pPr>
            <a:endParaRPr lang="en-US" sz="2000" dirty="0"/>
          </a:p>
          <a:p>
            <a:pPr>
              <a:defRPr/>
            </a:pPr>
            <a:r>
              <a:rPr lang="en-US" sz="2000" dirty="0"/>
              <a:t>Performance appraisal may also be completed to document a plan for improvement in connection with a performance concern or disciplinary action</a:t>
            </a:r>
          </a:p>
          <a:p>
            <a:pPr marL="0" indent="0">
              <a:buFont typeface="Wingdings" panose="05000000000000000000" pitchFamily="2" charset="2"/>
              <a:buNone/>
              <a:defRPr/>
            </a:pPr>
            <a:endParaRPr lang="en-US" sz="2000" dirty="0"/>
          </a:p>
          <a:p>
            <a:pPr>
              <a:defRPr/>
            </a:pPr>
            <a:r>
              <a:rPr lang="en-US" sz="2000" dirty="0"/>
              <a:t>Annual appraisal should be completed no later than the end of the calendar year quarter in which the employee’s date of hire falls.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762000" y="1600200"/>
            <a:ext cx="8153400" cy="5105400"/>
          </a:xfrm>
        </p:spPr>
        <p:txBody>
          <a:bodyPr/>
          <a:lstStyle/>
          <a:p>
            <a:pPr eaLnBrk="1" hangingPunct="1"/>
            <a:r>
              <a:rPr lang="en-US" altLang="en-US" sz="1800" smtClean="0"/>
              <a:t>Ergonomics- a scientific discipline devoted to the study and analysis of human work, especially as it is affected by individual anatomy, psychology, and other human factors</a:t>
            </a:r>
          </a:p>
          <a:p>
            <a:pPr eaLnBrk="1" hangingPunct="1"/>
            <a:r>
              <a:rPr lang="en-US" altLang="en-US" sz="1800" smtClean="0"/>
              <a:t>Purpose: for the safety and health of all workers, to redesign tasks and equipment so workers can function safely and comfortably, to analyze environmental issues like noise and lighting </a:t>
            </a:r>
          </a:p>
          <a:p>
            <a:pPr eaLnBrk="1" hangingPunct="1"/>
            <a:r>
              <a:rPr lang="en-US" altLang="en-US" sz="1800" smtClean="0"/>
              <a:t>Tips: **When bending or leaning let your legs do the work. To lower your upper body, bend your knees and hips keep your back in alignment, rest one knee on the floor for more support  **When standing wear comfortable shoes and change positions frequently. **When performing repetitive work, change positions frequently, use large tools or adaptive equipment, avoid awkward positions **Sitting can be twice as hard on your back as standing. Make sure your chair supports your lower back, adjust your chair so your knees are at least as high as your hips when your feet are on the floor ** </a:t>
            </a:r>
          </a:p>
        </p:txBody>
      </p:sp>
      <p:sp>
        <p:nvSpPr>
          <p:cNvPr id="30723" name="WordArt 5"/>
          <p:cNvSpPr>
            <a:spLocks noChangeArrowheads="1" noChangeShapeType="1" noTextEdit="1"/>
          </p:cNvSpPr>
          <p:nvPr/>
        </p:nvSpPr>
        <p:spPr bwMode="auto">
          <a:xfrm>
            <a:off x="2209800" y="419100"/>
            <a:ext cx="5410200" cy="762000"/>
          </a:xfrm>
          <a:prstGeom prst="rect">
            <a:avLst/>
          </a:prstGeom>
        </p:spPr>
        <p:txBody>
          <a:bodyPr wrap="none" fromWordArt="1">
            <a:prstTxWarp prst="textPlain">
              <a:avLst>
                <a:gd name="adj" fmla="val 50000"/>
              </a:avLst>
            </a:prstTxWarp>
          </a:bodyPr>
          <a:lstStyle/>
          <a:p>
            <a:pPr algn="ctr">
              <a:defRPr/>
            </a:pPr>
            <a:r>
              <a:rPr lang="en-US" sz="2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Ergonomics</a:t>
            </a:r>
            <a:r>
              <a:rPr lang="en-US" sz="20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 </a:t>
            </a:r>
          </a:p>
        </p:txBody>
      </p:sp>
      <p:pic>
        <p:nvPicPr>
          <p:cNvPr id="44036" name="Picture 6" descr="MCj007870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7912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MCj00787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638800"/>
            <a:ext cx="1295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descr="MCBS00531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104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685800" y="1600200"/>
            <a:ext cx="8305800" cy="5105400"/>
          </a:xfrm>
        </p:spPr>
        <p:txBody>
          <a:bodyPr/>
          <a:lstStyle/>
          <a:p>
            <a:pPr eaLnBrk="1" hangingPunct="1">
              <a:lnSpc>
                <a:spcPct val="80000"/>
              </a:lnSpc>
            </a:pPr>
            <a:r>
              <a:rPr lang="en-US" altLang="en-US" sz="1600" smtClean="0"/>
              <a:t>Policy: To ensure safe patient handling while maintaining a safe work environment for all employees. Direct care staff should assess high-risk patient handling tasks in advance to determine the safest way to accomplish them. Mechanical lifting equipment and/or other approved patient handling aids should be used to avoid manual lifting of patients except when absolutely necessary    </a:t>
            </a:r>
          </a:p>
          <a:p>
            <a:pPr eaLnBrk="1" hangingPunct="1">
              <a:lnSpc>
                <a:spcPct val="80000"/>
              </a:lnSpc>
            </a:pPr>
            <a:r>
              <a:rPr lang="en-US" altLang="en-US" sz="1600" smtClean="0"/>
              <a:t>Equipment Available</a:t>
            </a:r>
            <a:r>
              <a:rPr lang="en-US" altLang="en-US" sz="1800" smtClean="0"/>
              <a:t>:</a:t>
            </a:r>
          </a:p>
          <a:p>
            <a:pPr eaLnBrk="1" hangingPunct="1">
              <a:lnSpc>
                <a:spcPct val="80000"/>
              </a:lnSpc>
              <a:buFont typeface="Wingdings" panose="05000000000000000000" pitchFamily="2" charset="2"/>
              <a:buNone/>
            </a:pPr>
            <a:r>
              <a:rPr lang="en-US" altLang="en-US" sz="1800" i="1" smtClean="0"/>
              <a:t>     </a:t>
            </a:r>
            <a:r>
              <a:rPr lang="en-US" altLang="en-US" sz="1400" b="1" i="1" smtClean="0"/>
              <a:t> </a:t>
            </a:r>
            <a:r>
              <a:rPr lang="en-US" altLang="en-US" sz="1400" b="1" smtClean="0"/>
              <a:t>Sara Stedy</a:t>
            </a:r>
            <a:r>
              <a:rPr lang="en-US" altLang="en-US" sz="1400" smtClean="0"/>
              <a:t>- </a:t>
            </a:r>
            <a:r>
              <a:rPr lang="en-US" altLang="en-US" sz="1400" i="1" smtClean="0"/>
              <a:t>For patients who can stand or walk briefly but who are somewhat unstable. This is a combination of a wheelchair and walker. Helpful to use when transferring from sitting on side of bed or chair to chair or toilet. Patient must be able to follow commands and cooperate, weight less than 265 lbs, pull self to standing position with</a:t>
            </a:r>
            <a:r>
              <a:rPr lang="en-US" altLang="en-US" sz="1400" smtClean="0"/>
              <a:t> </a:t>
            </a:r>
            <a:r>
              <a:rPr lang="en-US" altLang="en-US" sz="1400" i="1" smtClean="0"/>
              <a:t>minimal assist</a:t>
            </a:r>
            <a:r>
              <a:rPr lang="en-US" altLang="en-US" sz="1400" smtClean="0"/>
              <a:t> </a:t>
            </a:r>
          </a:p>
          <a:p>
            <a:pPr eaLnBrk="1" hangingPunct="1">
              <a:lnSpc>
                <a:spcPct val="80000"/>
              </a:lnSpc>
              <a:buFont typeface="Wingdings" panose="05000000000000000000" pitchFamily="2" charset="2"/>
              <a:buNone/>
            </a:pPr>
            <a:r>
              <a:rPr lang="en-US" altLang="en-US" sz="1400" smtClean="0"/>
              <a:t>	</a:t>
            </a:r>
            <a:r>
              <a:rPr lang="en-US" altLang="en-US" sz="1400" b="1" smtClean="0"/>
              <a:t>Sara 3000</a:t>
            </a:r>
            <a:r>
              <a:rPr lang="en-US" altLang="en-US" sz="1400" smtClean="0"/>
              <a:t>- </a:t>
            </a:r>
            <a:r>
              <a:rPr lang="en-US" altLang="en-US" sz="1400" i="1" smtClean="0"/>
              <a:t>For semi-dependent patients with total or partial weight bearing ability. Helps to raise patient from sitting position to semi-standing position. This unit is used for all toileting tasks which require manual lifting or assistance to sit or stand. Patient is able to follow commands, weigh less than 420 lbs, weight bear on at least one leg, able to perform 50% or more of the transfer</a:t>
            </a:r>
            <a:r>
              <a:rPr lang="en-US" altLang="en-US" sz="1600" i="1" smtClean="0"/>
              <a:t>  </a:t>
            </a:r>
          </a:p>
          <a:p>
            <a:pPr eaLnBrk="1" hangingPunct="1">
              <a:lnSpc>
                <a:spcPct val="80000"/>
              </a:lnSpc>
              <a:buFont typeface="Wingdings" panose="05000000000000000000" pitchFamily="2" charset="2"/>
              <a:buNone/>
            </a:pPr>
            <a:r>
              <a:rPr lang="en-US" altLang="en-US" sz="1600" i="1" smtClean="0"/>
              <a:t>	</a:t>
            </a:r>
            <a:r>
              <a:rPr lang="en-US" altLang="en-US" sz="1400" b="1" smtClean="0"/>
              <a:t>Maxi 500 </a:t>
            </a:r>
            <a:r>
              <a:rPr lang="en-US" altLang="en-US" sz="1400" i="1" smtClean="0"/>
              <a:t>– For patients who are totally dependent. The transfer devise uses a hydraulic lift with a single use sling to move patient from a bed, chair or stretcher to a chair or stretcher patient weighs up to 500 lbs.</a:t>
            </a:r>
            <a:r>
              <a:rPr lang="en-US" altLang="en-US" sz="1400" b="1" i="1" smtClean="0"/>
              <a:t>T</a:t>
            </a:r>
            <a:r>
              <a:rPr lang="en-US" altLang="en-US" sz="1400" b="1" smtClean="0"/>
              <a:t>enor- </a:t>
            </a:r>
            <a:r>
              <a:rPr lang="en-US" altLang="en-US" sz="1400" i="1" smtClean="0"/>
              <a:t>For use in total  dependent bariatric patients up to 702lbs</a:t>
            </a:r>
            <a:endParaRPr lang="en-US" altLang="en-US" sz="1600" i="1" smtClean="0"/>
          </a:p>
          <a:p>
            <a:pPr eaLnBrk="1" hangingPunct="1">
              <a:lnSpc>
                <a:spcPct val="80000"/>
              </a:lnSpc>
              <a:buFont typeface="Wingdings" panose="05000000000000000000" pitchFamily="2" charset="2"/>
              <a:buNone/>
            </a:pPr>
            <a:r>
              <a:rPr lang="en-US" altLang="en-US" sz="1600" i="1" smtClean="0"/>
              <a:t>	</a:t>
            </a:r>
            <a:r>
              <a:rPr lang="en-US" altLang="en-US" sz="1400" b="1" smtClean="0"/>
              <a:t>MaxiOnce™</a:t>
            </a:r>
            <a:r>
              <a:rPr lang="en-US" altLang="en-US" sz="1400" smtClean="0"/>
              <a:t>-</a:t>
            </a:r>
            <a:r>
              <a:rPr lang="en-US" altLang="en-US" sz="1400" i="1" smtClean="0"/>
              <a:t>is a single use disposable sliding aid, is only used with one specific patient on one occasion. Slide with low friction properties, allowing movement and positioning of patients while at the same time encouraging good posture. Can be used for to move patients up in bed/turning, lateral transfers, used for patients with fragile skin or any other difficulties moving in bed. </a:t>
            </a:r>
          </a:p>
          <a:p>
            <a:pPr eaLnBrk="1" hangingPunct="1">
              <a:lnSpc>
                <a:spcPct val="80000"/>
              </a:lnSpc>
              <a:buFont typeface="Wingdings" panose="05000000000000000000" pitchFamily="2" charset="2"/>
              <a:buNone/>
            </a:pPr>
            <a:r>
              <a:rPr lang="en-US" altLang="en-US" sz="1600" b="1" smtClean="0"/>
              <a:t>	</a:t>
            </a:r>
            <a:r>
              <a:rPr lang="en-US" altLang="en-US" sz="1400" b="1" i="1" smtClean="0"/>
              <a:t>Max-air – </a:t>
            </a:r>
            <a:r>
              <a:rPr lang="en-US" altLang="en-US" sz="1400" i="1" smtClean="0"/>
              <a:t>For transfer of patients from stretcher/table to bed/stretcher. This is an air assisted device that is single use and can be used for patients with fragile skin and patients who cannot assist in a lateral move. </a:t>
            </a:r>
          </a:p>
        </p:txBody>
      </p:sp>
      <p:sp>
        <p:nvSpPr>
          <p:cNvPr id="45059" name="WordArt 5"/>
          <p:cNvSpPr>
            <a:spLocks noChangeArrowheads="1" noChangeShapeType="1" noTextEdit="1"/>
          </p:cNvSpPr>
          <p:nvPr/>
        </p:nvSpPr>
        <p:spPr bwMode="auto">
          <a:xfrm>
            <a:off x="1066800" y="627063"/>
            <a:ext cx="5486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Safe Patient Handling</a:t>
            </a:r>
          </a:p>
        </p:txBody>
      </p:sp>
      <p:pic>
        <p:nvPicPr>
          <p:cNvPr id="45060" name="Picture 11" descr="MCj031071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7975"/>
            <a:ext cx="18938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914400" y="1600200"/>
            <a:ext cx="7772400" cy="5029200"/>
          </a:xfrm>
        </p:spPr>
        <p:txBody>
          <a:bodyPr/>
          <a:lstStyle/>
          <a:p>
            <a:pPr eaLnBrk="1" hangingPunct="1">
              <a:lnSpc>
                <a:spcPct val="90000"/>
              </a:lnSpc>
            </a:pPr>
            <a:r>
              <a:rPr lang="en-US" altLang="en-US" sz="1600" smtClean="0"/>
              <a:t>Tuberculosis is a communicable disease caused by the mycobacterium tuberculosis. It is spread through airborne routes when a person who has TB disease coughs, sneezes or talks, releasing droplets of bacteria into the air. It is </a:t>
            </a:r>
            <a:r>
              <a:rPr lang="en-US" altLang="en-US" sz="1600" b="1" smtClean="0"/>
              <a:t>NOT</a:t>
            </a:r>
            <a:r>
              <a:rPr lang="en-US" altLang="en-US" sz="1600" smtClean="0"/>
              <a:t> transmitted by inanimate objects.</a:t>
            </a:r>
          </a:p>
          <a:p>
            <a:pPr eaLnBrk="1" hangingPunct="1">
              <a:lnSpc>
                <a:spcPct val="90000"/>
              </a:lnSpc>
              <a:buFont typeface="Wingdings" panose="05000000000000000000" pitchFamily="2" charset="2"/>
              <a:buNone/>
            </a:pPr>
            <a:r>
              <a:rPr lang="en-US" altLang="en-US" sz="1600" smtClean="0"/>
              <a:t>      </a:t>
            </a:r>
            <a:r>
              <a:rPr lang="en-US" altLang="en-US" sz="1600" b="1" i="1" smtClean="0"/>
              <a:t>TB Infection</a:t>
            </a:r>
            <a:r>
              <a:rPr lang="en-US" altLang="en-US" sz="1600" smtClean="0"/>
              <a:t> </a:t>
            </a:r>
            <a:r>
              <a:rPr lang="en-US" altLang="en-US" sz="1600" i="1" smtClean="0"/>
              <a:t>means that you have been exposed to the bacteria and that your immune system has started to fight the disease (by producing TB antibodies) without making you sick</a:t>
            </a:r>
          </a:p>
          <a:p>
            <a:pPr eaLnBrk="1" hangingPunct="1">
              <a:lnSpc>
                <a:spcPct val="90000"/>
              </a:lnSpc>
              <a:buFont typeface="Wingdings" panose="05000000000000000000" pitchFamily="2" charset="2"/>
              <a:buNone/>
            </a:pPr>
            <a:r>
              <a:rPr lang="en-US" altLang="en-US" sz="1600" smtClean="0"/>
              <a:t>	</a:t>
            </a:r>
            <a:r>
              <a:rPr lang="en-US" altLang="en-US" sz="1600" b="1" i="1" smtClean="0"/>
              <a:t>TB Disease</a:t>
            </a:r>
            <a:r>
              <a:rPr lang="en-US" altLang="en-US" sz="1600" smtClean="0"/>
              <a:t> </a:t>
            </a:r>
            <a:r>
              <a:rPr lang="en-US" altLang="en-US" sz="1600" i="1" smtClean="0"/>
              <a:t>means that your body could not fight the bacteria, and it has spread to the lungs or other parts of the body causing damage. If this infection is not treated with medicine you can become very sick. </a:t>
            </a:r>
          </a:p>
          <a:p>
            <a:pPr eaLnBrk="1" hangingPunct="1">
              <a:lnSpc>
                <a:spcPct val="90000"/>
              </a:lnSpc>
            </a:pPr>
            <a:r>
              <a:rPr lang="en-US" altLang="en-US" sz="1600" i="1" smtClean="0"/>
              <a:t>Precautions to prevent TB disease: obtain annual TST testing, follow infection control standards,</a:t>
            </a:r>
            <a:r>
              <a:rPr lang="en-US" altLang="en-US" sz="1600" smtClean="0"/>
              <a:t> </a:t>
            </a:r>
            <a:r>
              <a:rPr lang="en-US" altLang="en-US" sz="1600" i="1" u="sng" smtClean="0"/>
              <a:t>after being respiratory fit tested</a:t>
            </a:r>
            <a:r>
              <a:rPr lang="en-US" altLang="en-US" sz="1600" smtClean="0"/>
              <a:t>, </a:t>
            </a:r>
            <a:r>
              <a:rPr lang="en-US" altLang="en-US" sz="1600" i="1" smtClean="0"/>
              <a:t>use an OSHA approved N-95 particulate respirator when entering an infected patients room, use negative pressure in all isolated rooms in which TB patient will be kept, keep patient room doors closed at all times, transport patient with surgical mask placed over mouth and nose </a:t>
            </a:r>
          </a:p>
          <a:p>
            <a:pPr eaLnBrk="1" hangingPunct="1">
              <a:lnSpc>
                <a:spcPct val="90000"/>
              </a:lnSpc>
            </a:pPr>
            <a:r>
              <a:rPr lang="en-US" altLang="en-US" sz="1600" i="1" smtClean="0"/>
              <a:t>If a patient is suspected of having TB disease: notify infection control, begin the TB Infection Control Protocol as stated in the Infection Control Manual. Patient is placed on airborne precautions in a negative pressure isolation room. </a:t>
            </a:r>
            <a:r>
              <a:rPr lang="en-US" altLang="en-US" sz="1600" b="1" i="1" smtClean="0"/>
              <a:t>ALL</a:t>
            </a:r>
            <a:r>
              <a:rPr lang="en-US" altLang="en-US" sz="1600" i="1" smtClean="0"/>
              <a:t> staff who enter the room </a:t>
            </a:r>
            <a:r>
              <a:rPr lang="en-US" altLang="en-US" sz="1600" b="1" i="1" smtClean="0"/>
              <a:t>MUST</a:t>
            </a:r>
            <a:r>
              <a:rPr lang="en-US" altLang="en-US" sz="1600" i="1" smtClean="0"/>
              <a:t> wear an N-95 particulate respirator mask per hospital policy.</a:t>
            </a:r>
          </a:p>
        </p:txBody>
      </p:sp>
      <p:sp>
        <p:nvSpPr>
          <p:cNvPr id="46083" name="WordArt 5"/>
          <p:cNvSpPr>
            <a:spLocks noChangeArrowheads="1" noChangeShapeType="1" noTextEdit="1"/>
          </p:cNvSpPr>
          <p:nvPr/>
        </p:nvSpPr>
        <p:spPr bwMode="auto">
          <a:xfrm>
            <a:off x="838200" y="609600"/>
            <a:ext cx="61722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Tuberculoisis Information and Precautions</a:t>
            </a:r>
          </a:p>
        </p:txBody>
      </p:sp>
      <p:pic>
        <p:nvPicPr>
          <p:cNvPr id="46084" name="Picture 7" descr="8ab281020bb66dff010bb67b76273283-PRODUCT-MEDIUM_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685800" y="1752600"/>
            <a:ext cx="7745413" cy="5372100"/>
          </a:xfrm>
        </p:spPr>
        <p:txBody>
          <a:bodyPr/>
          <a:lstStyle/>
          <a:p>
            <a:pPr eaLnBrk="1" hangingPunct="1"/>
            <a:r>
              <a:rPr lang="en-US" altLang="en-US" sz="1500" smtClean="0"/>
              <a:t>The TST, or tuberculin skin test detects individuals infected with tuberculosis: This test is administered intradermally (injected into the layers of the skin) by injecting PPD solution (purified protein derivative). The reading and interpretation of the TST should be done within 48-72 hours by a trained health care professional</a:t>
            </a:r>
          </a:p>
          <a:p>
            <a:pPr eaLnBrk="1" hangingPunct="1"/>
            <a:r>
              <a:rPr lang="en-US" altLang="en-US" sz="1500" smtClean="0"/>
              <a:t>If you have previously tested positive, you are exempt from a skin test. However, you should complete a symptoms screening and have a baseline chest x-ray. In the absence of any symptoms and/or abnormal findings on x-ray, you will not need additional x-rays.</a:t>
            </a:r>
          </a:p>
          <a:p>
            <a:pPr eaLnBrk="1" hangingPunct="1"/>
            <a:r>
              <a:rPr lang="en-US" altLang="en-US" sz="1500" smtClean="0"/>
              <a:t>As long as your TST is negative you need to be tested annually. If you have an unprotected exposure, you should be tested immediately</a:t>
            </a:r>
          </a:p>
          <a:p>
            <a:pPr eaLnBrk="1" hangingPunct="1"/>
            <a:r>
              <a:rPr lang="en-US" altLang="en-US" sz="1500" smtClean="0"/>
              <a:t>IF YOU HAVE BEEN exposed to a patient with TB you should have a TST and repeat it in 8 to 10 weeks, if a positive TST test result then have a chest x-ray and receive a medical evaluation and follow up per the hospital policy and procedure.</a:t>
            </a:r>
          </a:p>
          <a:p>
            <a:pPr eaLnBrk="1" hangingPunct="1"/>
            <a:r>
              <a:rPr lang="en-US" altLang="en-US" sz="1500" smtClean="0"/>
              <a:t>Signs and symptoms of TB disease: chronic cough, fever, night sweats, loss of weight, exhaustion and weakness, loss of appetite, blood in sputum  </a:t>
            </a:r>
          </a:p>
          <a:p>
            <a:pPr eaLnBrk="1" hangingPunct="1">
              <a:buFont typeface="Wingdings" panose="05000000000000000000" pitchFamily="2" charset="2"/>
              <a:buNone/>
            </a:pPr>
            <a:endParaRPr lang="en-US" altLang="en-US" sz="1600" smtClean="0"/>
          </a:p>
        </p:txBody>
      </p:sp>
      <p:sp>
        <p:nvSpPr>
          <p:cNvPr id="47107" name="WordArt 5"/>
          <p:cNvSpPr>
            <a:spLocks noChangeArrowheads="1" noChangeShapeType="1" noTextEdit="1"/>
          </p:cNvSpPr>
          <p:nvPr/>
        </p:nvSpPr>
        <p:spPr bwMode="auto">
          <a:xfrm>
            <a:off x="941388" y="685800"/>
            <a:ext cx="5791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about TB</a:t>
            </a:r>
          </a:p>
        </p:txBody>
      </p:sp>
      <p:pic>
        <p:nvPicPr>
          <p:cNvPr id="47108" name="Picture 7" descr="Tuberculosis-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638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l="-7626" t="2567" r="18172" b="697"/>
          <a:stretch>
            <a:fillRect/>
          </a:stretch>
        </p:blipFill>
        <p:spPr bwMode="auto">
          <a:xfrm>
            <a:off x="6916738" y="3148013"/>
            <a:ext cx="21717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3"/>
          <p:cNvSpPr>
            <a:spLocks noGrp="1"/>
          </p:cNvSpPr>
          <p:nvPr>
            <p:ph type="title"/>
          </p:nvPr>
        </p:nvSpPr>
        <p:spPr>
          <a:xfrm>
            <a:off x="723900" y="476250"/>
            <a:ext cx="8229600" cy="747713"/>
          </a:xfrm>
        </p:spPr>
        <p:txBody>
          <a:bodyPr/>
          <a:lstStyle/>
          <a:p>
            <a:pPr>
              <a:defRPr/>
            </a:pPr>
            <a:r>
              <a:rPr lang="en-US" altLang="en-US" sz="40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Respiratory Protection</a:t>
            </a:r>
          </a:p>
        </p:txBody>
      </p:sp>
      <p:sp>
        <p:nvSpPr>
          <p:cNvPr id="5" name="Content Placeholder 4"/>
          <p:cNvSpPr>
            <a:spLocks noGrp="1"/>
          </p:cNvSpPr>
          <p:nvPr>
            <p:ph idx="1"/>
          </p:nvPr>
        </p:nvSpPr>
        <p:spPr>
          <a:xfrm>
            <a:off x="723900" y="1616075"/>
            <a:ext cx="8229600" cy="4375150"/>
          </a:xfrm>
        </p:spPr>
        <p:txBody>
          <a:bodyPr>
            <a:normAutofit fontScale="77500" lnSpcReduction="20000"/>
          </a:bodyPr>
          <a:lstStyle/>
          <a:p>
            <a:pPr>
              <a:defRPr/>
            </a:pPr>
            <a:r>
              <a:rPr lang="en-US" dirty="0"/>
              <a:t>Surgical masks do not provide respiratory protection from drug exposure and must not be used when respiratory protection from HD exposure is required.</a:t>
            </a:r>
          </a:p>
          <a:p>
            <a:pPr marL="0" indent="0">
              <a:buFont typeface="Wingdings" panose="05000000000000000000" pitchFamily="2" charset="2"/>
              <a:buNone/>
              <a:defRPr/>
            </a:pPr>
            <a:endParaRPr lang="en-US" dirty="0"/>
          </a:p>
          <a:p>
            <a:pPr>
              <a:defRPr/>
            </a:pPr>
            <a:r>
              <a:rPr lang="en-US" dirty="0"/>
              <a:t>A surgical N95 respirator provides the respiratory protection of an N95 respirator, and like a surgical mask, provides a </a:t>
            </a:r>
          </a:p>
          <a:p>
            <a:pPr marL="0" indent="0">
              <a:buFont typeface="Wingdings" panose="05000000000000000000" pitchFamily="2" charset="2"/>
              <a:buNone/>
              <a:defRPr/>
            </a:pPr>
            <a:r>
              <a:rPr lang="en-US" dirty="0"/>
              <a:t>    barrier to splashes, droplets, and sprays around the</a:t>
            </a:r>
          </a:p>
          <a:p>
            <a:pPr marL="0" indent="0">
              <a:buFont typeface="Wingdings" panose="05000000000000000000" pitchFamily="2" charset="2"/>
              <a:buNone/>
              <a:defRPr/>
            </a:pPr>
            <a:r>
              <a:rPr lang="en-US" dirty="0"/>
              <a:t>    nose and mouth.</a:t>
            </a:r>
          </a:p>
          <a:p>
            <a:pPr marL="0" indent="0">
              <a:buFont typeface="Wingdings" panose="05000000000000000000" pitchFamily="2" charset="2"/>
              <a:buNone/>
              <a:defRPr/>
            </a:pPr>
            <a:endParaRPr lang="en-US" dirty="0"/>
          </a:p>
          <a:p>
            <a:pPr>
              <a:defRPr/>
            </a:pPr>
            <a:r>
              <a:rPr lang="en-US" dirty="0"/>
              <a:t>For most activities requiring respiratory protection,</a:t>
            </a:r>
          </a:p>
          <a:p>
            <a:pPr marL="0" indent="0">
              <a:buFont typeface="Wingdings" panose="05000000000000000000" pitchFamily="2" charset="2"/>
              <a:buNone/>
              <a:defRPr/>
            </a:pPr>
            <a:r>
              <a:rPr lang="en-US" dirty="0"/>
              <a:t>    a fit-tested NIOSH-certified N95 or more protective </a:t>
            </a:r>
          </a:p>
          <a:p>
            <a:pPr marL="0" indent="0">
              <a:buFont typeface="Wingdings" panose="05000000000000000000" pitchFamily="2" charset="2"/>
              <a:buNone/>
              <a:defRPr/>
            </a:pPr>
            <a:r>
              <a:rPr lang="en-US" dirty="0"/>
              <a:t>    respirator is sufficient to protect against airborne</a:t>
            </a:r>
          </a:p>
          <a:p>
            <a:pPr marL="0" indent="0">
              <a:buFont typeface="Wingdings" panose="05000000000000000000" pitchFamily="2" charset="2"/>
              <a:buNone/>
              <a:defRPr/>
            </a:pPr>
            <a:r>
              <a:rPr lang="en-US" dirty="0"/>
              <a:t>    particles. </a:t>
            </a:r>
            <a:endParaRPr lang="en-US" dirty="0">
              <a:solidFill>
                <a:srgbClr val="C00000"/>
              </a:solidFill>
            </a:endParaRPr>
          </a:p>
        </p:txBody>
      </p:sp>
      <p:sp>
        <p:nvSpPr>
          <p:cNvPr id="4813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smtClean="0"/>
              <a:t>www.usp.org/compounding/general-chapter-hazardous-drugs-handling-healthcare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lnSpc>
                <a:spcPct val="90000"/>
              </a:lnSpc>
            </a:pPr>
            <a:r>
              <a:rPr lang="en-US" altLang="en-US" sz="1400" smtClean="0"/>
              <a:t>The Occupational Health and Safety Administration (OSHA) requires that employer’s protect employees from exposure and contamination from the blood and body fluids of another person. This is set forth in the hospital’s Exposure Control that can be found in the Infection Control Manual</a:t>
            </a:r>
          </a:p>
          <a:p>
            <a:pPr eaLnBrk="1" hangingPunct="1">
              <a:lnSpc>
                <a:spcPct val="90000"/>
              </a:lnSpc>
            </a:pPr>
            <a:r>
              <a:rPr lang="en-US" altLang="en-US" sz="1400" smtClean="0"/>
              <a:t>Universal Standard Precautions: All patients are treated as though they may be infected. Standard precautions must be used every time you anticipate contact with blood, all body fluids, secretions and excretions, non-intact skin and mucus membranes. The standard precautions apply to ALL health care workers, whether they give direct patient care, or work in support areas like maintenance or housekeeping.</a:t>
            </a:r>
          </a:p>
          <a:p>
            <a:pPr eaLnBrk="1" hangingPunct="1">
              <a:lnSpc>
                <a:spcPct val="90000"/>
              </a:lnSpc>
            </a:pPr>
            <a:r>
              <a:rPr lang="en-US" altLang="en-US" sz="1400" smtClean="0"/>
              <a:t>Sharps safety: stay alert and follow proper procedures, do NOT recap needles, never break or bend needles by hand, deposit sharps immediately after use into a designated sharps container</a:t>
            </a:r>
          </a:p>
          <a:p>
            <a:pPr eaLnBrk="1" hangingPunct="1">
              <a:lnSpc>
                <a:spcPct val="90000"/>
              </a:lnSpc>
            </a:pPr>
            <a:r>
              <a:rPr lang="en-US" altLang="en-US" sz="1400" smtClean="0"/>
              <a:t>If you are exposed to a body fluid and/or stuck with a sharp you should: wash the area thoroughly, do NOT squeeze blood out. If blood spills or splashes on your hands, wash thoroughly with soap and water. If blood splashes in your eyes, flush your eyes with large amounts of water for at least 5-10 minutes. If blood spills or splashes in your mouth or onto mucus membranes, rinse immediately with large amount of water. In ALL of the above cases’ except for exposure to intact skin: Notify your supervisor immediately, complete an occurrence report and go promptly to the Emergency Room where medical treatment will be initiated according to the hospital’s Blood Borne Pathogen Post Exposure Prophylaxis Plan. Make sure you follow up with Employee Health </a:t>
            </a:r>
          </a:p>
          <a:p>
            <a:pPr eaLnBrk="1" hangingPunct="1">
              <a:lnSpc>
                <a:spcPct val="90000"/>
              </a:lnSpc>
              <a:buFont typeface="Wingdings" panose="05000000000000000000" pitchFamily="2" charset="2"/>
              <a:buNone/>
            </a:pPr>
            <a:endParaRPr lang="en-US" altLang="en-US" sz="1400" smtClean="0"/>
          </a:p>
        </p:txBody>
      </p:sp>
      <p:sp>
        <p:nvSpPr>
          <p:cNvPr id="50179" name="WordArt 5"/>
          <p:cNvSpPr>
            <a:spLocks noChangeArrowheads="1" noChangeShapeType="1" noTextEdit="1"/>
          </p:cNvSpPr>
          <p:nvPr/>
        </p:nvSpPr>
        <p:spPr bwMode="auto">
          <a:xfrm>
            <a:off x="1143000" y="685800"/>
            <a:ext cx="7391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OSHA'S Bloodborne Pathogen Standard</a:t>
            </a:r>
          </a:p>
        </p:txBody>
      </p:sp>
      <p:pic>
        <p:nvPicPr>
          <p:cNvPr id="50180" name="Picture 7" descr="limp18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667375"/>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5"/>
          <p:cNvSpPr>
            <a:spLocks noChangeArrowheads="1" noChangeShapeType="1" noTextEdit="1"/>
          </p:cNvSpPr>
          <p:nvPr/>
        </p:nvSpPr>
        <p:spPr bwMode="auto">
          <a:xfrm>
            <a:off x="2971800" y="457200"/>
            <a:ext cx="475297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patient rights... </a:t>
            </a:r>
          </a:p>
        </p:txBody>
      </p:sp>
      <p:sp>
        <p:nvSpPr>
          <p:cNvPr id="12291" name="Text Box 7"/>
          <p:cNvSpPr txBox="1">
            <a:spLocks noChangeArrowheads="1"/>
          </p:cNvSpPr>
          <p:nvPr/>
        </p:nvSpPr>
        <p:spPr bwMode="auto">
          <a:xfrm>
            <a:off x="685800" y="1712913"/>
            <a:ext cx="82296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pPr>
            <a:r>
              <a:rPr lang="en-US" altLang="en-US" sz="1200">
                <a:solidFill>
                  <a:schemeClr val="hlink"/>
                </a:solidFill>
              </a:rPr>
              <a:t> </a:t>
            </a:r>
            <a:r>
              <a:rPr lang="en-US" altLang="en-US" sz="1600"/>
              <a:t>Authorize those family members and other adults who will be given priority to visit consistent with your ability to receive visitors </a:t>
            </a:r>
          </a:p>
          <a:p>
            <a:pPr eaLnBrk="1" hangingPunct="1">
              <a:spcBef>
                <a:spcPct val="0"/>
              </a:spcBef>
              <a:buClrTx/>
              <a:buSzTx/>
              <a:buFontTx/>
              <a:buChar char="•"/>
            </a:pPr>
            <a:r>
              <a:rPr lang="en-US" altLang="en-US" sz="1600"/>
              <a:t>Understand and use these rights. If for any reason you do not understand or you need help, the hospital must  provide assistance, including an interpreter.  </a:t>
            </a:r>
          </a:p>
          <a:p>
            <a:pPr eaLnBrk="1" hangingPunct="1">
              <a:spcBef>
                <a:spcPct val="0"/>
              </a:spcBef>
              <a:buClrTx/>
              <a:buSzTx/>
              <a:buFontTx/>
              <a:buChar char="•"/>
            </a:pPr>
            <a:r>
              <a:rPr lang="en-US" altLang="en-US" sz="1600"/>
              <a:t>Participate in all decisions about your treatment and discharge from the hospital.  The Hospital must provide you with a written discharge plan and written description of how you can appeal your discharge </a:t>
            </a:r>
          </a:p>
          <a:p>
            <a:pPr eaLnBrk="1" hangingPunct="1">
              <a:spcBef>
                <a:spcPct val="0"/>
              </a:spcBef>
              <a:buClrTx/>
              <a:buSzTx/>
              <a:buFontTx/>
              <a:buChar char="•"/>
            </a:pPr>
            <a:r>
              <a:rPr lang="en-US" altLang="en-US" sz="1600"/>
              <a:t> Review your medical record without a charge. Obtain a copy of your medical record for which the hospital can charge a reasonable fee. You cannot be denied a copy solely because you cannot afford to pay </a:t>
            </a:r>
          </a:p>
          <a:p>
            <a:pPr eaLnBrk="1" hangingPunct="1">
              <a:spcBef>
                <a:spcPct val="0"/>
              </a:spcBef>
              <a:buClrTx/>
              <a:buSzTx/>
              <a:buFontTx/>
              <a:buChar char="•"/>
            </a:pPr>
            <a:r>
              <a:rPr lang="en-US" altLang="en-US" sz="1600"/>
              <a:t> Receive an itemized bill and explanation of all charges</a:t>
            </a:r>
          </a:p>
          <a:p>
            <a:pPr eaLnBrk="1" hangingPunct="1">
              <a:spcBef>
                <a:spcPct val="0"/>
              </a:spcBef>
              <a:buClrTx/>
              <a:buSzTx/>
              <a:buFontTx/>
              <a:buChar char="•"/>
            </a:pPr>
            <a:r>
              <a:rPr lang="en-US" altLang="en-US" sz="1600"/>
              <a:t> Complain without fear of reprisals about the care and services you are receiving and to have the hospital respond to you and if you request it, a written response. If you are not satisfied with the hospital's response, you can complain to the New York State Department of Health. The hospital must provide you with its telephone number </a:t>
            </a:r>
          </a:p>
          <a:p>
            <a:pPr eaLnBrk="1" hangingPunct="1">
              <a:spcBef>
                <a:spcPct val="0"/>
              </a:spcBef>
              <a:buClrTx/>
              <a:buSzTx/>
              <a:buFontTx/>
              <a:buChar char="•"/>
            </a:pPr>
            <a:r>
              <a:rPr lang="en-US" altLang="en-US" sz="1600"/>
              <a:t> Make known your wishes in regard to anatomical gifts. You may document your wishes in your healthcare proxy or on a donor card, available from the hospital</a:t>
            </a:r>
          </a:p>
        </p:txBody>
      </p:sp>
      <p:pic>
        <p:nvPicPr>
          <p:cNvPr id="12292" name="Picture 9" descr="MCj02934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914400" y="1600200"/>
            <a:ext cx="7772400" cy="4953000"/>
          </a:xfrm>
        </p:spPr>
        <p:txBody>
          <a:bodyPr/>
          <a:lstStyle/>
          <a:p>
            <a:pPr eaLnBrk="1" hangingPunct="1"/>
            <a:r>
              <a:rPr lang="en-US" altLang="en-US" sz="1400" b="1" smtClean="0"/>
              <a:t>P</a:t>
            </a:r>
            <a:r>
              <a:rPr lang="en-US" altLang="en-US" sz="1400" smtClean="0"/>
              <a:t>ersonal </a:t>
            </a:r>
            <a:r>
              <a:rPr lang="en-US" altLang="en-US" sz="1400" b="1" smtClean="0"/>
              <a:t>P</a:t>
            </a:r>
            <a:r>
              <a:rPr lang="en-US" altLang="en-US" sz="1400" smtClean="0"/>
              <a:t>rotective </a:t>
            </a:r>
            <a:r>
              <a:rPr lang="en-US" altLang="en-US" sz="1400" b="1" smtClean="0"/>
              <a:t>E</a:t>
            </a:r>
            <a:r>
              <a:rPr lang="en-US" altLang="en-US" sz="1400" smtClean="0"/>
              <a:t>quipment or </a:t>
            </a:r>
            <a:r>
              <a:rPr lang="en-US" altLang="en-US" sz="1400" b="1" smtClean="0"/>
              <a:t>PPE</a:t>
            </a:r>
            <a:r>
              <a:rPr lang="en-US" altLang="en-US" sz="1400" smtClean="0"/>
              <a:t> includes gloves, fluid resistant gowns or aprons, face shields, protective eyewear and masks. PPE protects you from infectious hazards when worn properly. PPE must be appropriate for the task you are doing. You should wear as much or as little PPE needed to keep blood or potentially infectious materials from getting on your clothing, skin or mucus membranes. </a:t>
            </a:r>
            <a:r>
              <a:rPr lang="en-US" altLang="en-US" sz="1400" b="1" smtClean="0"/>
              <a:t>Before</a:t>
            </a:r>
            <a:r>
              <a:rPr lang="en-US" altLang="en-US" sz="1400" smtClean="0"/>
              <a:t> you put on PPE, make sure it is in good condition. Don’t wear anything that is damaged. </a:t>
            </a:r>
            <a:r>
              <a:rPr lang="en-US" altLang="en-US" sz="1400" b="1" smtClean="0"/>
              <a:t>After</a:t>
            </a:r>
            <a:r>
              <a:rPr lang="en-US" altLang="en-US" sz="1400" smtClean="0"/>
              <a:t>, remove PPE to avoid contaminating yourself. Place in designated area, follow with good handwashing  </a:t>
            </a:r>
          </a:p>
          <a:p>
            <a:pPr eaLnBrk="1" hangingPunct="1"/>
            <a:r>
              <a:rPr lang="en-US" altLang="en-US" sz="1400" u="sng" smtClean="0"/>
              <a:t>Hepatitis B</a:t>
            </a:r>
            <a:r>
              <a:rPr lang="en-US" altLang="en-US" sz="1400" smtClean="0"/>
              <a:t> is a disease which causes inflammation of the liver and is the most infectious form of Hepatitis. It is transmitted person to person by blood and body fluid exposure through a needle stick, human bites or sexual intercourse. It can take 2-6 months for persons infected with Hepatitis B to develop symptoms. There is no cure, but a vaccine is available that can prevent infection and is recommended. If you would like to receive this vaccine or would like more information, please contact Employee Health</a:t>
            </a:r>
          </a:p>
          <a:p>
            <a:pPr eaLnBrk="1" hangingPunct="1"/>
            <a:r>
              <a:rPr lang="en-US" altLang="en-US" sz="1400" u="sng" smtClean="0"/>
              <a:t>Hepatitis C</a:t>
            </a:r>
            <a:r>
              <a:rPr lang="en-US" altLang="en-US" sz="1400" smtClean="0"/>
              <a:t> also causes inflammation of the liver. It is transmitted from one person to another by contact with contaminated blood and blood products, through sexual intercourse and perinatal transmission from mother to infant. It can take up to 6 months for symptoms to develop, although symptoms most often occur within 6-7 weeks. There is no vaccine for Hepatitis C  </a:t>
            </a:r>
          </a:p>
          <a:p>
            <a:pPr eaLnBrk="1" hangingPunct="1"/>
            <a:r>
              <a:rPr lang="en-US" altLang="en-US" sz="1400" u="sng" smtClean="0"/>
              <a:t>HIV and Aids</a:t>
            </a:r>
            <a:r>
              <a:rPr lang="en-US" altLang="en-US" sz="1400" smtClean="0"/>
              <a:t>: attacks and destroys the human immune system, which prevents the body from fighting off disease and infection. The person with HIV may eventually develop AIDS. Some people carry HIV and have no symptoms. Others don’t develop AIDS until years after they’ve been infected. Unfortunately, there is no cure  </a:t>
            </a:r>
          </a:p>
        </p:txBody>
      </p:sp>
      <p:sp>
        <p:nvSpPr>
          <p:cNvPr id="51203" name="WordArt 5"/>
          <p:cNvSpPr>
            <a:spLocks noChangeArrowheads="1" noChangeShapeType="1" noTextEdit="1"/>
          </p:cNvSpPr>
          <p:nvPr/>
        </p:nvSpPr>
        <p:spPr bwMode="auto">
          <a:xfrm>
            <a:off x="1219200" y="228600"/>
            <a:ext cx="70866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24"/>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Blood Borne Pathogen Standard</a:t>
            </a:r>
          </a:p>
        </p:txBody>
      </p:sp>
      <p:pic>
        <p:nvPicPr>
          <p:cNvPr id="51204" name="Picture 7" descr="ppe_Head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09600"/>
            <a:ext cx="13144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eaLnBrk="1" hangingPunct="1"/>
            <a:r>
              <a:rPr lang="en-US" altLang="en-US" sz="1600" b="1" i="1" smtClean="0"/>
              <a:t>PURPOSE</a:t>
            </a:r>
            <a:r>
              <a:rPr lang="en-US" altLang="en-US" sz="1600" smtClean="0"/>
              <a:t>: The hospital recognizes the importance of maintaining an environment of integrity, honesty and respect. Patients feel valued and employees enjoy a sense of importance, involvement and empowerment. An environment where ethical responsibility is of utmost importance, directly contributes to our continued success</a:t>
            </a:r>
          </a:p>
          <a:p>
            <a:pPr eaLnBrk="1" hangingPunct="1"/>
            <a:r>
              <a:rPr lang="en-US" altLang="en-US" sz="1600" b="1" i="1" smtClean="0"/>
              <a:t>YOUR RESPONSIBILITY</a:t>
            </a:r>
            <a:r>
              <a:rPr lang="en-US" altLang="en-US" sz="1600" smtClean="0"/>
              <a:t>: Doing the right thing, telling the truth and treating each other and our patients with compassion and respect. This is the value that lies at the heart of our approach to healthcare. Sometimes living up to these values is not always an easy task. You may find yourself faced with a situation where the course of action is unclear. Your supervisor or any member of the management team is always available for guidance. Employees are encouraged to review the Hospital’s policy relating to Employee Conduct and Code of Ethical Conduct. These policies describe the rules that all employees are responsible for abiding by.</a:t>
            </a:r>
          </a:p>
          <a:p>
            <a:pPr eaLnBrk="1" hangingPunct="1">
              <a:buFont typeface="Wingdings" panose="05000000000000000000" pitchFamily="2" charset="2"/>
              <a:buNone/>
            </a:pPr>
            <a:r>
              <a:rPr lang="en-US" altLang="en-US" sz="1600" smtClean="0">
                <a:solidFill>
                  <a:srgbClr val="5562DD"/>
                </a:solidFill>
              </a:rPr>
              <a:t>:    </a:t>
            </a:r>
          </a:p>
        </p:txBody>
      </p:sp>
      <p:sp>
        <p:nvSpPr>
          <p:cNvPr id="52227" name="WordArt 5"/>
          <p:cNvSpPr>
            <a:spLocks noChangeArrowheads="1" noChangeShapeType="1" noTextEdit="1"/>
          </p:cNvSpPr>
          <p:nvPr/>
        </p:nvSpPr>
        <p:spPr bwMode="auto">
          <a:xfrm>
            <a:off x="1295400" y="457200"/>
            <a:ext cx="7162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Ethical Conduct and Corporate Compliance</a:t>
            </a:r>
          </a:p>
        </p:txBody>
      </p:sp>
      <p:pic>
        <p:nvPicPr>
          <p:cNvPr id="52228" name="Picture 7" descr="ethics_prima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914400" y="1600200"/>
            <a:ext cx="7772400" cy="5029200"/>
          </a:xfrm>
        </p:spPr>
        <p:txBody>
          <a:bodyPr/>
          <a:lstStyle/>
          <a:p>
            <a:pPr eaLnBrk="1" hangingPunct="1">
              <a:lnSpc>
                <a:spcPct val="90000"/>
              </a:lnSpc>
            </a:pPr>
            <a:r>
              <a:rPr lang="en-US" altLang="en-US" sz="1600" b="1" smtClean="0"/>
              <a:t>These duties and standards include but are not limited to</a:t>
            </a:r>
            <a:r>
              <a:rPr lang="en-US" altLang="en-US" sz="1600" smtClean="0"/>
              <a:t>:</a:t>
            </a:r>
          </a:p>
          <a:p>
            <a:pPr eaLnBrk="1" hangingPunct="1">
              <a:lnSpc>
                <a:spcPct val="90000"/>
              </a:lnSpc>
              <a:buFont typeface="Wingdings" panose="05000000000000000000" pitchFamily="2" charset="2"/>
              <a:buNone/>
            </a:pPr>
            <a:r>
              <a:rPr lang="en-US" altLang="en-US" sz="1600" smtClean="0"/>
              <a:t> 	a) Following the applicable laws, rules, regulations and standards of ethical conduct and reporting violations  you become aware of to the management or through the corporate compliance hotline. </a:t>
            </a:r>
          </a:p>
          <a:p>
            <a:pPr eaLnBrk="1" hangingPunct="1">
              <a:lnSpc>
                <a:spcPct val="90000"/>
              </a:lnSpc>
              <a:buFont typeface="Wingdings" panose="05000000000000000000" pitchFamily="2" charset="2"/>
              <a:buNone/>
            </a:pPr>
            <a:r>
              <a:rPr lang="en-US" altLang="en-US" sz="1600" smtClean="0"/>
              <a:t>	b) Conduct yourself in accordance with the generally accepted principles of professional ethics that are applicable to your position and responsibilities. </a:t>
            </a:r>
          </a:p>
          <a:p>
            <a:pPr eaLnBrk="1" hangingPunct="1">
              <a:lnSpc>
                <a:spcPct val="90000"/>
              </a:lnSpc>
              <a:buFont typeface="Wingdings" panose="05000000000000000000" pitchFamily="2" charset="2"/>
              <a:buNone/>
            </a:pPr>
            <a:r>
              <a:rPr lang="en-US" altLang="en-US" sz="1600" smtClean="0"/>
              <a:t>	c) Refrain from disclosing or revealing in anyway confidential or proprietary or confidential information that you have obtained during your employment or affiliation with the Hospital.</a:t>
            </a:r>
          </a:p>
          <a:p>
            <a:pPr eaLnBrk="1" hangingPunct="1">
              <a:lnSpc>
                <a:spcPct val="90000"/>
              </a:lnSpc>
              <a:buFont typeface="Wingdings" panose="05000000000000000000" pitchFamily="2" charset="2"/>
              <a:buNone/>
            </a:pPr>
            <a:r>
              <a:rPr lang="en-US" altLang="en-US" sz="1600" smtClean="0"/>
              <a:t>	d) Exercise good faith in all transactions relating to the Hospital and it’s property. You shall not use your position or knowledge gained in anyway that may create a conflict of interest between your interest and those of the Hospital.</a:t>
            </a:r>
          </a:p>
          <a:p>
            <a:pPr eaLnBrk="1" hangingPunct="1">
              <a:lnSpc>
                <a:spcPct val="90000"/>
              </a:lnSpc>
              <a:buFont typeface="Wingdings" panose="05000000000000000000" pitchFamily="2" charset="2"/>
              <a:buNone/>
            </a:pPr>
            <a:r>
              <a:rPr lang="en-US" altLang="en-US" sz="1600" smtClean="0"/>
              <a:t>	e) To compile information from, or enter information into a patient’s medical record or Hospital business record in an accurate and timely manner and to keep all such information confidential</a:t>
            </a:r>
          </a:p>
          <a:p>
            <a:pPr eaLnBrk="1" hangingPunct="1">
              <a:lnSpc>
                <a:spcPct val="90000"/>
              </a:lnSpc>
              <a:buFont typeface="Wingdings" panose="05000000000000000000" pitchFamily="2" charset="2"/>
              <a:buNone/>
            </a:pPr>
            <a:r>
              <a:rPr lang="en-US" altLang="en-US" sz="1600" smtClean="0"/>
              <a:t>	f) To keep records for goods or services for which a bill will be sent to a patient or a third party payer in an accurate manner and ensure the bill includes charges only for those goods and services actually rendered    </a:t>
            </a:r>
          </a:p>
        </p:txBody>
      </p:sp>
      <p:sp>
        <p:nvSpPr>
          <p:cNvPr id="53251" name="WordArt 4"/>
          <p:cNvSpPr>
            <a:spLocks noChangeArrowheads="1" noChangeShapeType="1" noTextEdit="1"/>
          </p:cNvSpPr>
          <p:nvPr/>
        </p:nvSpPr>
        <p:spPr bwMode="auto">
          <a:xfrm>
            <a:off x="974725" y="762000"/>
            <a:ext cx="7696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29"/>
              </a:avLst>
            </a:prstTxWarp>
          </a:bodyPr>
          <a:lstStyle/>
          <a:p>
            <a:pPr algn="ctr"/>
            <a:r>
              <a:rPr lang="en-US" sz="1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Ethical Conduct and Corporate Compliance: Duties and Standards </a:t>
            </a:r>
          </a:p>
        </p:txBody>
      </p:sp>
      <p:pic>
        <p:nvPicPr>
          <p:cNvPr id="53252" name="Picture 6" descr="justice bli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7785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914400" y="1600200"/>
            <a:ext cx="7772400" cy="5105400"/>
          </a:xfrm>
        </p:spPr>
        <p:txBody>
          <a:bodyPr/>
          <a:lstStyle/>
          <a:p>
            <a:pPr eaLnBrk="1" hangingPunct="1">
              <a:lnSpc>
                <a:spcPct val="90000"/>
              </a:lnSpc>
            </a:pPr>
            <a:r>
              <a:rPr lang="en-US" altLang="en-US" sz="1400" smtClean="0"/>
              <a:t>Infection control measures are based on how an infectious agent is transmitted and include standard and transmission based precautions (contact, droplet, and airborne)</a:t>
            </a:r>
          </a:p>
          <a:p>
            <a:pPr eaLnBrk="1" hangingPunct="1">
              <a:lnSpc>
                <a:spcPct val="90000"/>
              </a:lnSpc>
            </a:pPr>
            <a:r>
              <a:rPr lang="en-US" altLang="en-US" sz="1400" u="sng" smtClean="0"/>
              <a:t>Standard Precautions</a:t>
            </a:r>
            <a:r>
              <a:rPr lang="en-US" altLang="en-US" sz="1400" smtClean="0"/>
              <a:t>: designed to reduce risk of microorganisms from recognized and unrecognized sources of infection in healthcare settings. Standard precautions apply to </a:t>
            </a:r>
            <a:r>
              <a:rPr lang="en-US" altLang="en-US" sz="1400" b="1" i="1" smtClean="0"/>
              <a:t>all</a:t>
            </a:r>
            <a:r>
              <a:rPr lang="en-US" altLang="en-US" sz="1400" smtClean="0"/>
              <a:t> patients in </a:t>
            </a:r>
            <a:r>
              <a:rPr lang="en-US" altLang="en-US" sz="1400" b="1" i="1" smtClean="0"/>
              <a:t>all</a:t>
            </a:r>
            <a:r>
              <a:rPr lang="en-US" altLang="en-US" sz="1400" smtClean="0"/>
              <a:t> situations. These apply to: blood, all body fluids, secretions and excretions (except sweat), non-intact skin and mucous membranes. Precautions include: scrupulous hand hygiene, disinfection of surfaces and equipment between patient uses and appropriate use of personal protective equipment</a:t>
            </a:r>
          </a:p>
          <a:p>
            <a:pPr eaLnBrk="1" hangingPunct="1">
              <a:lnSpc>
                <a:spcPct val="90000"/>
              </a:lnSpc>
            </a:pPr>
            <a:r>
              <a:rPr lang="en-US" altLang="en-US" sz="1400" u="sng" smtClean="0"/>
              <a:t>Transmission Based Precautions</a:t>
            </a:r>
            <a:r>
              <a:rPr lang="en-US" altLang="en-US" sz="1400" smtClean="0"/>
              <a:t>: There are 3 types </a:t>
            </a:r>
          </a:p>
          <a:p>
            <a:pPr eaLnBrk="1" hangingPunct="1">
              <a:lnSpc>
                <a:spcPct val="90000"/>
              </a:lnSpc>
              <a:buFont typeface="Wingdings" panose="05000000000000000000" pitchFamily="2" charset="2"/>
              <a:buNone/>
            </a:pPr>
            <a:r>
              <a:rPr lang="en-US" altLang="en-US" sz="1400" smtClean="0"/>
              <a:t>      1) </a:t>
            </a:r>
            <a:r>
              <a:rPr lang="en-US" altLang="en-US" sz="1400" u="sng" smtClean="0"/>
              <a:t>Contact:</a:t>
            </a:r>
            <a:r>
              <a:rPr lang="en-US" altLang="en-US" sz="1400" smtClean="0"/>
              <a:t> This is the most common and significant mode of transmission. Place contact precaution sign on patient's door and chart, put on gloves, disposable gown prior to entering room, remove and discard gloves and gown and perform good hand hygiene before leaving room or in immediate vicinity, educate patient/family visitors </a:t>
            </a:r>
          </a:p>
          <a:p>
            <a:pPr eaLnBrk="1" hangingPunct="1">
              <a:lnSpc>
                <a:spcPct val="90000"/>
              </a:lnSpc>
              <a:buFont typeface="Wingdings" panose="05000000000000000000" pitchFamily="2" charset="2"/>
              <a:buNone/>
            </a:pPr>
            <a:r>
              <a:rPr lang="en-US" altLang="en-US" sz="1400" smtClean="0"/>
              <a:t>	2) </a:t>
            </a:r>
            <a:r>
              <a:rPr lang="en-US" altLang="en-US" sz="1400" u="sng" smtClean="0"/>
              <a:t>Droplet Precautions</a:t>
            </a:r>
            <a:r>
              <a:rPr lang="en-US" altLang="en-US" sz="1400" smtClean="0"/>
              <a:t>: Some examples of droplets are when a  person sneezes, coughs, speaks or spits. Transmission occurs when droplets are propelled about 3 feet and may come in contact with another persons conjunctivae or mucus membranes. Disease transmitted by droplets include influenza and meningococcal meningitis. They are </a:t>
            </a:r>
            <a:r>
              <a:rPr lang="en-US" altLang="en-US" sz="1400" b="1" smtClean="0"/>
              <a:t>not </a:t>
            </a:r>
            <a:r>
              <a:rPr lang="en-US" altLang="en-US" sz="1400" smtClean="0"/>
              <a:t>transmitted by airborne route. Private room except when directed otherwise, droplet precaution sign placed on patient door and chart, caregiver wears a mask covering nose and mouth, eye goggle. Educate patient/family/visitors</a:t>
            </a:r>
          </a:p>
          <a:p>
            <a:pPr eaLnBrk="1" hangingPunct="1">
              <a:lnSpc>
                <a:spcPct val="90000"/>
              </a:lnSpc>
              <a:buFont typeface="Wingdings" panose="05000000000000000000" pitchFamily="2" charset="2"/>
              <a:buNone/>
            </a:pPr>
            <a:r>
              <a:rPr lang="en-US" altLang="en-US" sz="1400" smtClean="0"/>
              <a:t>	3) </a:t>
            </a:r>
            <a:r>
              <a:rPr lang="en-US" altLang="en-US" sz="1400" u="sng" smtClean="0"/>
              <a:t>Airborne Precautions</a:t>
            </a:r>
            <a:r>
              <a:rPr lang="en-US" altLang="en-US" sz="1400" smtClean="0"/>
              <a:t>: Reduces the risk of transmitting dissemination of either droplet nuclei of airborne evaporated droplets that may remain suspended in air for long periods or dust particles containing infectious agents. Special air handling and ventilation are required to prevent transmission. Airborne precautions apply to those infected with TB, measles, chicken pox among others.</a:t>
            </a:r>
          </a:p>
          <a:p>
            <a:pPr eaLnBrk="1" hangingPunct="1">
              <a:lnSpc>
                <a:spcPct val="90000"/>
              </a:lnSpc>
              <a:buFont typeface="Wingdings" panose="05000000000000000000" pitchFamily="2" charset="2"/>
              <a:buNone/>
            </a:pPr>
            <a:endParaRPr lang="en-US" altLang="en-US" sz="1400" smtClean="0">
              <a:solidFill>
                <a:srgbClr val="5562DD"/>
              </a:solidFill>
            </a:endParaRPr>
          </a:p>
        </p:txBody>
      </p:sp>
      <p:sp>
        <p:nvSpPr>
          <p:cNvPr id="54275" name="WordArt 5"/>
          <p:cNvSpPr>
            <a:spLocks noChangeArrowheads="1" noChangeShapeType="1" noTextEdit="1"/>
          </p:cNvSpPr>
          <p:nvPr/>
        </p:nvSpPr>
        <p:spPr bwMode="auto">
          <a:xfrm>
            <a:off x="1828800" y="647700"/>
            <a:ext cx="68580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Infection Control and Prevention</a:t>
            </a:r>
          </a:p>
        </p:txBody>
      </p:sp>
      <p:pic>
        <p:nvPicPr>
          <p:cNvPr id="54276" name="Picture 6" descr="MCj04315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914400" y="1600200"/>
            <a:ext cx="7807325" cy="5181600"/>
          </a:xfrm>
        </p:spPr>
        <p:txBody>
          <a:bodyPr/>
          <a:lstStyle/>
          <a:p>
            <a:pPr eaLnBrk="1" hangingPunct="1">
              <a:defRPr/>
            </a:pPr>
            <a:r>
              <a:rPr lang="en-US" altLang="en-US" sz="1600" b="1" dirty="0"/>
              <a:t>Hand washing is the </a:t>
            </a:r>
            <a:r>
              <a:rPr lang="en-US" altLang="en-US" sz="1800" b="1" i="1" dirty="0"/>
              <a:t>single most</a:t>
            </a:r>
            <a:r>
              <a:rPr lang="en-US" altLang="en-US" sz="1600" b="1" dirty="0"/>
              <a:t> important procedure for preventing infections</a:t>
            </a:r>
            <a:r>
              <a:rPr lang="en-US" altLang="en-US" sz="1600" dirty="0"/>
              <a:t> .</a:t>
            </a:r>
            <a:r>
              <a:rPr lang="en-US" altLang="en-US" sz="1400" dirty="0"/>
              <a:t> </a:t>
            </a:r>
          </a:p>
          <a:p>
            <a:pPr eaLnBrk="1" hangingPunct="1">
              <a:defRPr/>
            </a:pPr>
            <a:r>
              <a:rPr lang="en-US" altLang="en-US" sz="1400" dirty="0"/>
              <a:t>Hand hygiene includes several actions :</a:t>
            </a:r>
          </a:p>
          <a:p>
            <a:pPr eaLnBrk="1" hangingPunct="1">
              <a:buFont typeface="Wingdings" panose="05000000000000000000" pitchFamily="2" charset="2"/>
              <a:buNone/>
              <a:defRPr/>
            </a:pPr>
            <a:r>
              <a:rPr lang="en-US" altLang="en-US" sz="1400" dirty="0"/>
              <a:t> 	a) When hands are visibly dirty or contaminated with </a:t>
            </a:r>
            <a:r>
              <a:rPr lang="en-US" altLang="en-US" sz="1400" dirty="0" err="1"/>
              <a:t>proteinaceous</a:t>
            </a:r>
            <a:r>
              <a:rPr lang="en-US" altLang="en-US" sz="1400" dirty="0"/>
              <a:t> material or are visibly soiled with blood or other body fluids, wash hands with either  non-antimicrobial soap and water or antimicrobial soap and water</a:t>
            </a:r>
          </a:p>
          <a:p>
            <a:pPr>
              <a:defRPr/>
            </a:pPr>
            <a:r>
              <a:rPr lang="en-US" altLang="en-US" sz="1400" dirty="0"/>
              <a:t>b) If hands are not visibly soiled, use an alcohol based hand rub for routinely decontaminating hands except if in contact with a patient who has </a:t>
            </a:r>
            <a:r>
              <a:rPr lang="en-US" sz="1400" dirty="0"/>
              <a:t>Clostridium Difficile (C. Diff) </a:t>
            </a:r>
          </a:p>
          <a:p>
            <a:pPr eaLnBrk="1" hangingPunct="1">
              <a:defRPr/>
            </a:pPr>
            <a:r>
              <a:rPr lang="en-US" altLang="en-US" sz="1400" dirty="0"/>
              <a:t>Techniques for:</a:t>
            </a:r>
          </a:p>
          <a:p>
            <a:pPr eaLnBrk="1" hangingPunct="1">
              <a:buFont typeface="Wingdings" panose="05000000000000000000" pitchFamily="2" charset="2"/>
              <a:buNone/>
              <a:defRPr/>
            </a:pPr>
            <a:r>
              <a:rPr lang="en-US" altLang="en-US" sz="1400" dirty="0"/>
              <a:t>	*Hand Washing- Use soap and water to wash hands, wash for 15-20 seconds, rinse and dry with paper towels</a:t>
            </a:r>
          </a:p>
          <a:p>
            <a:pPr eaLnBrk="1" hangingPunct="1">
              <a:buFont typeface="Wingdings" panose="05000000000000000000" pitchFamily="2" charset="2"/>
              <a:buNone/>
              <a:defRPr/>
            </a:pPr>
            <a:r>
              <a:rPr lang="en-US" altLang="en-US" sz="1400" dirty="0"/>
              <a:t>	*Alcohol based sanitizer- apply alcohol based foam or gel to hands, rub all hand surfaces together until dry</a:t>
            </a:r>
          </a:p>
          <a:p>
            <a:pPr eaLnBrk="1" hangingPunct="1">
              <a:defRPr/>
            </a:pPr>
            <a:r>
              <a:rPr lang="en-US" altLang="en-US" sz="1400" dirty="0"/>
              <a:t>Perform hand hygiene before and after: patient care, gloving, handling patient equipment. </a:t>
            </a:r>
          </a:p>
          <a:p>
            <a:pPr eaLnBrk="1" hangingPunct="1">
              <a:defRPr/>
            </a:pPr>
            <a:r>
              <a:rPr lang="en-US" altLang="en-US" sz="1400" dirty="0"/>
              <a:t>Perform hand hygiene prior to: entering a patient’s room, eating</a:t>
            </a:r>
          </a:p>
          <a:p>
            <a:pPr eaLnBrk="1" hangingPunct="1">
              <a:defRPr/>
            </a:pPr>
            <a:r>
              <a:rPr lang="en-US" altLang="en-US" sz="1400" dirty="0"/>
              <a:t>Perform hand hygiene after: leaving a patient’s room </a:t>
            </a:r>
          </a:p>
          <a:p>
            <a:pPr marL="0" indent="0" eaLnBrk="1" hangingPunct="1">
              <a:buFont typeface="Wingdings" panose="05000000000000000000" pitchFamily="2" charset="2"/>
              <a:buNone/>
              <a:defRPr/>
            </a:pPr>
            <a:r>
              <a:rPr lang="en-US" altLang="en-US" sz="1400" dirty="0"/>
              <a:t>       blowing nose or coughing, toileting.</a:t>
            </a:r>
          </a:p>
        </p:txBody>
      </p:sp>
      <p:sp>
        <p:nvSpPr>
          <p:cNvPr id="55299" name="WordArt 5"/>
          <p:cNvSpPr>
            <a:spLocks noChangeArrowheads="1" noChangeShapeType="1" noTextEdit="1"/>
          </p:cNvSpPr>
          <p:nvPr/>
        </p:nvSpPr>
        <p:spPr bwMode="auto">
          <a:xfrm>
            <a:off x="838200" y="685800"/>
            <a:ext cx="7162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Infection Control and Hand Washing</a:t>
            </a:r>
          </a:p>
        </p:txBody>
      </p:sp>
      <p:pic>
        <p:nvPicPr>
          <p:cNvPr id="55300" name="Picture 7" descr="graphic stating &quot;hand hygiene saves liv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2578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914400" y="1600200"/>
            <a:ext cx="7772400" cy="5029200"/>
          </a:xfrm>
        </p:spPr>
        <p:txBody>
          <a:bodyPr/>
          <a:lstStyle/>
          <a:p>
            <a:pPr eaLnBrk="1" hangingPunct="1"/>
            <a:r>
              <a:rPr lang="en-US" altLang="en-US" sz="1400" b="1" smtClean="0"/>
              <a:t>Q: </a:t>
            </a:r>
            <a:r>
              <a:rPr lang="en-US" altLang="en-US" sz="1400" smtClean="0"/>
              <a:t>What is HIPPA?</a:t>
            </a:r>
          </a:p>
          <a:p>
            <a:pPr eaLnBrk="1" hangingPunct="1">
              <a:buFont typeface="Wingdings" panose="05000000000000000000" pitchFamily="2" charset="2"/>
              <a:buNone/>
            </a:pPr>
            <a:r>
              <a:rPr lang="en-US" altLang="en-US" sz="1400" b="1" smtClean="0"/>
              <a:t>       A: </a:t>
            </a:r>
            <a:r>
              <a:rPr lang="en-US" altLang="en-US" sz="1400" smtClean="0"/>
              <a:t>HIPAA, or the </a:t>
            </a:r>
            <a:r>
              <a:rPr lang="en-US" altLang="en-US" sz="1400" b="1" smtClean="0"/>
              <a:t>H</a:t>
            </a:r>
            <a:r>
              <a:rPr lang="en-US" altLang="en-US" sz="1400" smtClean="0"/>
              <a:t>ealth </a:t>
            </a:r>
            <a:r>
              <a:rPr lang="en-US" altLang="en-US" sz="1400" b="1" smtClean="0"/>
              <a:t>I</a:t>
            </a:r>
            <a:r>
              <a:rPr lang="en-US" altLang="en-US" sz="1400" smtClean="0"/>
              <a:t>nsurance </a:t>
            </a:r>
            <a:r>
              <a:rPr lang="en-US" altLang="en-US" sz="1400" b="1" smtClean="0"/>
              <a:t>P</a:t>
            </a:r>
            <a:r>
              <a:rPr lang="en-US" altLang="en-US" sz="1400" smtClean="0"/>
              <a:t>ortability and </a:t>
            </a:r>
            <a:r>
              <a:rPr lang="en-US" altLang="en-US" sz="1400" b="1" smtClean="0"/>
              <a:t>A</a:t>
            </a:r>
            <a:r>
              <a:rPr lang="en-US" altLang="en-US" sz="1400" smtClean="0"/>
              <a:t>ccountability </a:t>
            </a:r>
            <a:r>
              <a:rPr lang="en-US" altLang="en-US" sz="1400" b="1" smtClean="0"/>
              <a:t>A</a:t>
            </a:r>
            <a:r>
              <a:rPr lang="en-US" altLang="en-US" sz="1400" smtClean="0"/>
              <a:t>ct is federal law which requires health insurers and providers to handle your health information with more care. </a:t>
            </a:r>
          </a:p>
          <a:p>
            <a:pPr eaLnBrk="1" hangingPunct="1"/>
            <a:r>
              <a:rPr lang="en-US" altLang="en-US" sz="1400" smtClean="0"/>
              <a:t>Compliance with the HIPAA regulations is the responsibility of the entire staff.  This includes employees, medical staff, volunteers, residents, and students</a:t>
            </a:r>
          </a:p>
          <a:p>
            <a:pPr eaLnBrk="1" hangingPunct="1"/>
            <a:r>
              <a:rPr lang="en-US" altLang="en-US" sz="1400" smtClean="0"/>
              <a:t>You may not use or disclose Protected Health Information (PHI) except as permitted to do your job. PHI is any  information relating to a persons health status, treatment or payment that could identify a patient. This includes written, oral and electronic information. some examples include: patient sign in sheet, codes that document a procedure or test, OR schedule, conversation with co-worker over lunch about patients health status</a:t>
            </a:r>
          </a:p>
          <a:p>
            <a:pPr eaLnBrk="1" hangingPunct="1"/>
            <a:r>
              <a:rPr lang="en-US" altLang="en-US" sz="1400" b="1" smtClean="0"/>
              <a:t>Under HIPAA, patients have the following rights</a:t>
            </a:r>
            <a:r>
              <a:rPr lang="en-US" altLang="en-US" sz="1400" smtClean="0"/>
              <a:t>:  			                       *To request that the Hospital limits its use and disclosure of their PHI                                 *To receive communications by </a:t>
            </a:r>
            <a:r>
              <a:rPr lang="en-US" altLang="en-US" sz="1400" u="sng" smtClean="0"/>
              <a:t>alternate means</a:t>
            </a:r>
            <a:r>
              <a:rPr lang="en-US" altLang="en-US" sz="1400" smtClean="0"/>
              <a:t> (i.e. e-mail, fax) or to </a:t>
            </a:r>
            <a:r>
              <a:rPr lang="en-US" altLang="en-US" sz="1400" u="sng" smtClean="0"/>
              <a:t>alternative locations</a:t>
            </a:r>
            <a:r>
              <a:rPr lang="en-US" altLang="en-US" sz="1400" smtClean="0"/>
              <a:t>   * To </a:t>
            </a:r>
            <a:r>
              <a:rPr lang="en-US" altLang="en-US" sz="1400" u="sng" smtClean="0"/>
              <a:t>access</a:t>
            </a:r>
            <a:r>
              <a:rPr lang="en-US" altLang="en-US" sz="1400" smtClean="0"/>
              <a:t> their PHI                                                                                                                * To request </a:t>
            </a:r>
            <a:r>
              <a:rPr lang="en-US" altLang="en-US" sz="1400" u="sng" smtClean="0"/>
              <a:t>amendments</a:t>
            </a:r>
            <a:r>
              <a:rPr lang="en-US" altLang="en-US" sz="1400" smtClean="0"/>
              <a:t> to their PHI                                                                                      * To receive an </a:t>
            </a:r>
            <a:r>
              <a:rPr lang="en-US" altLang="en-US" sz="1400" u="sng" smtClean="0"/>
              <a:t>accounting</a:t>
            </a:r>
            <a:r>
              <a:rPr lang="en-US" altLang="en-US" sz="1400" smtClean="0"/>
              <a:t> of certain disclosures of their PHI</a:t>
            </a:r>
          </a:p>
          <a:p>
            <a:pPr eaLnBrk="1" hangingPunct="1"/>
            <a:r>
              <a:rPr lang="en-US" altLang="en-US" sz="1400" b="1" smtClean="0"/>
              <a:t>Steps You Must take to Protect the Security of Patient Information: </a:t>
            </a:r>
            <a:r>
              <a:rPr lang="en-US" altLang="en-US" sz="1400" smtClean="0"/>
              <a:t>                               * Manage your password                                                                                                                * Protect your work area                                                                                                                * Beware of viruses and other harmful software                                                                       * Follow hospital policy regarding removal and installation of hardware and software </a:t>
            </a:r>
          </a:p>
          <a:p>
            <a:pPr eaLnBrk="1" hangingPunct="1">
              <a:buFont typeface="Wingdings" panose="05000000000000000000" pitchFamily="2" charset="2"/>
              <a:buNone/>
            </a:pPr>
            <a:r>
              <a:rPr lang="en-US" altLang="en-US" sz="1400" smtClean="0"/>
              <a:t>	* Never discuss our patients (even w/o using name) on social Media                                                                                               </a:t>
            </a:r>
          </a:p>
          <a:p>
            <a:pPr eaLnBrk="1" hangingPunct="1">
              <a:buFont typeface="Wingdings" panose="05000000000000000000" pitchFamily="2" charset="2"/>
              <a:buNone/>
            </a:pPr>
            <a:r>
              <a:rPr lang="en-US" altLang="en-US" sz="1600" smtClean="0"/>
              <a:t>                                                                           </a:t>
            </a:r>
          </a:p>
        </p:txBody>
      </p:sp>
      <p:sp>
        <p:nvSpPr>
          <p:cNvPr id="56323" name="WordArt 5"/>
          <p:cNvSpPr>
            <a:spLocks noChangeArrowheads="1" noChangeShapeType="1" noTextEdit="1"/>
          </p:cNvSpPr>
          <p:nvPr/>
        </p:nvSpPr>
        <p:spPr bwMode="auto">
          <a:xfrm>
            <a:off x="1066800" y="457200"/>
            <a:ext cx="4572000" cy="771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HIPAA</a:t>
            </a:r>
          </a:p>
        </p:txBody>
      </p:sp>
      <p:pic>
        <p:nvPicPr>
          <p:cNvPr id="56324" name="Picture 7" descr="HIPA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482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914400" y="1447800"/>
            <a:ext cx="8077200" cy="5105400"/>
          </a:xfrm>
        </p:spPr>
        <p:txBody>
          <a:bodyPr/>
          <a:lstStyle/>
          <a:p>
            <a:pPr eaLnBrk="1" hangingPunct="1">
              <a:buFont typeface="Wingdings" panose="05000000000000000000" pitchFamily="2" charset="2"/>
              <a:buNone/>
            </a:pPr>
            <a:r>
              <a:rPr lang="en-US" altLang="en-US" sz="1400" b="1" u="sng" smtClean="0"/>
              <a:t>How HIPAA affects your relationship with the hospital</a:t>
            </a:r>
            <a:r>
              <a:rPr lang="en-US" altLang="en-US" sz="1400" b="1" smtClean="0"/>
              <a:t>:</a:t>
            </a:r>
          </a:p>
          <a:p>
            <a:pPr eaLnBrk="1" hangingPunct="1"/>
            <a:r>
              <a:rPr lang="en-US" altLang="en-US" sz="1400" smtClean="0"/>
              <a:t>If you are an employee, student or volunteer, you are part of the hospital workforce. You must comply with the Hospital’s HIPAA compliance program; failure to comply will result in disciplinary action, or could trigger</a:t>
            </a:r>
            <a:r>
              <a:rPr lang="en-US" altLang="en-US" sz="1400" b="1" smtClean="0"/>
              <a:t> </a:t>
            </a:r>
            <a:r>
              <a:rPr lang="en-US" altLang="en-US" sz="1400" smtClean="0"/>
              <a:t>individual liability with penalties</a:t>
            </a:r>
          </a:p>
          <a:p>
            <a:pPr eaLnBrk="1" hangingPunct="1"/>
            <a:r>
              <a:rPr lang="en-US" altLang="en-US" sz="1400" b="1" smtClean="0"/>
              <a:t>Internal sanctions</a:t>
            </a:r>
            <a:r>
              <a:rPr lang="en-US" altLang="en-US" sz="1400" smtClean="0"/>
              <a:t>: the hospital is required to have policies regarding disciplinary actions which may be taken if an employee fails to comply with these HIPAA policies. They may include written censure, suspension or termination</a:t>
            </a:r>
          </a:p>
          <a:p>
            <a:pPr eaLnBrk="1" hangingPunct="1"/>
            <a:r>
              <a:rPr lang="en-US" altLang="en-US" sz="1400" b="1" smtClean="0"/>
              <a:t>Federal Sanctions</a:t>
            </a:r>
            <a:r>
              <a:rPr lang="en-US" altLang="en-US" sz="1400" smtClean="0"/>
              <a:t>: violations may result in the Hospital </a:t>
            </a:r>
            <a:r>
              <a:rPr lang="en-US" altLang="en-US" sz="1400" u="sng" smtClean="0"/>
              <a:t>and</a:t>
            </a:r>
            <a:r>
              <a:rPr lang="en-US" altLang="en-US" sz="1400" smtClean="0"/>
              <a:t> the employee being subject to civil monetary penalties and criminal actions</a:t>
            </a:r>
          </a:p>
          <a:p>
            <a:pPr eaLnBrk="1" hangingPunct="1"/>
            <a:r>
              <a:rPr lang="en-US" altLang="en-US" sz="1400" b="1" smtClean="0"/>
              <a:t>Civil Fines</a:t>
            </a:r>
            <a:r>
              <a:rPr lang="en-US" altLang="en-US" sz="1400" smtClean="0"/>
              <a:t>: of no more than $50,000 per violation with a maximum of $1.5 million in each calendar year</a:t>
            </a:r>
          </a:p>
          <a:p>
            <a:pPr eaLnBrk="1" hangingPunct="1"/>
            <a:r>
              <a:rPr lang="en-US" altLang="en-US" sz="1400" b="1" smtClean="0"/>
              <a:t>Enforcer</a:t>
            </a:r>
            <a:r>
              <a:rPr lang="en-US" altLang="en-US" sz="1400" smtClean="0"/>
              <a:t>: Office of Civil Rights</a:t>
            </a:r>
          </a:p>
          <a:p>
            <a:pPr eaLnBrk="1" hangingPunct="1">
              <a:buFont typeface="Wingdings" panose="05000000000000000000" pitchFamily="2" charset="2"/>
              <a:buNone/>
            </a:pPr>
            <a:r>
              <a:rPr lang="en-US" altLang="en-US" sz="1400" b="1" u="sng" smtClean="0"/>
              <a:t>HIPAA Hot Spots</a:t>
            </a:r>
            <a:r>
              <a:rPr lang="en-US" altLang="en-US" sz="1400" b="1" smtClean="0"/>
              <a:t> :</a:t>
            </a:r>
          </a:p>
          <a:p>
            <a:pPr eaLnBrk="1" hangingPunct="1"/>
            <a:r>
              <a:rPr lang="en-US" altLang="en-US" sz="1400" b="1" smtClean="0"/>
              <a:t>Media- *</a:t>
            </a:r>
            <a:r>
              <a:rPr lang="en-US" altLang="en-US" sz="1400" smtClean="0"/>
              <a:t>may not contact patients</a:t>
            </a:r>
            <a:r>
              <a:rPr lang="en-US" altLang="en-US" sz="1400" b="1" smtClean="0"/>
              <a:t> </a:t>
            </a:r>
            <a:r>
              <a:rPr lang="en-US" altLang="en-US" sz="1400" smtClean="0"/>
              <a:t>directly *employees should never speak directly to the media without express permission of Community Relations/Development Department</a:t>
            </a:r>
          </a:p>
          <a:p>
            <a:pPr eaLnBrk="1" hangingPunct="1"/>
            <a:r>
              <a:rPr lang="en-US" altLang="en-US" sz="1400" b="1" smtClean="0"/>
              <a:t>Faxing</a:t>
            </a:r>
            <a:r>
              <a:rPr lang="en-US" altLang="en-US" sz="1400" smtClean="0"/>
              <a:t>- make sure to take the following steps: fax cover sheet must indicate the “confidential” wording from the HIPAA faxing policy and procedure, wording must be in big, bold type</a:t>
            </a:r>
          </a:p>
          <a:p>
            <a:pPr eaLnBrk="1" hangingPunct="1"/>
            <a:r>
              <a:rPr lang="en-US" altLang="en-US" sz="1400" b="1" smtClean="0"/>
              <a:t>Public Conversations-</a:t>
            </a:r>
            <a:r>
              <a:rPr lang="en-US" altLang="en-US" sz="1400" smtClean="0"/>
              <a:t>  Avoid holding conversations about PHI in public areas</a:t>
            </a:r>
          </a:p>
          <a:p>
            <a:pPr eaLnBrk="1" hangingPunct="1"/>
            <a:r>
              <a:rPr lang="en-US" altLang="en-US" sz="1400" b="1" smtClean="0"/>
              <a:t>E-mail</a:t>
            </a:r>
            <a:r>
              <a:rPr lang="en-US" altLang="en-US" sz="1400" smtClean="0"/>
              <a:t>- must have certain safeguards: unless you have authorization and the data is encrypted, you must NEVER send patient information over the internet </a:t>
            </a:r>
          </a:p>
          <a:p>
            <a:pPr eaLnBrk="1" hangingPunct="1"/>
            <a:r>
              <a:rPr lang="en-US" altLang="en-US" sz="1400" b="1" i="1" smtClean="0"/>
              <a:t>If you have further questions</a:t>
            </a:r>
            <a:r>
              <a:rPr lang="en-US" altLang="en-US" sz="1400" i="1" smtClean="0"/>
              <a:t> or would like to see the whole policy contact: HIPAA Privacy/Security Officer at  631-726-0390</a:t>
            </a:r>
          </a:p>
        </p:txBody>
      </p:sp>
      <p:sp>
        <p:nvSpPr>
          <p:cNvPr id="41987" name="WordArt 5"/>
          <p:cNvSpPr>
            <a:spLocks noChangeArrowheads="1" noChangeShapeType="1" noTextEdit="1"/>
          </p:cNvSpPr>
          <p:nvPr/>
        </p:nvSpPr>
        <p:spPr bwMode="auto">
          <a:xfrm>
            <a:off x="1524000" y="304801"/>
            <a:ext cx="4746170" cy="1014548"/>
          </a:xfrm>
          <a:prstGeom prst="rect">
            <a:avLst/>
          </a:prstGeom>
        </p:spPr>
        <p:txBody>
          <a:bodyPr wrap="none" fromWordArt="1">
            <a:prstTxWarp prst="textPlain">
              <a:avLst>
                <a:gd name="adj" fmla="val 50000"/>
              </a:avLst>
            </a:prstTxWarp>
          </a:bodyPr>
          <a:lstStyle/>
          <a:p>
            <a:pPr algn="ctr">
              <a:defRPr/>
            </a:pPr>
            <a:r>
              <a:rPr lang="en-US" sz="1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HIPAA</a:t>
            </a:r>
            <a:r>
              <a:rPr lang="en-US" sz="1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600200"/>
            <a:ext cx="7886700" cy="838200"/>
          </a:xfrm>
        </p:spPr>
        <p:txBody>
          <a:bodyPr>
            <a:normAutofit fontScale="90000"/>
          </a:bodyPr>
          <a:lstStyle/>
          <a:p>
            <a:pPr algn="ctr">
              <a:defRPr/>
            </a:pPr>
            <a:r>
              <a:rPr lang="en-US" b="1" dirty="0">
                <a:solidFill>
                  <a:srgbClr val="C00000"/>
                </a:solidFill>
              </a:rPr>
              <a:t/>
            </a:r>
            <a:br>
              <a:rPr lang="en-US" b="1" dirty="0">
                <a:solidFill>
                  <a:srgbClr val="C00000"/>
                </a:solidFill>
              </a:rPr>
            </a:br>
            <a:r>
              <a:rPr lang="en-US" b="1" dirty="0">
                <a:solidFill>
                  <a:srgbClr val="C00000"/>
                </a:solidFill>
              </a:rPr>
              <a:t>What Is USP and USP &lt;800&gt;?</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581025" y="2438400"/>
            <a:ext cx="8035925" cy="3286125"/>
          </a:xfrm>
        </p:spPr>
        <p:txBody>
          <a:bodyPr>
            <a:normAutofit fontScale="77500" lnSpcReduction="20000"/>
          </a:bodyPr>
          <a:lstStyle/>
          <a:p>
            <a:pPr marL="0" indent="0">
              <a:buFont typeface="Wingdings" panose="05000000000000000000" pitchFamily="2" charset="2"/>
              <a:buNone/>
              <a:defRPr/>
            </a:pPr>
            <a:endParaRPr lang="en-US" sz="2175" dirty="0"/>
          </a:p>
          <a:p>
            <a:pPr>
              <a:defRPr/>
            </a:pPr>
            <a:r>
              <a:rPr lang="en-US" sz="2175" dirty="0"/>
              <a:t>The United States Pharmacopeia Convention (USP) is a nonprofit scientific organization founded in 1820 in Washington, D.C., that develops quality standards for medicines and other articles.</a:t>
            </a:r>
          </a:p>
          <a:p>
            <a:pPr lvl="1">
              <a:defRPr/>
            </a:pPr>
            <a:endParaRPr lang="en-US" sz="2175" dirty="0"/>
          </a:p>
          <a:p>
            <a:pPr lvl="1">
              <a:defRPr/>
            </a:pPr>
            <a:r>
              <a:rPr lang="en-US" sz="2175" dirty="0"/>
              <a:t>USP General Chapter &lt;800&gt; describes </a:t>
            </a:r>
            <a:r>
              <a:rPr lang="en-US" sz="2175" dirty="0">
                <a:solidFill>
                  <a:srgbClr val="FF0000"/>
                </a:solidFill>
              </a:rPr>
              <a:t>practice and quality standards </a:t>
            </a:r>
            <a:r>
              <a:rPr lang="en-US" sz="2175" dirty="0"/>
              <a:t>for handling hazardous drugs (HDs) to promote patient safety, worker safety, and environmental protection. Handling HDs includes, but is not limited to, the receipt, storage, compounding, dispensing, administration, and disposal of sterile and nonsterile products and preparations.</a:t>
            </a:r>
          </a:p>
          <a:p>
            <a:pPr lvl="1">
              <a:defRPr/>
            </a:pPr>
            <a:endParaRPr lang="en-US" sz="2175" dirty="0"/>
          </a:p>
          <a:p>
            <a:pPr lvl="1">
              <a:defRPr/>
            </a:pPr>
            <a:r>
              <a:rPr lang="en-US" sz="2175" dirty="0"/>
              <a:t>This chapter applies to </a:t>
            </a:r>
            <a:r>
              <a:rPr lang="en-US" sz="2175" i="1" dirty="0"/>
              <a:t>all</a:t>
            </a:r>
            <a:r>
              <a:rPr lang="en-US" sz="2175" dirty="0"/>
              <a:t> healthcare personnel who handle HD preparations and all entities that store, prepare, transport, or administer HDs.</a:t>
            </a:r>
          </a:p>
          <a:p>
            <a:pPr lvl="1">
              <a:defRPr/>
            </a:pPr>
            <a:endParaRPr lang="en-US" sz="2175" dirty="0"/>
          </a:p>
          <a:p>
            <a:pPr marL="0" indent="0">
              <a:buFont typeface="Wingdings" panose="05000000000000000000" pitchFamily="2" charset="2"/>
              <a:buNone/>
              <a:defRPr/>
            </a:pPr>
            <a:endParaRPr lang="en-US" sz="2175" dirty="0"/>
          </a:p>
          <a:p>
            <a:pPr marL="0" indent="0">
              <a:buFont typeface="Wingdings" panose="05000000000000000000" pitchFamily="2" charset="2"/>
              <a:buNone/>
              <a:defRPr/>
            </a:pPr>
            <a:endParaRPr lang="en-US" dirty="0"/>
          </a:p>
          <a:p>
            <a:pPr>
              <a:defRPr/>
            </a:pPr>
            <a:endParaRPr lang="en-US" dirty="0"/>
          </a:p>
          <a:p>
            <a:pPr marL="0" indent="0">
              <a:buFont typeface="Wingdings" panose="05000000000000000000" pitchFamily="2" charset="2"/>
              <a:buNone/>
              <a:defRPr/>
            </a:pPr>
            <a:endParaRPr lang="en-US" dirty="0"/>
          </a:p>
          <a:p>
            <a:pPr>
              <a:defRPr/>
            </a:pPr>
            <a:endParaRPr lang="en-US" dirty="0"/>
          </a:p>
          <a:p>
            <a:pPr>
              <a:defRPr/>
            </a:pPr>
            <a:endParaRPr lang="en-US" dirty="0"/>
          </a:p>
          <a:p>
            <a:pPr>
              <a:defRPr/>
            </a:pPr>
            <a:endParaRPr lang="en-US" dirty="0"/>
          </a:p>
          <a:p>
            <a:pPr marL="0" indent="0">
              <a:buFont typeface="Wingdings" panose="05000000000000000000" pitchFamily="2" charset="2"/>
              <a:buNone/>
              <a:defRPr/>
            </a:pPr>
            <a:endParaRPr lang="en-US" dirty="0"/>
          </a:p>
        </p:txBody>
      </p:sp>
      <p:sp>
        <p:nvSpPr>
          <p:cNvPr id="4" name="Rectangle 3"/>
          <p:cNvSpPr/>
          <p:nvPr/>
        </p:nvSpPr>
        <p:spPr>
          <a:xfrm>
            <a:off x="219075" y="5724525"/>
            <a:ext cx="7183438" cy="252413"/>
          </a:xfrm>
          <a:prstGeom prst="rect">
            <a:avLst/>
          </a:prstGeom>
        </p:spPr>
        <p:txBody>
          <a:bodyPr>
            <a:spAutoFit/>
          </a:bodyPr>
          <a:lstStyle/>
          <a:p>
            <a:pPr>
              <a:defRPr/>
            </a:pPr>
            <a:r>
              <a:rPr lang="en-US" sz="1050" dirty="0"/>
              <a:t>https://www.usp.org/compounding/general-chapter-hazardous-drugs-handling-healthcare</a:t>
            </a:r>
          </a:p>
        </p:txBody>
      </p:sp>
      <p:pic>
        <p:nvPicPr>
          <p:cNvPr id="583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9075"/>
            <a:ext cx="48625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0" y="533400"/>
            <a:ext cx="7150100" cy="841375"/>
          </a:xfrm>
        </p:spPr>
        <p:txBody>
          <a:bodyPr>
            <a:normAutofit fontScale="90000"/>
          </a:bodyPr>
          <a:lstStyle/>
          <a:p>
            <a:pPr>
              <a:defRPr/>
            </a:pPr>
            <a:r>
              <a:rPr lang="en-US" b="1" dirty="0">
                <a:solidFill>
                  <a:srgbClr val="C00000"/>
                </a:solidFill>
              </a:rPr>
              <a:t/>
            </a:r>
            <a:br>
              <a:rPr lang="en-US" b="1" dirty="0">
                <a:solidFill>
                  <a:srgbClr val="C00000"/>
                </a:solidFill>
              </a:rPr>
            </a:br>
            <a:r>
              <a:rPr lang="en-US" b="1" dirty="0">
                <a:solidFill>
                  <a:srgbClr val="C00000"/>
                </a:solidFill>
              </a:rPr>
              <a:t/>
            </a:r>
            <a:br>
              <a:rPr lang="en-US" b="1" dirty="0">
                <a:solidFill>
                  <a:srgbClr val="C00000"/>
                </a:solidFill>
              </a:rPr>
            </a:br>
            <a:r>
              <a:rPr lang="en-US" b="1" dirty="0">
                <a:solidFill>
                  <a:srgbClr val="C00000"/>
                </a:solidFill>
              </a:rPr>
              <a:t/>
            </a:r>
            <a:br>
              <a:rPr lang="en-US" b="1" dirty="0">
                <a:solidFill>
                  <a:srgbClr val="C00000"/>
                </a:solidFill>
              </a:rPr>
            </a:br>
            <a:r>
              <a:rPr lang="en-US" b="1" dirty="0">
                <a:solidFill>
                  <a:srgbClr val="C00000"/>
                </a:solidFill>
              </a:rPr>
              <a:t/>
            </a:r>
            <a:br>
              <a:rPr lang="en-US" b="1" dirty="0">
                <a:solidFill>
                  <a:srgbClr val="C00000"/>
                </a:solidFill>
              </a:rPr>
            </a:br>
            <a:r>
              <a:rPr lang="en-US" sz="3600" b="1" dirty="0">
                <a:solidFill>
                  <a:srgbClr val="C00000"/>
                </a:solidFill>
                <a:latin typeface="+mn-lt"/>
              </a:rPr>
              <a:t>What is a Hazardous Drug (HD)?</a:t>
            </a:r>
            <a:br>
              <a:rPr lang="en-US" sz="3600" b="1" dirty="0">
                <a:solidFill>
                  <a:srgbClr val="C00000"/>
                </a:solidFill>
                <a:latin typeface="+mn-lt"/>
              </a:rPr>
            </a:br>
            <a:r>
              <a:rPr lang="en-US" b="1" dirty="0">
                <a:solidFill>
                  <a:srgbClr val="C00000"/>
                </a:solidFill>
              </a:rPr>
              <a:t/>
            </a:r>
            <a:br>
              <a:rPr lang="en-US" b="1" dirty="0">
                <a:solidFill>
                  <a:srgbClr val="C00000"/>
                </a:solidFill>
              </a:rPr>
            </a:br>
            <a:r>
              <a:rPr lang="en-US" b="1" dirty="0">
                <a:solidFill>
                  <a:srgbClr val="C00000"/>
                </a:solidFill>
              </a:rPr>
              <a:t/>
            </a:r>
            <a:br>
              <a:rPr lang="en-US" b="1" dirty="0">
                <a:solidFill>
                  <a:srgbClr val="C00000"/>
                </a:solidFill>
              </a:rPr>
            </a:b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628650" y="1998663"/>
            <a:ext cx="7886700" cy="4002087"/>
          </a:xfrm>
        </p:spPr>
        <p:txBody>
          <a:bodyPr>
            <a:normAutofit fontScale="77500" lnSpcReduction="20000"/>
          </a:bodyPr>
          <a:lstStyle/>
          <a:p>
            <a:pPr lvl="1">
              <a:defRPr/>
            </a:pPr>
            <a:r>
              <a:rPr lang="en-US" dirty="0"/>
              <a:t>A hazardous drug is any drug identified as hazardous or potentially hazardous by the National Institute for Occupational Safety and Health (NIOSH) on the basis of at least one of the following six criteria: </a:t>
            </a:r>
          </a:p>
          <a:p>
            <a:pPr lvl="3">
              <a:defRPr/>
            </a:pPr>
            <a:r>
              <a:rPr lang="en-US" dirty="0"/>
              <a:t>Carcinogenicity –</a:t>
            </a:r>
            <a:r>
              <a:rPr lang="en-US" dirty="0">
                <a:solidFill>
                  <a:srgbClr val="FF0000"/>
                </a:solidFill>
              </a:rPr>
              <a:t>ability to cause cancer.</a:t>
            </a:r>
          </a:p>
          <a:p>
            <a:pPr lvl="3">
              <a:defRPr/>
            </a:pPr>
            <a:r>
              <a:rPr lang="en-US" dirty="0"/>
              <a:t>Teratogenicity or developmental toxicity- </a:t>
            </a:r>
            <a:r>
              <a:rPr lang="en-US" dirty="0">
                <a:solidFill>
                  <a:srgbClr val="FF0000"/>
                </a:solidFill>
              </a:rPr>
              <a:t>ability to cause defects in fetal development or malfunction.</a:t>
            </a:r>
          </a:p>
          <a:p>
            <a:pPr lvl="3">
              <a:defRPr/>
            </a:pPr>
            <a:r>
              <a:rPr lang="en-US" dirty="0"/>
              <a:t>Reproductive toxicity in humans- </a:t>
            </a:r>
            <a:r>
              <a:rPr lang="en-US" dirty="0">
                <a:solidFill>
                  <a:srgbClr val="FF0000"/>
                </a:solidFill>
              </a:rPr>
              <a:t>ability to cause fertility impairment and adverse reproductive outcomes in both women and men.</a:t>
            </a:r>
          </a:p>
          <a:p>
            <a:pPr lvl="3">
              <a:defRPr/>
            </a:pPr>
            <a:r>
              <a:rPr lang="en-US" dirty="0"/>
              <a:t>Organ toxicity at low doses in humans or animals</a:t>
            </a:r>
          </a:p>
          <a:p>
            <a:pPr lvl="3">
              <a:defRPr/>
            </a:pPr>
            <a:r>
              <a:rPr lang="en-US" dirty="0"/>
              <a:t>Genotoxicity – </a:t>
            </a:r>
            <a:r>
              <a:rPr lang="en-US" dirty="0">
                <a:solidFill>
                  <a:srgbClr val="FF0000"/>
                </a:solidFill>
              </a:rPr>
              <a:t>ability to cause a change or mutation in genetic material</a:t>
            </a:r>
            <a:r>
              <a:rPr lang="en-US" dirty="0"/>
              <a:t>.</a:t>
            </a:r>
          </a:p>
          <a:p>
            <a:pPr lvl="3">
              <a:defRPr/>
            </a:pPr>
            <a:r>
              <a:rPr lang="en-US" dirty="0"/>
              <a:t>New drugs that mimic existing hazardous drugs in structure or toxicity. </a:t>
            </a:r>
          </a:p>
          <a:p>
            <a:pPr lvl="1">
              <a:defRPr/>
            </a:pPr>
            <a:r>
              <a:rPr lang="en-US" dirty="0"/>
              <a:t>NIOSH maintains a list of antineoplastic and other hazardous drugs used in healthcare settings.</a:t>
            </a:r>
          </a:p>
          <a:p>
            <a:pPr marL="685800" lvl="2" indent="0">
              <a:buFont typeface="Wingdings" panose="05000000000000000000" pitchFamily="2" charset="2"/>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22313" y="257175"/>
            <a:ext cx="8455025" cy="1143000"/>
          </a:xfrm>
        </p:spPr>
        <p:txBody>
          <a:bodyPr/>
          <a:lstStyle/>
          <a:p>
            <a:pPr>
              <a:defRPr/>
            </a:pPr>
            <a:r>
              <a:rPr lang="en-US" altLang="en-US" sz="3200" b="1" dirty="0">
                <a:solidFill>
                  <a:srgbClr val="C00000"/>
                </a:solidFill>
                <a:latin typeface="+mn-lt"/>
              </a:rPr>
              <a:t>NIOSH currently lists HD in three groups</a:t>
            </a:r>
            <a:endParaRPr lang="en-US" altLang="en-US" sz="3200" b="1" dirty="0">
              <a:latin typeface="+mn-lt"/>
            </a:endParaRPr>
          </a:p>
        </p:txBody>
      </p:sp>
      <p:pic>
        <p:nvPicPr>
          <p:cNvPr id="6144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398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722313" y="1290638"/>
            <a:ext cx="75898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solidFill>
                  <a:srgbClr val="C00000"/>
                </a:solidFill>
              </a:rPr>
              <a:t> </a:t>
            </a:r>
          </a:p>
          <a:p>
            <a:pPr algn="ctr">
              <a:spcBef>
                <a:spcPct val="0"/>
              </a:spcBef>
              <a:buClrTx/>
              <a:buSzTx/>
              <a:buFontTx/>
              <a:buNone/>
            </a:pPr>
            <a:endParaRPr lang="en-US" altLang="en-US" sz="1400"/>
          </a:p>
          <a:p>
            <a:pPr>
              <a:spcBef>
                <a:spcPct val="0"/>
              </a:spcBef>
              <a:buClrTx/>
              <a:buSzTx/>
              <a:buFontTx/>
              <a:buNone/>
            </a:pPr>
            <a:r>
              <a:rPr lang="en-US" altLang="en-US" sz="1400" b="1"/>
              <a:t>Group 1: </a:t>
            </a:r>
            <a:r>
              <a:rPr lang="en-US" altLang="en-US" sz="1400"/>
              <a:t>Antineoplastic drugs Note that many of these drugs may also pose a reproductive risk for susceptible populations (Table 1). </a:t>
            </a:r>
          </a:p>
          <a:p>
            <a:pPr>
              <a:spcBef>
                <a:spcPct val="0"/>
              </a:spcBef>
              <a:buClrTx/>
              <a:buSzTx/>
              <a:buFontTx/>
              <a:buNone/>
            </a:pPr>
            <a:endParaRPr lang="en-US" altLang="en-US" sz="1400"/>
          </a:p>
          <a:p>
            <a:pPr>
              <a:spcBef>
                <a:spcPct val="0"/>
              </a:spcBef>
              <a:buClrTx/>
              <a:buSzTx/>
              <a:buFontTx/>
              <a:buNone/>
            </a:pPr>
            <a:r>
              <a:rPr lang="en-US" altLang="en-US" sz="1400" b="1"/>
              <a:t>Group 2:</a:t>
            </a:r>
            <a:r>
              <a:rPr lang="en-US" altLang="en-US" sz="1400"/>
              <a:t> Non-antineoplastic drugs that meet one or more of the NIOSH criteria for a hazardous drug. Note that some of these drugs may also pose a reproductive risk for susceptible populations (Table 2). </a:t>
            </a:r>
          </a:p>
          <a:p>
            <a:pPr>
              <a:spcBef>
                <a:spcPct val="0"/>
              </a:spcBef>
              <a:buClrTx/>
              <a:buSzTx/>
              <a:buFontTx/>
              <a:buNone/>
            </a:pPr>
            <a:endParaRPr lang="en-US" altLang="en-US" sz="1400"/>
          </a:p>
          <a:p>
            <a:pPr>
              <a:spcBef>
                <a:spcPct val="0"/>
              </a:spcBef>
              <a:buClrTx/>
              <a:buSzTx/>
              <a:buFontTx/>
              <a:buNone/>
            </a:pPr>
            <a:r>
              <a:rPr lang="en-US" altLang="en-US" sz="1400" b="1"/>
              <a:t>Group 3:</a:t>
            </a:r>
            <a:r>
              <a:rPr lang="en-US" altLang="en-US" sz="1400"/>
              <a:t> Drugs that primarily pose a reproductive risk to men and women who are actively trying to conceive and women who are pregnant or breast feeding, because some of these drugs may be present in breast milk (Table 3).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eaLnBrk="1" hangingPunct="1"/>
            <a:r>
              <a:rPr lang="en-US" altLang="en-US" sz="2000" b="1" smtClean="0"/>
              <a:t>DIVERSITY = DIFFERENCES</a:t>
            </a:r>
            <a:r>
              <a:rPr lang="en-US" altLang="en-US" sz="2400" b="1" smtClean="0"/>
              <a:t> </a:t>
            </a:r>
            <a:r>
              <a:rPr lang="en-US" altLang="en-US" sz="1800" i="1" smtClean="0"/>
              <a:t>“Whenever there are human beings living and working together, there is DIVERSITY</a:t>
            </a:r>
            <a:r>
              <a:rPr lang="en-US" altLang="en-US" sz="1800" smtClean="0"/>
              <a:t>”</a:t>
            </a:r>
          </a:p>
          <a:p>
            <a:pPr eaLnBrk="1" hangingPunct="1"/>
            <a:r>
              <a:rPr lang="en-US" altLang="en-US" sz="2000" b="1" smtClean="0"/>
              <a:t>DIFFERENCES IN OUR: </a:t>
            </a:r>
            <a:r>
              <a:rPr lang="en-US" altLang="en-US" sz="1800" b="1" smtClean="0"/>
              <a:t>Communication- Verbal and Nonverbal- </a:t>
            </a:r>
            <a:r>
              <a:rPr lang="en-US" altLang="en-US" sz="1800" smtClean="0"/>
              <a:t>Vocabulary, Grammar, Voice Qualities, Intonation, Rhythm, Speed, Pronunciation, Silence, Touch, Facial Expressions, Eye Movements, Gestures</a:t>
            </a:r>
            <a:r>
              <a:rPr lang="en-US" altLang="en-US" sz="2000" smtClean="0"/>
              <a:t> </a:t>
            </a:r>
          </a:p>
          <a:p>
            <a:pPr eaLnBrk="1" hangingPunct="1">
              <a:buFont typeface="Wingdings" panose="05000000000000000000" pitchFamily="2" charset="2"/>
              <a:buNone/>
            </a:pPr>
            <a:r>
              <a:rPr lang="en-US" altLang="en-US" sz="2000" smtClean="0"/>
              <a:t>     </a:t>
            </a:r>
            <a:r>
              <a:rPr lang="en-US" altLang="en-US" sz="1800" b="1" smtClean="0"/>
              <a:t>Use of Space- </a:t>
            </a:r>
            <a:r>
              <a:rPr lang="en-US" altLang="en-US" sz="1800" smtClean="0"/>
              <a:t>Intimate zone:8-18 inches, Personal zone:18-36 inches</a:t>
            </a:r>
          </a:p>
          <a:p>
            <a:pPr eaLnBrk="1" hangingPunct="1">
              <a:buFont typeface="Wingdings" panose="05000000000000000000" pitchFamily="2" charset="2"/>
              <a:buNone/>
            </a:pPr>
            <a:r>
              <a:rPr lang="en-US" altLang="en-US" sz="1800" smtClean="0"/>
              <a:t>      Social/Public Zone:  3-6 feet</a:t>
            </a:r>
          </a:p>
          <a:p>
            <a:pPr eaLnBrk="1" hangingPunct="1">
              <a:buFont typeface="Wingdings" panose="05000000000000000000" pitchFamily="2" charset="2"/>
              <a:buNone/>
            </a:pPr>
            <a:r>
              <a:rPr lang="en-US" altLang="en-US" sz="1800" smtClean="0"/>
              <a:t>      </a:t>
            </a:r>
            <a:r>
              <a:rPr lang="en-US" altLang="en-US" sz="1800" b="1" smtClean="0"/>
              <a:t>Social Organization- </a:t>
            </a:r>
            <a:r>
              <a:rPr lang="en-US" altLang="en-US" sz="1800" smtClean="0"/>
              <a:t>Family, religious, ethic, racial, tribal, clan, special interest groups</a:t>
            </a:r>
          </a:p>
          <a:p>
            <a:pPr eaLnBrk="1" hangingPunct="1"/>
            <a:r>
              <a:rPr lang="en-US" altLang="en-US" sz="2000" b="1" smtClean="0"/>
              <a:t>RESPECT FOR</a:t>
            </a:r>
            <a:r>
              <a:rPr lang="en-US" altLang="en-US" sz="1800" b="1" smtClean="0"/>
              <a:t>: </a:t>
            </a:r>
            <a:r>
              <a:rPr lang="en-US" altLang="en-US" sz="1800" smtClean="0"/>
              <a:t>differences, values, beliefs, behaviors</a:t>
            </a:r>
          </a:p>
          <a:p>
            <a:pPr eaLnBrk="1" hangingPunct="1"/>
            <a:endParaRPr lang="en-US" altLang="en-US" sz="1800" smtClean="0">
              <a:solidFill>
                <a:schemeClr val="hlink"/>
              </a:solidFill>
            </a:endParaRPr>
          </a:p>
          <a:p>
            <a:pPr eaLnBrk="1" hangingPunct="1">
              <a:buFont typeface="Wingdings" panose="05000000000000000000" pitchFamily="2" charset="2"/>
              <a:buNone/>
            </a:pPr>
            <a:endParaRPr lang="en-US" altLang="en-US" sz="2000" b="1" smtClean="0">
              <a:solidFill>
                <a:srgbClr val="4D4D4D"/>
              </a:solidFill>
            </a:endParaRPr>
          </a:p>
          <a:p>
            <a:pPr eaLnBrk="1" hangingPunct="1">
              <a:buFont typeface="Wingdings" panose="05000000000000000000" pitchFamily="2" charset="2"/>
              <a:buNone/>
            </a:pPr>
            <a:endParaRPr lang="en-US" altLang="en-US" sz="2000" smtClean="0">
              <a:solidFill>
                <a:schemeClr val="hlink"/>
              </a:solidFill>
            </a:endParaRPr>
          </a:p>
        </p:txBody>
      </p:sp>
      <p:sp>
        <p:nvSpPr>
          <p:cNvPr id="13315" name="WordArt 5"/>
          <p:cNvSpPr>
            <a:spLocks noChangeArrowheads="1" noChangeShapeType="1" noTextEdit="1"/>
          </p:cNvSpPr>
          <p:nvPr/>
        </p:nvSpPr>
        <p:spPr bwMode="auto">
          <a:xfrm>
            <a:off x="1219200" y="685800"/>
            <a:ext cx="6248400" cy="73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Cultural Diversity</a:t>
            </a:r>
          </a:p>
        </p:txBody>
      </p:sp>
      <p:pic>
        <p:nvPicPr>
          <p:cNvPr id="13316" name="Picture 5" descr="A picture containing tex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257800"/>
            <a:ext cx="9144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0" y="6627813"/>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900">
                <a:hlinkClick r:id="rId3" tooltip="https://courses.lumenlearning.com/wmopen-organizationalbehavior/chapter/internal-factors-of-organizational-culture/"/>
              </a:rPr>
              <a:t>This Photo</a:t>
            </a:r>
            <a:r>
              <a:rPr lang="en-US" altLang="en-US" sz="900"/>
              <a:t> by Unknown Author is licensed under </a:t>
            </a:r>
            <a:r>
              <a:rPr lang="en-US" altLang="en-US" sz="900">
                <a:hlinkClick r:id="rId4" tooltip="https://creativecommons.org/licenses/by/3.0/"/>
              </a:rPr>
              <a:t>CC BY</a:t>
            </a:r>
            <a:endParaRPr lang="en-US" altLang="en-US" sz="9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solidFill>
                  <a:srgbClr val="C00000"/>
                </a:solidFill>
              </a:rPr>
              <a:t/>
            </a:r>
            <a:br>
              <a:rPr lang="en-US" b="1" dirty="0">
                <a:solidFill>
                  <a:srgbClr val="C00000"/>
                </a:solidFill>
              </a:rPr>
            </a:br>
            <a:r>
              <a:rPr lang="en-US" b="1" dirty="0">
                <a:solidFill>
                  <a:srgbClr val="C00000"/>
                </a:solidFill>
                <a:latin typeface="+mn-lt"/>
              </a:rPr>
              <a:t>Spills</a:t>
            </a:r>
            <a:r>
              <a:rPr lang="en-US" dirty="0">
                <a:solidFill>
                  <a:srgbClr val="C00000"/>
                </a:solidFill>
              </a:rPr>
              <a:t/>
            </a:r>
            <a:br>
              <a:rPr lang="en-US" dirty="0">
                <a:solidFill>
                  <a:srgbClr val="C00000"/>
                </a:solidFill>
              </a:rPr>
            </a:br>
            <a:endParaRPr lang="en-US" dirty="0"/>
          </a:p>
        </p:txBody>
      </p:sp>
      <p:sp>
        <p:nvSpPr>
          <p:cNvPr id="3" name="Content Placeholder 2"/>
          <p:cNvSpPr>
            <a:spLocks noGrp="1"/>
          </p:cNvSpPr>
          <p:nvPr>
            <p:ph idx="1"/>
          </p:nvPr>
        </p:nvSpPr>
        <p:spPr/>
        <p:txBody>
          <a:bodyPr>
            <a:normAutofit lnSpcReduction="10000"/>
          </a:bodyPr>
          <a:lstStyle/>
          <a:p>
            <a:pPr>
              <a:defRPr/>
            </a:pPr>
            <a:r>
              <a:rPr lang="en-US" dirty="0"/>
              <a:t>All personnel who are required to clean up a spill of Hazardous Drugs (HD) are trained.</a:t>
            </a:r>
          </a:p>
          <a:p>
            <a:pPr>
              <a:defRPr/>
            </a:pPr>
            <a:r>
              <a:rPr lang="en-US" dirty="0"/>
              <a:t>Spills must be contained and cleaned immediately only by qualified personnel with appropriate PPE.</a:t>
            </a:r>
          </a:p>
          <a:p>
            <a:pPr>
              <a:defRPr/>
            </a:pPr>
            <a:r>
              <a:rPr lang="en-US" dirty="0"/>
              <a:t>Signs must be available for restricting access to the spill area. </a:t>
            </a:r>
          </a:p>
          <a:p>
            <a:pPr>
              <a:defRPr/>
            </a:pPr>
            <a:r>
              <a:rPr lang="en-US" dirty="0"/>
              <a:t>Spill kits contain all of the materials needed to clean HD spills and are readily available in all areas where HDs are routinely handled.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defRPr/>
            </a:pPr>
            <a:r>
              <a:rPr lang="en-US" altLang="en-US" sz="2800" b="1" dirty="0">
                <a:solidFill>
                  <a:srgbClr val="C00000"/>
                </a:solidFill>
                <a:latin typeface="+mn-lt"/>
              </a:rPr>
              <a:t>What is a stroke? Symptoms and Response</a:t>
            </a:r>
          </a:p>
        </p:txBody>
      </p:sp>
      <p:sp>
        <p:nvSpPr>
          <p:cNvPr id="63491" name="Content Placeholder 2"/>
          <p:cNvSpPr>
            <a:spLocks noGrp="1" noChangeArrowheads="1"/>
          </p:cNvSpPr>
          <p:nvPr>
            <p:ph idx="1"/>
          </p:nvPr>
        </p:nvSpPr>
        <p:spPr/>
        <p:txBody>
          <a:bodyPr/>
          <a:lstStyle/>
          <a:p>
            <a:r>
              <a:rPr lang="en-US" altLang="en-US" smtClean="0"/>
              <a:t>The sudden death of brain cells due to lack of oxygen, caused by a blockage of blood flow or rupture of an artery to the brain. </a:t>
            </a:r>
          </a:p>
          <a:p>
            <a:r>
              <a:rPr lang="en-US" altLang="en-US" smtClean="0"/>
              <a:t>Sudden loss of speech, weakness, or paralysis on one side of the body, sudden confusion, sudden vision problems in one or both eyes, loss of balance, severe headache with no know cause. </a:t>
            </a:r>
          </a:p>
          <a:p>
            <a:r>
              <a:rPr lang="en-US" altLang="en-US" smtClean="0"/>
              <a:t>At Stony Brook Southampton Hospital we call a Code BAT if we notice a patient/ visitor with signs and symptoms of a stroke. </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r>
              <a:rPr lang="en-US" altLang="en-US" sz="3600" b="1" dirty="0">
                <a:solidFill>
                  <a:srgbClr val="C00000"/>
                </a:solidFill>
                <a:latin typeface="+mn-lt"/>
              </a:rPr>
              <a:t>Stroke: Time is Brain</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US" dirty="0"/>
              <a:t>In the ED or a  Nursing unit when a code BAT is called:</a:t>
            </a:r>
          </a:p>
          <a:p>
            <a:pPr>
              <a:defRPr/>
            </a:pPr>
            <a:r>
              <a:rPr lang="en-US" dirty="0"/>
              <a:t>10 minutes to be seen by a Physician </a:t>
            </a:r>
          </a:p>
          <a:p>
            <a:pPr>
              <a:defRPr/>
            </a:pPr>
            <a:r>
              <a:rPr lang="en-US" dirty="0"/>
              <a:t>15 minutes to be seen by the stroke team</a:t>
            </a:r>
          </a:p>
          <a:p>
            <a:pPr>
              <a:defRPr/>
            </a:pPr>
            <a:r>
              <a:rPr lang="en-US" dirty="0"/>
              <a:t>20 minutes to have a CT </a:t>
            </a:r>
          </a:p>
          <a:p>
            <a:pPr>
              <a:defRPr/>
            </a:pPr>
            <a:r>
              <a:rPr lang="en-US" dirty="0"/>
              <a:t>45 minutes to have CT read</a:t>
            </a:r>
          </a:p>
          <a:p>
            <a:pPr>
              <a:defRPr/>
            </a:pPr>
            <a:r>
              <a:rPr lang="en-US" dirty="0"/>
              <a:t>60 minutes if a thrombolytic is to be administered </a:t>
            </a:r>
          </a:p>
          <a:p>
            <a:pPr marL="0" indent="0">
              <a:buFont typeface="Wingdings" panose="05000000000000000000" pitchFamily="2" charset="2"/>
              <a:buNone/>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ChangeArrowheads="1"/>
          </p:cNvSpPr>
          <p:nvPr/>
        </p:nvSpPr>
        <p:spPr bwMode="auto">
          <a:xfrm>
            <a:off x="685800" y="6248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eaLnBrk="1" hangingPunct="1">
              <a:spcBef>
                <a:spcPct val="0"/>
              </a:spcBef>
              <a:buFontTx/>
              <a:buNone/>
            </a:pPr>
            <a:r>
              <a:rPr lang="en-US" altLang="en-US">
                <a:solidFill>
                  <a:srgbClr val="FFFFFF"/>
                </a:solidFill>
              </a:rPr>
              <a:t>What is Radiation?</a:t>
            </a:r>
          </a:p>
        </p:txBody>
      </p:sp>
      <p:sp>
        <p:nvSpPr>
          <p:cNvPr id="65539"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65540"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5546"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57200" y="1519238"/>
            <a:ext cx="3962400" cy="1568450"/>
          </a:xfrm>
          <a:prstGeom prst="rect">
            <a:avLst/>
          </a:prstGeom>
          <a:noFill/>
        </p:spPr>
        <p:txBody>
          <a:bodyPr>
            <a:spAutoFit/>
          </a:bodyPr>
          <a:lstStyle/>
          <a:p>
            <a:pPr eaLnBrk="1" hangingPunct="1">
              <a:defRPr/>
            </a:pPr>
            <a:r>
              <a:rPr lang="en-US" sz="2400" dirty="0">
                <a:solidFill>
                  <a:prstClr val="black"/>
                </a:solidFill>
                <a:latin typeface="Helvetica" panose="020B0604020202020204" pitchFamily="34" charset="0"/>
                <a:cs typeface="Helvetica" panose="020B0604020202020204" pitchFamily="34" charset="0"/>
              </a:rPr>
              <a:t>Radiation is </a:t>
            </a:r>
            <a:r>
              <a:rPr lang="en-US" sz="2400" dirty="0">
                <a:solidFill>
                  <a:srgbClr val="C00000"/>
                </a:solidFill>
                <a:latin typeface="Helvetica" panose="020B0604020202020204" pitchFamily="34" charset="0"/>
                <a:cs typeface="Helvetica" panose="020B0604020202020204" pitchFamily="34" charset="0"/>
              </a:rPr>
              <a:t>Energy</a:t>
            </a:r>
          </a:p>
          <a:p>
            <a:pPr eaLnBrk="1" hangingPunct="1">
              <a:defRPr/>
            </a:pPr>
            <a:r>
              <a:rPr lang="en-US" sz="2400" dirty="0">
                <a:solidFill>
                  <a:srgbClr val="C00000"/>
                </a:solidFill>
                <a:latin typeface="Helvetica" panose="020B0604020202020204" pitchFamily="34" charset="0"/>
                <a:cs typeface="Helvetica" panose="020B0604020202020204" pitchFamily="34" charset="0"/>
              </a:rPr>
              <a:t>Two types</a:t>
            </a:r>
          </a:p>
          <a:p>
            <a:pPr marL="342900" indent="-342900" eaLnBrk="1" hangingPunct="1">
              <a:buFont typeface="Arial" panose="020B0604020202020204" pitchFamily="34" charset="0"/>
              <a:buChar char="•"/>
              <a:defRPr/>
            </a:pPr>
            <a:r>
              <a:rPr lang="en-US" sz="2400" dirty="0">
                <a:solidFill>
                  <a:prstClr val="black"/>
                </a:solidFill>
                <a:latin typeface="Helvetica" panose="020B0604020202020204" pitchFamily="34" charset="0"/>
                <a:cs typeface="Helvetica" panose="020B0604020202020204" pitchFamily="34" charset="0"/>
              </a:rPr>
              <a:t>Non-Ionizing Radiation</a:t>
            </a:r>
          </a:p>
          <a:p>
            <a:pPr marL="342900" indent="-342900" eaLnBrk="1" hangingPunct="1">
              <a:buFont typeface="Arial" panose="020B0604020202020204" pitchFamily="34" charset="0"/>
              <a:buChar char="•"/>
              <a:defRPr/>
            </a:pPr>
            <a:r>
              <a:rPr lang="en-US" sz="2400" dirty="0">
                <a:solidFill>
                  <a:srgbClr val="C00000"/>
                </a:solidFill>
                <a:latin typeface="Helvetica" panose="020B0604020202020204" pitchFamily="34" charset="0"/>
                <a:cs typeface="Helvetica" panose="020B0604020202020204" pitchFamily="34" charset="0"/>
              </a:rPr>
              <a:t>Ionizing Radiation</a:t>
            </a:r>
          </a:p>
        </p:txBody>
      </p:sp>
      <p:pic>
        <p:nvPicPr>
          <p:cNvPr id="6554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03638"/>
            <a:ext cx="49926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775075"/>
            <a:ext cx="307181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284663" y="1165225"/>
            <a:ext cx="4495800" cy="2308225"/>
          </a:xfrm>
          <a:prstGeom prst="rect">
            <a:avLst/>
          </a:prstGeom>
          <a:noFill/>
        </p:spPr>
        <p:txBody>
          <a:bodyPr>
            <a:spAutoFit/>
          </a:bodyPr>
          <a:lstStyle/>
          <a:p>
            <a:pPr eaLnBrk="1" hangingPunct="1">
              <a:defRPr/>
            </a:pPr>
            <a:r>
              <a:rPr lang="en-US" sz="1800" dirty="0">
                <a:solidFill>
                  <a:srgbClr val="C00000"/>
                </a:solidFill>
                <a:latin typeface="Helvetica" panose="020B0604020202020204" pitchFamily="34" charset="0"/>
                <a:cs typeface="Helvetica" panose="020B0604020202020204" pitchFamily="34" charset="0"/>
              </a:rPr>
              <a:t>Ionizing radiation </a:t>
            </a:r>
            <a:r>
              <a:rPr lang="en-US" sz="1800" dirty="0">
                <a:solidFill>
                  <a:prstClr val="black"/>
                </a:solidFill>
                <a:latin typeface="Helvetica" panose="020B0604020202020204" pitchFamily="34" charset="0"/>
                <a:cs typeface="Helvetica" panose="020B0604020202020204" pitchFamily="34" charset="0"/>
              </a:rPr>
              <a:t>has enough energy to disassociate chemical bonds in molecules and remove tightly bound electrons from atoms, creating charged ions.</a:t>
            </a:r>
          </a:p>
          <a:p>
            <a:pPr marL="285750" indent="-285750" eaLnBrk="1" hangingPunct="1">
              <a:buFont typeface="Arial" panose="020B0604020202020204" pitchFamily="34" charset="0"/>
              <a:buChar char="•"/>
              <a:defRPr/>
            </a:pPr>
            <a:r>
              <a:rPr lang="en-US" sz="1800" dirty="0">
                <a:solidFill>
                  <a:prstClr val="black"/>
                </a:solidFill>
                <a:latin typeface="Helvetica" panose="020B0604020202020204" pitchFamily="34" charset="0"/>
                <a:cs typeface="Helvetica" panose="020B0604020202020204" pitchFamily="34" charset="0"/>
              </a:rPr>
              <a:t>Ionization releases energy in the absorbing material</a:t>
            </a:r>
          </a:p>
          <a:p>
            <a:pPr marL="285750" indent="-285750" eaLnBrk="1" hangingPunct="1">
              <a:buFont typeface="Arial" panose="020B0604020202020204" pitchFamily="34" charset="0"/>
              <a:buChar char="•"/>
              <a:defRPr/>
            </a:pPr>
            <a:r>
              <a:rPr lang="en-US" sz="1800" dirty="0">
                <a:solidFill>
                  <a:prstClr val="black"/>
                </a:solidFill>
                <a:latin typeface="Helvetica" panose="020B0604020202020204" pitchFamily="34" charset="0"/>
                <a:cs typeface="Helvetica" panose="020B0604020202020204" pitchFamily="34" charset="0"/>
              </a:rPr>
              <a:t>Ionizing radiation can be both electromagnetic and particle radiation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143000" y="6324600"/>
            <a:ext cx="6781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smtClean="0">
                <a:latin typeface="Helvetica" panose="020B0604020202020204" pitchFamily="34" charset="0"/>
                <a:ea typeface="ＭＳ Ｐゴシック" panose="020B0600070205080204" pitchFamily="34" charset="-128"/>
                <a:cs typeface="Helvetica" panose="020B0604020202020204" pitchFamily="34" charset="0"/>
              </a:rPr>
              <a:t>Radiation Exposure Sources </a:t>
            </a:r>
          </a:p>
        </p:txBody>
      </p:sp>
      <p:sp>
        <p:nvSpPr>
          <p:cNvPr id="67587"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67588"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7591"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3288" y="1163638"/>
            <a:ext cx="72612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adiation area"/>
          <p:cNvPicPr>
            <a:picLocks noChangeAspect="1" noChangeArrowheads="1"/>
          </p:cNvPicPr>
          <p:nvPr/>
        </p:nvPicPr>
        <p:blipFill>
          <a:blip r:embed="rId2" cstate="print"/>
          <a:srcRect/>
          <a:stretch>
            <a:fillRect/>
          </a:stretch>
        </p:blipFill>
        <p:spPr bwMode="auto">
          <a:xfrm>
            <a:off x="381000" y="1198090"/>
            <a:ext cx="1928584" cy="23392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3555" name="Picture 3" descr="radioactive materials"/>
          <p:cNvPicPr>
            <a:picLocks noChangeAspect="1" noChangeArrowheads="1"/>
          </p:cNvPicPr>
          <p:nvPr/>
        </p:nvPicPr>
        <p:blipFill>
          <a:blip r:embed="rId3" cstate="print"/>
          <a:srcRect/>
          <a:stretch>
            <a:fillRect/>
          </a:stretch>
        </p:blipFill>
        <p:spPr bwMode="auto">
          <a:xfrm>
            <a:off x="332278" y="3581400"/>
            <a:ext cx="1977306" cy="25846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9636"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sp>
        <p:nvSpPr>
          <p:cNvPr id="69637" name="Rectangle 5"/>
          <p:cNvSpPr>
            <a:spLocks noChangeArrowheads="1"/>
          </p:cNvSpPr>
          <p:nvPr/>
        </p:nvSpPr>
        <p:spPr bwMode="auto">
          <a:xfrm>
            <a:off x="676275" y="6396038"/>
            <a:ext cx="766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eaLnBrk="1" hangingPunct="1">
              <a:spcBef>
                <a:spcPct val="0"/>
              </a:spcBef>
              <a:buFontTx/>
              <a:buNone/>
            </a:pPr>
            <a:r>
              <a:rPr lang="en-US" altLang="en-US" sz="2400">
                <a:solidFill>
                  <a:srgbClr val="FFFFFF"/>
                </a:solidFill>
              </a:rPr>
              <a:t>Radiation Signs / Controlled Areas for Radiation Safety</a:t>
            </a:r>
          </a:p>
          <a:p>
            <a:pPr algn="ctr" eaLnBrk="1" hangingPunct="1">
              <a:spcBef>
                <a:spcPct val="0"/>
              </a:spcBef>
              <a:buFontTx/>
              <a:buNone/>
            </a:pPr>
            <a:endParaRPr lang="en-US" altLang="en-US" sz="2400">
              <a:solidFill>
                <a:srgbClr val="FFFFFF"/>
              </a:solidFill>
            </a:endParaRPr>
          </a:p>
        </p:txBody>
      </p:sp>
      <p:grpSp>
        <p:nvGrpSpPr>
          <p:cNvPr id="69638"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9642" name="Picture 5" descr="https://southampton.stonybrookmedicine.edu/sites/all/themes/SBMDesign/images/SBM-Southampton-Logo-300.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9" name="TextBox 1"/>
          <p:cNvSpPr txBox="1">
            <a:spLocks noChangeArrowheads="1"/>
          </p:cNvSpPr>
          <p:nvPr/>
        </p:nvSpPr>
        <p:spPr bwMode="auto">
          <a:xfrm>
            <a:off x="2533650" y="4551363"/>
            <a:ext cx="6296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i="1">
                <a:solidFill>
                  <a:srgbClr val="000000"/>
                </a:solidFill>
              </a:rPr>
              <a:t>If you are not radiologically trained to </a:t>
            </a:r>
            <a:r>
              <a:rPr lang="en-US" altLang="en-US" sz="2000" b="1" i="1" u="sng">
                <a:solidFill>
                  <a:srgbClr val="000000"/>
                </a:solidFill>
              </a:rPr>
              <a:t>routinely</a:t>
            </a:r>
            <a:r>
              <a:rPr lang="en-US" altLang="en-US" sz="2000" b="1" i="1">
                <a:solidFill>
                  <a:srgbClr val="000000"/>
                </a:solidFill>
              </a:rPr>
              <a:t> work in these areas, inquire with area supervision and /or Radiologic Technologists (RTs)  in the area before entry .</a:t>
            </a:r>
          </a:p>
        </p:txBody>
      </p:sp>
      <p:sp>
        <p:nvSpPr>
          <p:cNvPr id="10" name="Rectangle 3"/>
          <p:cNvSpPr txBox="1">
            <a:spLocks noChangeArrowheads="1"/>
          </p:cNvSpPr>
          <p:nvPr/>
        </p:nvSpPr>
        <p:spPr>
          <a:xfrm>
            <a:off x="2514600" y="1198563"/>
            <a:ext cx="6248400" cy="307022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r>
              <a:rPr lang="en-US" sz="2800" u="sng" dirty="0">
                <a:solidFill>
                  <a:prstClr val="black"/>
                </a:solidFill>
                <a:latin typeface="Helvetica" pitchFamily="34" charset="0"/>
                <a:ea typeface="ＭＳ Ｐゴシック" pitchFamily="34" charset="-128"/>
                <a:cs typeface="Helvetica" pitchFamily="34" charset="0"/>
              </a:rPr>
              <a:t>Controlled Areas for Radiation Safety</a:t>
            </a:r>
            <a:endParaRPr lang="en-US" sz="1200" u="sng" dirty="0">
              <a:solidFill>
                <a:prstClr val="black"/>
              </a:solidFill>
              <a:latin typeface="Helvetica" pitchFamily="34" charset="0"/>
              <a:ea typeface="ＭＳ Ｐゴシック" pitchFamily="34" charset="-128"/>
              <a:cs typeface="Helvetica" pitchFamily="34" charset="0"/>
            </a:endParaRP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1st Floor: Radiology Department; OR Room 6</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2nd Floor: Interventional Radiology Department</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Portable X-Ray and Portable C-Arm systems</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Offsite Locations: </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Phillips Family Cancer Center  (Therapy LINAC, CT)</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East Hampton (X-ray, DEXA, Mammography)</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Westhampton (X-ray, Ultrasound)</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Hampton Bays (Atrium)  (MRI, CT, x-ray, US, DEXA, Mammography)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573088" y="6477000"/>
            <a:ext cx="8153400"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2800" smtClean="0">
                <a:latin typeface="Helvetica" panose="020B0604020202020204" pitchFamily="34" charset="0"/>
                <a:ea typeface="ＭＳ Ｐゴシック" panose="020B0600070205080204" pitchFamily="34" charset="-128"/>
                <a:cs typeface="Helvetica" panose="020B0604020202020204" pitchFamily="34" charset="0"/>
              </a:rPr>
              <a:t>Regulatory Limits /Relative Exposure Risk /Radiation Protection Program</a:t>
            </a:r>
          </a:p>
        </p:txBody>
      </p:sp>
      <p:sp>
        <p:nvSpPr>
          <p:cNvPr id="25603" name="Rectangle 3"/>
          <p:cNvSpPr>
            <a:spLocks noGrp="1" noChangeArrowheads="1"/>
          </p:cNvSpPr>
          <p:nvPr>
            <p:ph idx="1"/>
          </p:nvPr>
        </p:nvSpPr>
        <p:spPr>
          <a:xfrm>
            <a:off x="304800" y="1219200"/>
            <a:ext cx="3048000" cy="315283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eaLnBrk="1" hangingPunct="1">
              <a:buFont typeface="Arial" panose="020B0604020202020204" pitchFamily="34" charset="0"/>
              <a:buNone/>
              <a:defRPr/>
            </a:pPr>
            <a:r>
              <a:rPr lang="en-US" sz="1800" b="1" dirty="0">
                <a:latin typeface="Helvetica" pitchFamily="34" charset="0"/>
                <a:ea typeface="ＭＳ Ｐゴシック" pitchFamily="34" charset="-128"/>
                <a:cs typeface="Helvetica" pitchFamily="34" charset="0"/>
              </a:rPr>
              <a:t>Annual Regulatory Radiation Dose Limits</a:t>
            </a:r>
          </a:p>
          <a:p>
            <a:pPr eaLnBrk="1" hangingPunct="1">
              <a:defRPr/>
            </a:pPr>
            <a:r>
              <a:rPr lang="en-US" sz="1800" dirty="0">
                <a:latin typeface="Helvetica" pitchFamily="34" charset="0"/>
                <a:ea typeface="ＭＳ Ｐゴシック" pitchFamily="34" charset="-128"/>
                <a:cs typeface="Helvetica" pitchFamily="34" charset="0"/>
              </a:rPr>
              <a:t>Whole Body: </a:t>
            </a:r>
            <a:r>
              <a:rPr lang="en-US" sz="1800" b="1" dirty="0">
                <a:latin typeface="Helvetica" pitchFamily="34" charset="0"/>
                <a:ea typeface="ＭＳ Ｐゴシック" pitchFamily="34" charset="-128"/>
                <a:cs typeface="Helvetica" pitchFamily="34" charset="0"/>
              </a:rPr>
              <a:t>5 rem </a:t>
            </a:r>
          </a:p>
          <a:p>
            <a:pPr eaLnBrk="1" hangingPunct="1">
              <a:defRPr/>
            </a:pPr>
            <a:r>
              <a:rPr lang="en-US" sz="1800" dirty="0">
                <a:latin typeface="Helvetica" pitchFamily="34" charset="0"/>
                <a:ea typeface="ＭＳ Ｐゴシック" pitchFamily="34" charset="-128"/>
                <a:cs typeface="Helvetica" pitchFamily="34" charset="0"/>
              </a:rPr>
              <a:t>Extremities: </a:t>
            </a:r>
            <a:r>
              <a:rPr lang="en-US" sz="1800" b="1" dirty="0">
                <a:latin typeface="Helvetica" pitchFamily="34" charset="0"/>
                <a:ea typeface="ＭＳ Ｐゴシック" pitchFamily="34" charset="-128"/>
                <a:cs typeface="Helvetica" pitchFamily="34" charset="0"/>
              </a:rPr>
              <a:t>50 rem</a:t>
            </a:r>
            <a:endParaRPr lang="en-US" sz="1800" dirty="0">
              <a:latin typeface="Helvetica" pitchFamily="34" charset="0"/>
              <a:ea typeface="ＭＳ Ｐゴシック" pitchFamily="34" charset="-128"/>
              <a:cs typeface="Helvetica" pitchFamily="34" charset="0"/>
            </a:endParaRPr>
          </a:p>
          <a:p>
            <a:pPr eaLnBrk="1" hangingPunct="1">
              <a:defRPr/>
            </a:pPr>
            <a:r>
              <a:rPr lang="en-US" sz="1800" dirty="0">
                <a:latin typeface="Helvetica" pitchFamily="34" charset="0"/>
                <a:ea typeface="ＭＳ Ｐゴシック" pitchFamily="34" charset="-128"/>
                <a:cs typeface="Helvetica" pitchFamily="34" charset="0"/>
              </a:rPr>
              <a:t>Any single organ: </a:t>
            </a:r>
            <a:r>
              <a:rPr lang="en-US" sz="1800" b="1" dirty="0">
                <a:latin typeface="Helvetica" pitchFamily="34" charset="0"/>
                <a:ea typeface="ＭＳ Ｐゴシック" pitchFamily="34" charset="-128"/>
                <a:cs typeface="Helvetica" pitchFamily="34" charset="0"/>
              </a:rPr>
              <a:t>50 rem </a:t>
            </a:r>
          </a:p>
          <a:p>
            <a:pPr eaLnBrk="1" hangingPunct="1">
              <a:defRPr/>
            </a:pPr>
            <a:r>
              <a:rPr lang="en-US" sz="1800" dirty="0">
                <a:latin typeface="Helvetica" pitchFamily="34" charset="0"/>
                <a:ea typeface="ＭＳ Ｐゴシック" pitchFamily="34" charset="-128"/>
                <a:cs typeface="Helvetica" pitchFamily="34" charset="0"/>
              </a:rPr>
              <a:t>Lens of the eye: </a:t>
            </a:r>
            <a:r>
              <a:rPr lang="en-US" sz="1800" b="1" dirty="0">
                <a:latin typeface="Helvetica" pitchFamily="34" charset="0"/>
                <a:ea typeface="ＭＳ Ｐゴシック" pitchFamily="34" charset="-128"/>
                <a:cs typeface="Helvetica" pitchFamily="34" charset="0"/>
              </a:rPr>
              <a:t>15 rem</a:t>
            </a:r>
            <a:endParaRPr lang="en-US" sz="1800" dirty="0">
              <a:latin typeface="Helvetica" pitchFamily="34" charset="0"/>
              <a:ea typeface="ＭＳ Ｐゴシック" pitchFamily="34" charset="-128"/>
              <a:cs typeface="Helvetica" pitchFamily="34" charset="0"/>
            </a:endParaRPr>
          </a:p>
          <a:p>
            <a:pPr eaLnBrk="1" hangingPunct="1">
              <a:defRPr/>
            </a:pPr>
            <a:r>
              <a:rPr lang="en-US" sz="1800" dirty="0">
                <a:latin typeface="Helvetica" pitchFamily="34" charset="0"/>
                <a:ea typeface="ＭＳ Ｐゴシック" pitchFamily="34" charset="-128"/>
                <a:cs typeface="Helvetica" pitchFamily="34" charset="0"/>
              </a:rPr>
              <a:t>Public:</a:t>
            </a:r>
            <a:r>
              <a:rPr lang="en-US" sz="1800" b="1" dirty="0">
                <a:latin typeface="Helvetica" pitchFamily="34" charset="0"/>
                <a:ea typeface="ＭＳ Ｐゴシック" pitchFamily="34" charset="-128"/>
                <a:cs typeface="Helvetica" pitchFamily="34" charset="0"/>
              </a:rPr>
              <a:t>0.1 rem</a:t>
            </a:r>
          </a:p>
          <a:p>
            <a:pPr eaLnBrk="1" hangingPunct="1">
              <a:defRPr/>
            </a:pPr>
            <a:r>
              <a:rPr lang="en-US" sz="1800" dirty="0">
                <a:latin typeface="Helvetica" pitchFamily="34" charset="0"/>
                <a:ea typeface="ＭＳ Ｐゴシック" pitchFamily="34" charset="-128"/>
                <a:cs typeface="Helvetica" pitchFamily="34" charset="0"/>
              </a:rPr>
              <a:t>Fetus: </a:t>
            </a:r>
            <a:r>
              <a:rPr lang="en-US" sz="1800" b="1" dirty="0">
                <a:latin typeface="Helvetica" pitchFamily="34" charset="0"/>
                <a:ea typeface="ＭＳ Ｐゴシック" pitchFamily="34" charset="-128"/>
                <a:cs typeface="Helvetica" pitchFamily="34" charset="0"/>
              </a:rPr>
              <a:t>0.5 rem</a:t>
            </a:r>
            <a:r>
              <a:rPr lang="en-US" sz="1800" dirty="0">
                <a:latin typeface="Helvetica" pitchFamily="34" charset="0"/>
                <a:ea typeface="ＭＳ Ｐゴシック" pitchFamily="34" charset="-128"/>
                <a:cs typeface="Helvetica" pitchFamily="34" charset="0"/>
              </a:rPr>
              <a:t> per gestation period</a:t>
            </a:r>
          </a:p>
          <a:p>
            <a:pPr eaLnBrk="1" hangingPunct="1">
              <a:defRPr/>
            </a:pPr>
            <a:endParaRPr lang="en-US" sz="2400" dirty="0">
              <a:latin typeface="Helvetica" pitchFamily="34" charset="0"/>
              <a:ea typeface="ＭＳ Ｐゴシック" pitchFamily="34" charset="-128"/>
              <a:cs typeface="Helvetica" pitchFamily="34" charset="0"/>
            </a:endParaRPr>
          </a:p>
        </p:txBody>
      </p:sp>
      <p:sp>
        <p:nvSpPr>
          <p:cNvPr id="70662"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0663"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0674"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2"/>
          <p:cNvSpPr txBox="1">
            <a:spLocks/>
          </p:cNvSpPr>
          <p:nvPr/>
        </p:nvSpPr>
        <p:spPr>
          <a:xfrm>
            <a:off x="3505200" y="1219200"/>
            <a:ext cx="5257800" cy="31528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defRPr/>
            </a:pPr>
            <a:r>
              <a:rPr lang="en-US" sz="1800" b="1" dirty="0">
                <a:solidFill>
                  <a:prstClr val="black"/>
                </a:solidFill>
                <a:latin typeface="Helvetica" panose="020B0604020202020204" pitchFamily="34" charset="0"/>
                <a:cs typeface="Helvetica" panose="020B0604020202020204" pitchFamily="34" charset="0"/>
              </a:rPr>
              <a:t>Radiation Exposure Risk in Perspective</a:t>
            </a:r>
          </a:p>
          <a:p>
            <a:pPr eaLnBrk="1" hangingPunct="1">
              <a:defRPr/>
            </a:pPr>
            <a:r>
              <a:rPr lang="en-US" sz="1600" dirty="0">
                <a:solidFill>
                  <a:prstClr val="black"/>
                </a:solidFill>
                <a:latin typeface="Helvetica" panose="020B0604020202020204" pitchFamily="34" charset="0"/>
                <a:cs typeface="Helvetica" panose="020B0604020202020204" pitchFamily="34" charset="0"/>
              </a:rPr>
              <a:t>3 mrem exposure imposes the same risk of death (1 in a million) as each of the following common life experiences:</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Spending 2 days in New York City (because of the air quality)</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Riding 1 mile on a motorcycle or 300 miles in a car (because of the risk of collision).</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Eating 40 tablespoons of peanut butter (because of aflatoxin) or 10 charbroiled steaks.</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Smoking 1 cigarette</a:t>
            </a:r>
            <a:endParaRPr lang="en-US" sz="1000" i="1" dirty="0">
              <a:solidFill>
                <a:prstClr val="black"/>
              </a:solidFill>
            </a:endParaRPr>
          </a:p>
          <a:p>
            <a:pPr algn="ctr" eaLnBrk="1" hangingPunct="1">
              <a:defRPr/>
            </a:pPr>
            <a:r>
              <a:rPr lang="en-US" sz="1000" i="1" dirty="0">
                <a:solidFill>
                  <a:prstClr val="black"/>
                </a:solidFill>
              </a:rPr>
              <a:t>(USNRC web site -“Radiation and Its Health Effects”; https://www.nrc.gov/about-nrc/radiation/rad-health-effects.html) </a:t>
            </a:r>
          </a:p>
          <a:p>
            <a:pPr eaLnBrk="1" hangingPunct="1">
              <a:defRPr/>
            </a:pPr>
            <a:endParaRPr lang="en-US" sz="1600" dirty="0">
              <a:solidFill>
                <a:prstClr val="black"/>
              </a:solidFill>
            </a:endParaRPr>
          </a:p>
        </p:txBody>
      </p:sp>
      <p:sp>
        <p:nvSpPr>
          <p:cNvPr id="9" name="Rectangle 1027"/>
          <p:cNvSpPr txBox="1">
            <a:spLocks noChangeArrowheads="1"/>
          </p:cNvSpPr>
          <p:nvPr/>
        </p:nvSpPr>
        <p:spPr bwMode="auto">
          <a:xfrm>
            <a:off x="247035" y="4597663"/>
            <a:ext cx="4191000" cy="15484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0"/>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Font typeface="Arial" panose="020B0604020202020204" pitchFamily="34" charset="0"/>
              <a:buNone/>
              <a:defRPr/>
            </a:pPr>
            <a:r>
              <a:rPr lang="en-US" sz="1800" b="1" dirty="0">
                <a:solidFill>
                  <a:prstClr val="white"/>
                </a:solidFill>
                <a:latin typeface="Helvetica" pitchFamily="34" charset="0"/>
                <a:ea typeface="ＭＳ Ｐゴシック" pitchFamily="34" charset="-128"/>
                <a:cs typeface="Helvetica" pitchFamily="34" charset="0"/>
              </a:rPr>
              <a:t>Regulators</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Federal:	F.D.A. and N.R.C.</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State: N.Y.S. Dept. of Health</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Local: Suffolk County Dept. of Health</a:t>
            </a:r>
          </a:p>
        </p:txBody>
      </p:sp>
      <p:sp>
        <p:nvSpPr>
          <p:cNvPr id="2" name="TextBox 1"/>
          <p:cNvSpPr txBox="1"/>
          <p:nvPr/>
        </p:nvSpPr>
        <p:spPr>
          <a:xfrm>
            <a:off x="4572000" y="4576429"/>
            <a:ext cx="41910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i="1" dirty="0">
                <a:solidFill>
                  <a:prstClr val="black"/>
                </a:solidFill>
                <a:latin typeface="Helvetica" panose="020B0604020202020204" pitchFamily="34" charset="0"/>
                <a:cs typeface="Helvetica" panose="020B0604020202020204" pitchFamily="34" charset="0"/>
              </a:rPr>
              <a:t>Hospital Radiation Safety Committee meets quarterly to administer the radiation protection program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1"/>
          <p:cNvSpPr>
            <a:spLocks noGrp="1"/>
          </p:cNvSpPr>
          <p:nvPr>
            <p:ph type="body" sz="quarter" idx="14"/>
          </p:nvPr>
        </p:nvSpPr>
        <p:spPr/>
        <p:txBody>
          <a:bodyPr/>
          <a:lstStyle/>
          <a:p>
            <a:pPr eaLnBrk="1" hangingPunct="1"/>
            <a:r>
              <a:rPr lang="en-US" altLang="en-US" smtClean="0">
                <a:latin typeface="Helvetica" panose="020B0604020202020204" pitchFamily="34" charset="0"/>
                <a:ea typeface="ＭＳ Ｐゴシック" panose="020B0600070205080204" pitchFamily="34" charset="-128"/>
                <a:cs typeface="Helvetica" panose="020B0604020202020204" pitchFamily="34" charset="0"/>
              </a:rPr>
              <a:t>Biological Effects from Radiation Exposure</a:t>
            </a:r>
          </a:p>
        </p:txBody>
      </p:sp>
      <p:sp>
        <p:nvSpPr>
          <p:cNvPr id="4" name="Text Placeholder 3"/>
          <p:cNvSpPr>
            <a:spLocks noGrp="1"/>
          </p:cNvSpPr>
          <p:nvPr>
            <p:ph type="body" sz="quarter" idx="12"/>
          </p:nvPr>
        </p:nvSpPr>
        <p:spPr>
          <a:xfrm>
            <a:off x="4735513" y="465138"/>
            <a:ext cx="3951287" cy="381000"/>
          </a:xfrm>
        </p:spPr>
        <p:txBody>
          <a:bodyPr/>
          <a:lstStyle/>
          <a:p>
            <a:pPr eaLnBrk="1" hangingPunct="1">
              <a:defRPr/>
            </a:pPr>
            <a:r>
              <a:rPr lang="en-US" sz="2400" baseline="6000" dirty="0">
                <a:latin typeface="Helvetica" pitchFamily="34" charset="0"/>
                <a:ea typeface="ＭＳ Ｐゴシック" pitchFamily="34" charset="-128"/>
                <a:cs typeface="Helvetica" pitchFamily="34" charset="0"/>
              </a:rPr>
              <a:t>Radiation Safety </a:t>
            </a:r>
          </a:p>
          <a:p>
            <a:pPr eaLnBrk="1" hangingPunct="1">
              <a:defRPr/>
            </a:pPr>
            <a:endParaRPr lang="en-US" dirty="0"/>
          </a:p>
        </p:txBody>
      </p:sp>
      <p:grpSp>
        <p:nvGrpSpPr>
          <p:cNvPr id="72708"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2720"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
          <p:cNvSpPr txBox="1">
            <a:spLocks noChangeArrowheads="1"/>
          </p:cNvSpPr>
          <p:nvPr/>
        </p:nvSpPr>
        <p:spPr>
          <a:xfrm>
            <a:off x="5267325" y="1384300"/>
            <a:ext cx="3119438" cy="152082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600" dirty="0">
                <a:solidFill>
                  <a:prstClr val="black"/>
                </a:solidFill>
                <a:latin typeface="Helvetica" pitchFamily="34" charset="0"/>
                <a:ea typeface="ＭＳ Ｐゴシック" pitchFamily="34" charset="-128"/>
                <a:cs typeface="Helvetica" pitchFamily="34" charset="0"/>
              </a:rPr>
              <a:t>Skin effects</a:t>
            </a:r>
          </a:p>
          <a:p>
            <a:pPr eaLnBrk="1" hangingPunct="1">
              <a:defRPr/>
            </a:pPr>
            <a:r>
              <a:rPr lang="en-US" sz="1600" dirty="0">
                <a:solidFill>
                  <a:prstClr val="black"/>
                </a:solidFill>
              </a:rPr>
              <a:t>Hematopoietic</a:t>
            </a:r>
            <a:r>
              <a:rPr lang="en-US" sz="1600" dirty="0">
                <a:solidFill>
                  <a:prstClr val="black"/>
                </a:solidFill>
                <a:latin typeface="Helvetica" pitchFamily="34" charset="0"/>
                <a:ea typeface="ＭＳ Ｐゴシック" pitchFamily="34" charset="-128"/>
                <a:cs typeface="Helvetica" pitchFamily="34" charset="0"/>
              </a:rPr>
              <a:t>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Gastrointestinal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Neurological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Effects on the fetus</a:t>
            </a:r>
          </a:p>
        </p:txBody>
      </p:sp>
      <p:sp>
        <p:nvSpPr>
          <p:cNvPr id="2" name="Right Arrow 1"/>
          <p:cNvSpPr/>
          <p:nvPr/>
        </p:nvSpPr>
        <p:spPr>
          <a:xfrm>
            <a:off x="4529138" y="4259263"/>
            <a:ext cx="609600" cy="5254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11" name="Right Arrow 10"/>
          <p:cNvSpPr/>
          <p:nvPr/>
        </p:nvSpPr>
        <p:spPr>
          <a:xfrm>
            <a:off x="4476750" y="1881188"/>
            <a:ext cx="609600" cy="5254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3" name="TextBox 2"/>
          <p:cNvSpPr txBox="1"/>
          <p:nvPr/>
        </p:nvSpPr>
        <p:spPr>
          <a:xfrm>
            <a:off x="457200" y="1173432"/>
            <a:ext cx="3973512" cy="184665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r>
              <a:rPr lang="en-US" sz="1800" b="1" u="sng" dirty="0">
                <a:solidFill>
                  <a:prstClr val="white"/>
                </a:solidFill>
                <a:latin typeface="Helvetica" panose="020B0604020202020204" pitchFamily="34" charset="0"/>
                <a:cs typeface="Helvetica" panose="020B0604020202020204" pitchFamily="34" charset="0"/>
              </a:rPr>
              <a:t>Early Effects </a:t>
            </a:r>
          </a:p>
          <a:p>
            <a:pPr eaLnBrk="1" hangingPunct="1">
              <a:defRPr/>
            </a:pPr>
            <a:r>
              <a:rPr lang="en-US" sz="1600" dirty="0">
                <a:solidFill>
                  <a:prstClr val="white"/>
                </a:solidFill>
                <a:latin typeface="Helvetica" panose="020B0604020202020204" pitchFamily="34" charset="0"/>
                <a:cs typeface="Helvetica" panose="020B0604020202020204" pitchFamily="34" charset="0"/>
              </a:rPr>
              <a:t>Immediate or prompt effects </a:t>
            </a:r>
            <a:r>
              <a:rPr lang="en-US" sz="1600" b="1" dirty="0">
                <a:solidFill>
                  <a:prstClr val="white"/>
                </a:solidFill>
                <a:latin typeface="Helvetica" panose="020B0604020202020204" pitchFamily="34" charset="0"/>
                <a:cs typeface="Helvetica" panose="020B0604020202020204" pitchFamily="34" charset="0"/>
              </a:rPr>
              <a:t>occur shortly after a </a:t>
            </a:r>
            <a:r>
              <a:rPr lang="en-US" sz="1600" b="1" i="1" dirty="0">
                <a:solidFill>
                  <a:prstClr val="white"/>
                </a:solidFill>
                <a:latin typeface="Helvetica" panose="020B0604020202020204" pitchFamily="34" charset="0"/>
                <a:cs typeface="Helvetica" panose="020B0604020202020204" pitchFamily="34" charset="0"/>
              </a:rPr>
              <a:t>large acute exposure </a:t>
            </a:r>
            <a:r>
              <a:rPr lang="en-US" sz="1600" b="1" dirty="0">
                <a:solidFill>
                  <a:prstClr val="white"/>
                </a:solidFill>
                <a:latin typeface="Helvetica" panose="020B0604020202020204" pitchFamily="34" charset="0"/>
                <a:cs typeface="Helvetica" panose="020B0604020202020204" pitchFamily="34" charset="0"/>
              </a:rPr>
              <a:t>that is delivered within hours to a few days</a:t>
            </a:r>
            <a:r>
              <a:rPr lang="en-US" sz="1600" dirty="0">
                <a:solidFill>
                  <a:prstClr val="white"/>
                </a:solidFill>
                <a:latin typeface="Helvetica" panose="020B0604020202020204" pitchFamily="34" charset="0"/>
                <a:cs typeface="Helvetica" panose="020B0604020202020204" pitchFamily="34" charset="0"/>
              </a:rPr>
              <a:t>. Early effects are not caused at the levels of radiation exposure allowed under occupational limits.</a:t>
            </a:r>
          </a:p>
        </p:txBody>
      </p:sp>
      <p:sp>
        <p:nvSpPr>
          <p:cNvPr id="10" name="TextBox 9"/>
          <p:cNvSpPr txBox="1"/>
          <p:nvPr/>
        </p:nvSpPr>
        <p:spPr>
          <a:xfrm>
            <a:off x="457201" y="3228003"/>
            <a:ext cx="3973512" cy="283154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r>
              <a:rPr lang="en-US" sz="1800" b="1" u="sng" dirty="0">
                <a:solidFill>
                  <a:prstClr val="white"/>
                </a:solidFill>
                <a:latin typeface="Helvetica" panose="020B0604020202020204" pitchFamily="34" charset="0"/>
                <a:cs typeface="Helvetica" panose="020B0604020202020204" pitchFamily="34" charset="0"/>
              </a:rPr>
              <a:t>Delayed Effects </a:t>
            </a:r>
          </a:p>
          <a:p>
            <a:pPr eaLnBrk="1" hangingPunct="1">
              <a:defRPr/>
            </a:pPr>
            <a:r>
              <a:rPr lang="en-US" sz="1600" dirty="0">
                <a:solidFill>
                  <a:prstClr val="white"/>
                </a:solidFill>
                <a:latin typeface="Helvetica" panose="020B0604020202020204" pitchFamily="34" charset="0"/>
                <a:cs typeface="Helvetica" panose="020B0604020202020204" pitchFamily="34" charset="0"/>
              </a:rPr>
              <a:t>Delayed effects </a:t>
            </a:r>
            <a:r>
              <a:rPr lang="en-US" sz="1600" b="1" u="sng" dirty="0">
                <a:solidFill>
                  <a:prstClr val="white"/>
                </a:solidFill>
                <a:latin typeface="Helvetica" panose="020B0604020202020204" pitchFamily="34" charset="0"/>
                <a:cs typeface="Helvetica" panose="020B0604020202020204" pitchFamily="34" charset="0"/>
              </a:rPr>
              <a:t>may</a:t>
            </a:r>
            <a:r>
              <a:rPr lang="en-US" sz="1600" b="1" dirty="0">
                <a:solidFill>
                  <a:prstClr val="white"/>
                </a:solidFill>
                <a:latin typeface="Helvetica" panose="020B0604020202020204" pitchFamily="34" charset="0"/>
                <a:cs typeface="Helvetica" panose="020B0604020202020204" pitchFamily="34" charset="0"/>
              </a:rPr>
              <a:t> occur years after exposure</a:t>
            </a:r>
            <a:r>
              <a:rPr lang="en-US" sz="1600" dirty="0">
                <a:solidFill>
                  <a:prstClr val="white"/>
                </a:solidFill>
                <a:latin typeface="Helvetica" panose="020B0604020202020204" pitchFamily="34" charset="0"/>
                <a:cs typeface="Helvetica" panose="020B0604020202020204" pitchFamily="34" charset="0"/>
              </a:rPr>
              <a:t> and are caused indirectly when the radiation changes parts of the cells in the body, which causes the normal function of the cell to change, for example, when normal healthy cells turn into cancer cells. The potential for these delayed health effects is one of the main concerns addressed when setting limits on occupational doses.</a:t>
            </a:r>
          </a:p>
        </p:txBody>
      </p:sp>
      <p:sp>
        <p:nvSpPr>
          <p:cNvPr id="15" name="Rectangle 3"/>
          <p:cNvSpPr txBox="1">
            <a:spLocks noChangeArrowheads="1"/>
          </p:cNvSpPr>
          <p:nvPr/>
        </p:nvSpPr>
        <p:spPr>
          <a:xfrm>
            <a:off x="5267325" y="3762375"/>
            <a:ext cx="3119438" cy="1520825"/>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600" dirty="0">
                <a:solidFill>
                  <a:prstClr val="black"/>
                </a:solidFill>
                <a:latin typeface="Helvetica" pitchFamily="34" charset="0"/>
                <a:ea typeface="ＭＳ Ｐゴシック" pitchFamily="34" charset="-128"/>
                <a:cs typeface="Helvetica" pitchFamily="34" charset="0"/>
              </a:rPr>
              <a:t>Increased risk of developing cancer</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Damage to genetic material</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Formation of cataracts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Damage to the skin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09600" y="6216650"/>
            <a:ext cx="7772400" cy="64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smtClean="0">
                <a:latin typeface="Helvetica" panose="020B0604020202020204" pitchFamily="34" charset="0"/>
                <a:ea typeface="ＭＳ Ｐゴシック" panose="020B0600070205080204" pitchFamily="34" charset="-128"/>
                <a:cs typeface="Helvetica" panose="020B0604020202020204" pitchFamily="34" charset="0"/>
              </a:rPr>
              <a:t>Personnel Monitoring</a:t>
            </a:r>
            <a:r>
              <a:rPr lang="en-US" altLang="en-US" sz="4000" baseline="0" smtClean="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4000" smtClean="0">
                <a:latin typeface="Helvetica" panose="020B0604020202020204" pitchFamily="34" charset="0"/>
                <a:ea typeface="ＭＳ Ｐゴシック" panose="020B0600070205080204" pitchFamily="34" charset="-128"/>
                <a:cs typeface="Helvetica" panose="020B0604020202020204" pitchFamily="34" charset="0"/>
              </a:rPr>
              <a:t>/ ALARA</a:t>
            </a:r>
            <a:endParaRPr lang="en-US" altLang="en-US" sz="360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373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3732"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3741"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4191000" y="1195388"/>
            <a:ext cx="4572000" cy="2554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b="1" dirty="0">
                <a:solidFill>
                  <a:prstClr val="black"/>
                </a:solidFill>
                <a:latin typeface="Helvetica" panose="020B0604020202020204" pitchFamily="34" charset="0"/>
                <a:cs typeface="Helvetica" panose="020B0604020202020204" pitchFamily="34" charset="0"/>
              </a:rPr>
              <a:t>ALARA</a:t>
            </a:r>
          </a:p>
          <a:p>
            <a:pPr eaLnBrk="1" hangingPunct="1">
              <a:defRPr/>
            </a:pPr>
            <a:r>
              <a:rPr lang="en-US" sz="2000" b="1" dirty="0">
                <a:solidFill>
                  <a:prstClr val="black"/>
                </a:solidFill>
                <a:latin typeface="Helvetica" panose="020B0604020202020204" pitchFamily="34" charset="0"/>
                <a:cs typeface="Helvetica" panose="020B0604020202020204" pitchFamily="34" charset="0"/>
              </a:rPr>
              <a:t>(As Low As Reasonably Achievable)</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Minimize exposure - Minimize risk</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Minimize time of exposure</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Maximize distance to source </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Use shielding (e.g. lead aprons) and other engineering controls</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Smart work planning</a:t>
            </a:r>
          </a:p>
        </p:txBody>
      </p:sp>
      <p:grpSp>
        <p:nvGrpSpPr>
          <p:cNvPr id="73734" name="Group 14"/>
          <p:cNvGrpSpPr>
            <a:grpSpLocks/>
          </p:cNvGrpSpPr>
          <p:nvPr/>
        </p:nvGrpSpPr>
        <p:grpSpPr bwMode="auto">
          <a:xfrm>
            <a:off x="79375" y="1189038"/>
            <a:ext cx="4241800" cy="4830762"/>
            <a:chOff x="78658" y="1188842"/>
            <a:chExt cx="4242005" cy="4830958"/>
          </a:xfrm>
        </p:grpSpPr>
        <p:pic>
          <p:nvPicPr>
            <p:cNvPr id="7373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8" y="1188842"/>
              <a:ext cx="1418072" cy="153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9"/>
            <p:cNvSpPr>
              <a:spLocks noChangeArrowheads="1"/>
            </p:cNvSpPr>
            <p:nvPr/>
          </p:nvSpPr>
          <p:spPr bwMode="auto">
            <a:xfrm>
              <a:off x="95864" y="2722535"/>
              <a:ext cx="356173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pPr>
              <a:r>
                <a:rPr lang="en-US" altLang="en-US" sz="1800">
                  <a:solidFill>
                    <a:srgbClr val="000000"/>
                  </a:solidFill>
                </a:rPr>
                <a:t>Staff members working directly in nuclear medicine areas handling and administering radiopharmaceuticals</a:t>
              </a:r>
            </a:p>
            <a:p>
              <a:pPr eaLnBrk="1" hangingPunct="1">
                <a:spcBef>
                  <a:spcPct val="0"/>
                </a:spcBef>
              </a:pPr>
              <a:r>
                <a:rPr lang="en-US" altLang="en-US" sz="1800">
                  <a:solidFill>
                    <a:srgbClr val="000000"/>
                  </a:solidFill>
                </a:rPr>
                <a:t>Areas where X-rays are used for diagnostic, interventional and therapy procedures (e.g. radiography, CT, PET/CT, C-arm fluoroscopy, Linacs used for cancer therapy, etc.).</a:t>
              </a:r>
            </a:p>
          </p:txBody>
        </p:sp>
        <p:sp>
          <p:nvSpPr>
            <p:cNvPr id="73738" name="Rectangle 2"/>
            <p:cNvSpPr>
              <a:spLocks noChangeArrowheads="1"/>
            </p:cNvSpPr>
            <p:nvPr/>
          </p:nvSpPr>
          <p:spPr bwMode="auto">
            <a:xfrm>
              <a:off x="1367067" y="1293969"/>
              <a:ext cx="29535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a:solidFill>
                    <a:srgbClr val="000000"/>
                  </a:solidFill>
                </a:rPr>
                <a:t>Who should be wearing a radiation monitoring badge? </a:t>
              </a:r>
            </a:p>
            <a:p>
              <a:pPr eaLnBrk="1" hangingPunct="1">
                <a:spcBef>
                  <a:spcPct val="0"/>
                </a:spcBef>
                <a:buFontTx/>
                <a:buNone/>
              </a:pPr>
              <a:r>
                <a:rPr lang="en-US" altLang="en-US" sz="2000">
                  <a:solidFill>
                    <a:srgbClr val="000000"/>
                  </a:solidFill>
                </a:rPr>
                <a:t>In general:</a:t>
              </a:r>
            </a:p>
          </p:txBody>
        </p:sp>
        <p:sp>
          <p:nvSpPr>
            <p:cNvPr id="14" name="Rectangle 13"/>
            <p:cNvSpPr/>
            <p:nvPr/>
          </p:nvSpPr>
          <p:spPr>
            <a:xfrm>
              <a:off x="96122" y="1188842"/>
              <a:ext cx="3941952" cy="4830958"/>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solidFill>
                  <a:prstClr val="black"/>
                </a:solidFill>
              </a:endParaRPr>
            </a:p>
          </p:txBody>
        </p:sp>
      </p:grpSp>
      <p:sp>
        <p:nvSpPr>
          <p:cNvPr id="73735" name="TextBox 17"/>
          <p:cNvSpPr txBox="1">
            <a:spLocks noChangeArrowheads="1"/>
          </p:cNvSpPr>
          <p:nvPr/>
        </p:nvSpPr>
        <p:spPr bwMode="auto">
          <a:xfrm>
            <a:off x="4191000" y="4029075"/>
            <a:ext cx="4746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 typeface="Arial" panose="020B0604020202020204" pitchFamily="34" charset="0"/>
              <a:buNone/>
            </a:pPr>
            <a:r>
              <a:rPr lang="en-US" altLang="en-US" sz="2000" i="1">
                <a:solidFill>
                  <a:srgbClr val="000000"/>
                </a:solidFill>
              </a:rPr>
              <a:t>Your Radiation Safety Officer (RSO) is responsible for implementing ALARA. Contact your RSO if you think radiation safety practices in your area are not  ALARA . (</a:t>
            </a:r>
            <a:r>
              <a:rPr lang="en-US" altLang="en-US" sz="1800" i="1">
                <a:cs typeface="Calibri" panose="020F0502020204030204" pitchFamily="34" charset="0"/>
              </a:rPr>
              <a:t>Jann Stavro 631-726-8138)</a:t>
            </a:r>
            <a:r>
              <a:rPr lang="en-US" altLang="en-US" sz="1800" i="1">
                <a:latin typeface="Arial" panose="020B0604020202020204" pitchFamily="34" charset="0"/>
                <a:ea typeface="Calibri" panose="020F0502020204030204" pitchFamily="34" charset="0"/>
                <a:cs typeface="Arial" panose="020B0604020202020204" pitchFamily="34" charset="0"/>
              </a:rPr>
              <a:t>.</a:t>
            </a:r>
          </a:p>
          <a:p>
            <a:pPr eaLnBrk="1" hangingPunct="1">
              <a:spcBef>
                <a:spcPct val="0"/>
              </a:spcBef>
              <a:buFontTx/>
              <a:buNone/>
            </a:pPr>
            <a:endParaRPr lang="en-US" altLang="en-US" sz="2000" i="1">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55638" y="619125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smtClean="0">
                <a:latin typeface="Helvetica" panose="020B0604020202020204" pitchFamily="34" charset="0"/>
                <a:ea typeface="ＭＳ Ｐゴシック" panose="020B0600070205080204" pitchFamily="34" charset="-128"/>
                <a:cs typeface="Helvetica" panose="020B0604020202020204" pitchFamily="34" charset="0"/>
              </a:rPr>
              <a:t>FLUOROSCOPY SAFETY AWARNESS</a:t>
            </a:r>
            <a:r>
              <a:rPr lang="en-US" altLang="en-US" sz="3200" baseline="0" smtClean="0">
                <a:latin typeface="Helvetica" panose="020B0604020202020204" pitchFamily="34" charset="0"/>
                <a:ea typeface="ＭＳ Ｐゴシック" panose="020B0600070205080204" pitchFamily="34" charset="-128"/>
                <a:cs typeface="Helvetica" panose="020B0604020202020204" pitchFamily="34" charset="0"/>
              </a:rPr>
              <a:t> </a:t>
            </a:r>
            <a:endParaRPr lang="en-US" altLang="en-US" sz="320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37891" name="Rectangle 3"/>
          <p:cNvSpPr>
            <a:spLocks noGrp="1" noChangeArrowheads="1"/>
          </p:cNvSpPr>
          <p:nvPr>
            <p:ph idx="1"/>
          </p:nvPr>
        </p:nvSpPr>
        <p:spPr>
          <a:xfrm>
            <a:off x="427038" y="1219200"/>
            <a:ext cx="8229600" cy="4897438"/>
          </a:xfrm>
        </p:spPr>
        <p:txBody>
          <a:bodyPr/>
          <a:lstStyle/>
          <a:p>
            <a:pPr marL="0" indent="0" algn="ctr" eaLnBrk="1" hangingPunct="1">
              <a:buFont typeface="Arial" panose="020B0604020202020204" pitchFamily="34" charset="0"/>
              <a:buNone/>
              <a:defRPr/>
            </a:pPr>
            <a:r>
              <a:rPr lang="en-US" b="1" dirty="0">
                <a:latin typeface="Helvetica" pitchFamily="34" charset="0"/>
                <a:ea typeface="ＭＳ Ｐゴシック" pitchFamily="34" charset="-128"/>
                <a:cs typeface="Helvetica" pitchFamily="34" charset="0"/>
              </a:rPr>
              <a:t>Authorized Fluoroscopy Use</a:t>
            </a:r>
          </a:p>
          <a:p>
            <a:pPr eaLnBrk="1" hangingPunct="1">
              <a:defRPr/>
            </a:pPr>
            <a:r>
              <a:rPr lang="en-US" dirty="0">
                <a:latin typeface="Helvetica" pitchFamily="34" charset="0"/>
                <a:ea typeface="ＭＳ Ｐゴシック" pitchFamily="34" charset="-128"/>
                <a:cs typeface="Helvetica" pitchFamily="34" charset="0"/>
              </a:rPr>
              <a:t>Fluoroscopic set up and operation can only be conducted by a licensed physician or a licensed radiologic technologist under the direction of a physician.</a:t>
            </a:r>
          </a:p>
          <a:p>
            <a:pPr eaLnBrk="1" hangingPunct="1">
              <a:defRPr/>
            </a:pPr>
            <a:r>
              <a:rPr lang="en-US" b="1" dirty="0">
                <a:solidFill>
                  <a:srgbClr val="FF0000"/>
                </a:solidFill>
                <a:latin typeface="Helvetica" pitchFamily="34" charset="0"/>
                <a:ea typeface="ＭＳ Ｐゴシック" pitchFamily="34" charset="-128"/>
                <a:cs typeface="Helvetica" pitchFamily="34" charset="0"/>
              </a:rPr>
              <a:t>Fluoroscopic set up and operation by nursing staff  is an activity out of the profession's scope of practice and is not permitted.</a:t>
            </a:r>
          </a:p>
          <a:p>
            <a:pPr eaLnBrk="1" hangingPunct="1">
              <a:defRPr/>
            </a:pPr>
            <a:endParaRPr lang="en-US" dirty="0">
              <a:latin typeface="Helvetica" pitchFamily="34" charset="0"/>
              <a:ea typeface="ＭＳ Ｐゴシック" pitchFamily="34" charset="-128"/>
              <a:cs typeface="Helvetica" pitchFamily="34" charset="0"/>
            </a:endParaRPr>
          </a:p>
          <a:p>
            <a:pPr eaLnBrk="1" hangingPunct="1">
              <a:defRPr/>
            </a:pPr>
            <a:endParaRPr lang="en-US" dirty="0">
              <a:latin typeface="Helvetica" pitchFamily="34" charset="0"/>
              <a:ea typeface="ＭＳ Ｐゴシック" pitchFamily="34" charset="-128"/>
              <a:cs typeface="Helvetica" pitchFamily="34" charset="0"/>
            </a:endParaRPr>
          </a:p>
        </p:txBody>
      </p:sp>
      <p:sp>
        <p:nvSpPr>
          <p:cNvPr id="74756"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4757"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4759"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r>
              <a:rPr lang="en-US" altLang="en-US" sz="1600" smtClean="0"/>
              <a:t>Mon-Fri 7:00-3:00: Interpreting Services Coordinator at ext: 8331. Do NOT leave message for urgent calls, use </a:t>
            </a:r>
            <a:r>
              <a:rPr lang="en-US" altLang="en-US" sz="1600" smtClean="0">
                <a:latin typeface="Calibri" panose="020F0502020204030204" pitchFamily="34" charset="0"/>
                <a:cs typeface="Calibri" panose="020F0502020204030204" pitchFamily="34" charset="0"/>
              </a:rPr>
              <a:t>SPOK Messaging System</a:t>
            </a:r>
            <a:r>
              <a:rPr lang="en-US" altLang="en-US" sz="1600" smtClean="0"/>
              <a:t>, cell: 631-461-5918 Overhead PA is always a backup.  </a:t>
            </a:r>
          </a:p>
          <a:p>
            <a:pPr eaLnBrk="1" hangingPunct="1"/>
            <a:r>
              <a:rPr lang="en-US" altLang="en-US" sz="1600" smtClean="0"/>
              <a:t>All other times, attempt to use the hospital qualified interpreters list to access staff volunteers or if not available, use the Language Line for Over the Phone Interpretation (OPI) or use Stratus Video for Video Remote Interpretation (VRI) or  Refer to the policy manual for instructions.	</a:t>
            </a:r>
          </a:p>
          <a:p>
            <a:pPr eaLnBrk="1" hangingPunct="1"/>
            <a:r>
              <a:rPr lang="en-US" altLang="en-US" sz="1600" smtClean="0"/>
              <a:t>In keeping with HIPAA and DOH regulations only qualified and certified staff should provide interpreting/translating services. Staff should offer the Hospital's free services. 	</a:t>
            </a:r>
          </a:p>
          <a:p>
            <a:pPr eaLnBrk="1" hangingPunct="1"/>
            <a:r>
              <a:rPr lang="en-US" altLang="en-US" sz="1600" smtClean="0"/>
              <a:t>Only qualified interpreters used.	</a:t>
            </a:r>
          </a:p>
          <a:p>
            <a:pPr eaLnBrk="1" hangingPunct="1"/>
            <a:r>
              <a:rPr lang="en-US" altLang="en-US" sz="1600" smtClean="0"/>
              <a:t>Patients have the right to refuse and have a friend or family member interpret but the risk must be explained in their language	</a:t>
            </a:r>
          </a:p>
          <a:p>
            <a:pPr eaLnBrk="1" hangingPunct="1"/>
            <a:r>
              <a:rPr lang="en-US" altLang="en-US" sz="1600" smtClean="0"/>
              <a:t>Waiver must be signed and placed in permanent record.	</a:t>
            </a:r>
          </a:p>
          <a:p>
            <a:pPr eaLnBrk="1" hangingPunct="1"/>
            <a:r>
              <a:rPr lang="en-US" altLang="en-US" sz="1600" smtClean="0"/>
              <a:t>A qualified interpreter must still be in the room despite the signing of the waiver.</a:t>
            </a:r>
          </a:p>
          <a:p>
            <a:pPr eaLnBrk="1" hangingPunct="1"/>
            <a:endParaRPr lang="en-US" altLang="en-US" sz="1600" smtClean="0"/>
          </a:p>
        </p:txBody>
      </p:sp>
      <p:sp>
        <p:nvSpPr>
          <p:cNvPr id="14339" name="WordArt 5"/>
          <p:cNvSpPr>
            <a:spLocks noChangeArrowheads="1" noChangeShapeType="1" noTextEdit="1"/>
          </p:cNvSpPr>
          <p:nvPr/>
        </p:nvSpPr>
        <p:spPr bwMode="auto">
          <a:xfrm>
            <a:off x="914400" y="533400"/>
            <a:ext cx="7696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Access to Interpreting Services</a:t>
            </a:r>
          </a:p>
        </p:txBody>
      </p:sp>
      <p:pic>
        <p:nvPicPr>
          <p:cNvPr id="14340" name="Picture 9" descr="MCj039729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68963"/>
            <a:ext cx="1524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age result for mri acciden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5323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p:cNvSpPr>
            <a:spLocks noGrp="1" noChangeArrowheads="1"/>
          </p:cNvSpPr>
          <p:nvPr>
            <p:ph type="title"/>
          </p:nvPr>
        </p:nvSpPr>
        <p:spPr bwMode="auto">
          <a:xfrm>
            <a:off x="609600" y="6400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smtClean="0">
                <a:latin typeface="Helvetica" panose="020B0604020202020204" pitchFamily="34" charset="0"/>
                <a:ea typeface="ＭＳ Ｐゴシック" panose="020B0600070205080204" pitchFamily="34" charset="-128"/>
                <a:cs typeface="Helvetica" panose="020B0604020202020204" pitchFamily="34" charset="0"/>
              </a:rPr>
              <a:t>Magnet Always ON</a:t>
            </a:r>
          </a:p>
        </p:txBody>
      </p:sp>
      <p:sp>
        <p:nvSpPr>
          <p:cNvPr id="75780" name="Rectangle 3"/>
          <p:cNvSpPr>
            <a:spLocks noGrp="1"/>
          </p:cNvSpPr>
          <p:nvPr>
            <p:ph idx="1"/>
          </p:nvPr>
        </p:nvSpPr>
        <p:spPr>
          <a:xfrm>
            <a:off x="381000" y="1128713"/>
            <a:ext cx="3929063" cy="3400425"/>
          </a:xfrm>
        </p:spPr>
        <p:txBody>
          <a:bodyPr/>
          <a:lstStyle/>
          <a:p>
            <a:r>
              <a:rPr lang="en-US" altLang="en-US" sz="2000" smtClean="0">
                <a:latin typeface="Helvetica" panose="020B0604020202020204" pitchFamily="34" charset="0"/>
                <a:ea typeface="ＭＳ Ｐゴシック" panose="020B0600070205080204" pitchFamily="34" charset="-128"/>
                <a:cs typeface="Helvetica" panose="020B0604020202020204" pitchFamily="34" charset="0"/>
              </a:rPr>
              <a:t>The magnet is always “on” and will pull all ferromagnetic objects in with great force.</a:t>
            </a:r>
          </a:p>
          <a:p>
            <a:r>
              <a:rPr lang="en-US" altLang="en-US" sz="2000" smtClean="0">
                <a:latin typeface="Helvetica" panose="020B0604020202020204" pitchFamily="34" charset="0"/>
                <a:ea typeface="ＭＳ Ｐゴシック" panose="020B0600070205080204" pitchFamily="34" charset="-128"/>
                <a:cs typeface="Helvetica" panose="020B0604020202020204" pitchFamily="34" charset="0"/>
              </a:rPr>
              <a:t>How strong is a 3T MRI Scanner?</a:t>
            </a:r>
          </a:p>
          <a:p>
            <a:pPr lvl="1"/>
            <a:r>
              <a:rPr lang="en-US" altLang="en-US" sz="1800" smtClean="0">
                <a:latin typeface="Helvetica" panose="020B0604020202020204" pitchFamily="34" charset="0"/>
                <a:ea typeface="ＭＳ Ｐゴシック" panose="020B0600070205080204" pitchFamily="34" charset="-128"/>
                <a:cs typeface="Helvetica" panose="020B0604020202020204" pitchFamily="34" charset="0"/>
              </a:rPr>
              <a:t>60,000 times the earth's magnet field</a:t>
            </a:r>
          </a:p>
          <a:p>
            <a:pPr lvl="1"/>
            <a:r>
              <a:rPr lang="en-US" altLang="en-US" sz="1800" smtClean="0">
                <a:latin typeface="Helvetica" panose="020B0604020202020204" pitchFamily="34" charset="0"/>
                <a:ea typeface="ＭＳ Ｐゴシック" panose="020B0600070205080204" pitchFamily="34" charset="-128"/>
                <a:cs typeface="Helvetica" panose="020B0604020202020204" pitchFamily="34" charset="0"/>
              </a:rPr>
              <a:t>Strength greater than electromagnets used to pick up cars in junk yards (1.5-2.0T)</a:t>
            </a:r>
          </a:p>
        </p:txBody>
      </p:sp>
      <p:sp>
        <p:nvSpPr>
          <p:cNvPr id="7578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MRI Safety </a:t>
            </a:r>
          </a:p>
        </p:txBody>
      </p:sp>
      <p:grpSp>
        <p:nvGrpSpPr>
          <p:cNvPr id="75782"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5785"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3" name="TextBox 1"/>
          <p:cNvSpPr txBox="1">
            <a:spLocks noChangeArrowheads="1"/>
          </p:cNvSpPr>
          <p:nvPr/>
        </p:nvSpPr>
        <p:spPr bwMode="auto">
          <a:xfrm>
            <a:off x="731838" y="4619625"/>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800" b="1">
                <a:solidFill>
                  <a:srgbClr val="000000"/>
                </a:solidFill>
              </a:rPr>
              <a:t>…strong enough to pull fork-lift tines off of machinery, pull heavy-duty floor buffers and mop buckets into the bore of the magnet, pull stretchers across the room and turn oxygen bottles into flying projectiles reaching speeds in excess of 40 miles per hour!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6400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smtClean="0">
                <a:latin typeface="Helvetica" panose="020B0604020202020204" pitchFamily="34" charset="0"/>
                <a:ea typeface="ＭＳ Ｐゴシック" panose="020B0600070205080204" pitchFamily="34" charset="-128"/>
                <a:cs typeface="Helvetica" panose="020B0604020202020204" pitchFamily="34" charset="0"/>
              </a:rPr>
              <a:t>MR Safety Zones</a:t>
            </a:r>
          </a:p>
        </p:txBody>
      </p:sp>
      <p:sp>
        <p:nvSpPr>
          <p:cNvPr id="76803"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MRI Safety </a:t>
            </a:r>
          </a:p>
        </p:txBody>
      </p:sp>
      <p:grpSp>
        <p:nvGrpSpPr>
          <p:cNvPr id="76804"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6819"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0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03313"/>
            <a:ext cx="34671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06" name="Group 18"/>
          <p:cNvGrpSpPr>
            <a:grpSpLocks/>
          </p:cNvGrpSpPr>
          <p:nvPr/>
        </p:nvGrpSpPr>
        <p:grpSpPr bwMode="auto">
          <a:xfrm>
            <a:off x="4114800" y="1112838"/>
            <a:ext cx="4924425" cy="4586287"/>
            <a:chOff x="4220070" y="1128313"/>
            <a:chExt cx="4952378" cy="4702479"/>
          </a:xfrm>
        </p:grpSpPr>
        <p:pic>
          <p:nvPicPr>
            <p:cNvPr id="76810"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0070" y="1128313"/>
              <a:ext cx="1617866" cy="111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20070" y="2327096"/>
              <a:ext cx="1622386" cy="111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56646" y="3525694"/>
              <a:ext cx="1602690" cy="108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56646" y="4695244"/>
              <a:ext cx="1622386" cy="11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TextBox 17"/>
            <p:cNvSpPr txBox="1">
              <a:spLocks noChangeArrowheads="1"/>
            </p:cNvSpPr>
            <p:nvPr/>
          </p:nvSpPr>
          <p:spPr bwMode="auto">
            <a:xfrm>
              <a:off x="5838826" y="1141042"/>
              <a:ext cx="3200400" cy="97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 </a:t>
              </a:r>
              <a:r>
                <a:rPr lang="en-US" altLang="en-US" sz="1400">
                  <a:solidFill>
                    <a:srgbClr val="000000"/>
                  </a:solidFill>
                </a:rPr>
                <a:t>All areas freely accessible to the general public without supervision. Magnetic fringe fields are less than 5 Gauss (0.5 mT).</a:t>
              </a:r>
            </a:p>
          </p:txBody>
        </p:sp>
        <p:sp>
          <p:nvSpPr>
            <p:cNvPr id="76815" name="TextBox 21"/>
            <p:cNvSpPr txBox="1">
              <a:spLocks noChangeArrowheads="1"/>
            </p:cNvSpPr>
            <p:nvPr/>
          </p:nvSpPr>
          <p:spPr bwMode="auto">
            <a:xfrm>
              <a:off x="5850128" y="2268850"/>
              <a:ext cx="332232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II: </a:t>
              </a:r>
              <a:r>
                <a:rPr lang="en-US" altLang="en-US" sz="1400">
                  <a:solidFill>
                    <a:srgbClr val="000000"/>
                  </a:solidFill>
                </a:rPr>
                <a:t>Still a public area, but the buffer between unregulated Zone I and strictly controlled Zones III and IV. MR safety screening typically occurs here under MR technologist supervision.</a:t>
              </a:r>
            </a:p>
          </p:txBody>
        </p:sp>
        <p:sp>
          <p:nvSpPr>
            <p:cNvPr id="76816" name="TextBox 22"/>
            <p:cNvSpPr txBox="1">
              <a:spLocks noChangeArrowheads="1"/>
            </p:cNvSpPr>
            <p:nvPr/>
          </p:nvSpPr>
          <p:spPr bwMode="auto">
            <a:xfrm>
              <a:off x="5833872" y="3482047"/>
              <a:ext cx="320535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III: </a:t>
              </a:r>
              <a:r>
                <a:rPr lang="en-US" altLang="en-US" sz="1400">
                  <a:solidFill>
                    <a:srgbClr val="000000"/>
                  </a:solidFill>
                </a:rPr>
                <a:t>An area near the magnet room where the fringe, gradient, or RF magnetic fields are sufficiently strong to present a physical hazard to unscreened patients and staff.</a:t>
              </a:r>
            </a:p>
          </p:txBody>
        </p:sp>
        <p:sp>
          <p:nvSpPr>
            <p:cNvPr id="76817" name="TextBox 23"/>
            <p:cNvSpPr txBox="1">
              <a:spLocks noChangeArrowheads="1"/>
            </p:cNvSpPr>
            <p:nvPr/>
          </p:nvSpPr>
          <p:spPr bwMode="auto">
            <a:xfrm>
              <a:off x="5849112" y="4661241"/>
              <a:ext cx="319011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IV: </a:t>
              </a:r>
              <a:r>
                <a:rPr lang="en-US" altLang="en-US" sz="1400">
                  <a:solidFill>
                    <a:srgbClr val="000000"/>
                  </a:solidFill>
                </a:rPr>
                <a:t>Synonymous with the MR room itself. Has the highest field and greatest risk. </a:t>
              </a:r>
            </a:p>
            <a:p>
              <a:pPr eaLnBrk="1" hangingPunct="1">
                <a:spcBef>
                  <a:spcPct val="0"/>
                </a:spcBef>
                <a:buFontTx/>
                <a:buNone/>
              </a:pPr>
              <a:r>
                <a:rPr lang="en-US" altLang="en-US" sz="1400" b="1">
                  <a:solidFill>
                    <a:srgbClr val="000000"/>
                  </a:solidFill>
                </a:rPr>
                <a:t>ALL FERROMAGNETIC OBJECTS MUST NOT ENTER THIS AREA!</a:t>
              </a:r>
            </a:p>
          </p:txBody>
        </p:sp>
      </p:grpSp>
      <p:sp>
        <p:nvSpPr>
          <p:cNvPr id="28" name="Rectangle 3"/>
          <p:cNvSpPr>
            <a:spLocks noGrp="1" noChangeArrowheads="1"/>
          </p:cNvSpPr>
          <p:nvPr>
            <p:ph idx="1"/>
          </p:nvPr>
        </p:nvSpPr>
        <p:spPr>
          <a:xfrm>
            <a:off x="457200" y="4208918"/>
            <a:ext cx="3390261" cy="1960405"/>
          </a:xfrm>
          <a:solidFill>
            <a:srgbClr val="FF0000"/>
          </a:solidFill>
          <a:effectLst>
            <a:glow rad="101600">
              <a:srgbClr val="FF0000">
                <a:alpha val="40000"/>
              </a:srgbClr>
            </a:glow>
          </a:effectLst>
        </p:spPr>
        <p:txBody>
          <a:bodyPr/>
          <a:lstStyle/>
          <a:p>
            <a:pPr marL="0" indent="0" eaLnBrk="1" hangingPunct="1">
              <a:buFont typeface="Arial" panose="020B0604020202020204" pitchFamily="34" charset="0"/>
              <a:buNone/>
              <a:defRPr/>
            </a:pPr>
            <a:r>
              <a:rPr lang="en-US" sz="1600" b="1" dirty="0">
                <a:solidFill>
                  <a:schemeClr val="bg1"/>
                </a:solidFill>
                <a:latin typeface="Helvetica" pitchFamily="34" charset="0"/>
                <a:ea typeface="ＭＳ Ｐゴシック" pitchFamily="34" charset="-128"/>
                <a:cs typeface="Helvetica" pitchFamily="34" charset="0"/>
              </a:rPr>
              <a:t>All non-MR personnel &amp; patients must be </a:t>
            </a:r>
            <a:r>
              <a:rPr lang="en-US" sz="1600" b="1" u="sng" dirty="0">
                <a:solidFill>
                  <a:schemeClr val="bg1"/>
                </a:solidFill>
                <a:latin typeface="Helvetica" pitchFamily="34" charset="0"/>
                <a:ea typeface="ＭＳ Ｐゴシック" pitchFamily="34" charset="-128"/>
                <a:cs typeface="Helvetica" pitchFamily="34" charset="0"/>
              </a:rPr>
              <a:t>screened and escorted </a:t>
            </a:r>
            <a:r>
              <a:rPr lang="en-US" sz="1600" b="1" dirty="0">
                <a:solidFill>
                  <a:schemeClr val="bg1"/>
                </a:solidFill>
                <a:latin typeface="Helvetica" pitchFamily="34" charset="0"/>
                <a:ea typeface="ＭＳ Ｐゴシック" pitchFamily="34" charset="-128"/>
                <a:cs typeface="Helvetica" pitchFamily="34" charset="0"/>
              </a:rPr>
              <a:t>by MRI staff in ZONE III</a:t>
            </a:r>
          </a:p>
          <a:p>
            <a:pPr marL="0" indent="0" eaLnBrk="1" hangingPunct="1">
              <a:buFont typeface="Arial" panose="020B0604020202020204" pitchFamily="34" charset="0"/>
              <a:buNone/>
              <a:defRPr/>
            </a:pPr>
            <a:r>
              <a:rPr lang="en-US" sz="1600" b="1" dirty="0">
                <a:solidFill>
                  <a:schemeClr val="bg1"/>
                </a:solidFill>
                <a:latin typeface="Helvetica" pitchFamily="34" charset="0"/>
                <a:ea typeface="ＭＳ Ｐゴシック" pitchFamily="34" charset="-128"/>
                <a:cs typeface="Helvetica" pitchFamily="34" charset="0"/>
              </a:rPr>
              <a:t>Only screened persons authorized by a MR Technologist should ever enter the ZONE IV magnet room.</a:t>
            </a:r>
          </a:p>
          <a:p>
            <a:pPr eaLnBrk="1" hangingPunct="1">
              <a:defRPr/>
            </a:pPr>
            <a:endParaRPr lang="en-US" sz="2000" b="1" dirty="0">
              <a:latin typeface="Helvetica" pitchFamily="34" charset="0"/>
              <a:ea typeface="ＭＳ Ｐゴシック" pitchFamily="34" charset="-128"/>
              <a:cs typeface="Helvetica" pitchFamily="34" charset="0"/>
            </a:endParaRPr>
          </a:p>
          <a:p>
            <a:pPr eaLnBrk="1" hangingPunct="1">
              <a:buFontTx/>
              <a:buNone/>
              <a:defRPr/>
            </a:pPr>
            <a:endParaRPr lang="en-US" sz="2400" dirty="0">
              <a:latin typeface="Helvetica" pitchFamily="34" charset="0"/>
              <a:ea typeface="ＭＳ Ｐゴシック" pitchFamily="34" charset="-128"/>
              <a:cs typeface="Helvetic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09600" y="632460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smtClean="0">
                <a:latin typeface="Helvetica" panose="020B0604020202020204" pitchFamily="34" charset="0"/>
                <a:ea typeface="ＭＳ Ｐゴシック" panose="020B0600070205080204" pitchFamily="34" charset="-128"/>
                <a:cs typeface="Helvetica" panose="020B0604020202020204" pitchFamily="34" charset="0"/>
              </a:rPr>
              <a:t>CONTACTS</a:t>
            </a:r>
            <a:endParaRPr lang="en-US" altLang="en-US" sz="360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885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8852"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8858"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3" name="Rectangle 8"/>
          <p:cNvSpPr>
            <a:spLocks noChangeArrowheads="1"/>
          </p:cNvSpPr>
          <p:nvPr/>
        </p:nvSpPr>
        <p:spPr bwMode="auto">
          <a:xfrm>
            <a:off x="3886200" y="1112838"/>
            <a:ext cx="41148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u="sng">
                <a:solidFill>
                  <a:srgbClr val="000000"/>
                </a:solidFill>
              </a:rPr>
              <a:t>Radiation Safety Officer (RSO)</a:t>
            </a:r>
            <a:r>
              <a:rPr lang="en-US" altLang="en-US" sz="2000" b="1">
                <a:solidFill>
                  <a:srgbClr val="000000"/>
                </a:solidFill>
              </a:rPr>
              <a:t> </a:t>
            </a:r>
          </a:p>
          <a:p>
            <a:pPr eaLnBrk="1" hangingPunct="1">
              <a:spcBef>
                <a:spcPct val="0"/>
              </a:spcBef>
              <a:buFontTx/>
              <a:buNone/>
            </a:pPr>
            <a:r>
              <a:rPr lang="en-US" altLang="en-US" sz="1800">
                <a:cs typeface="Calibri" panose="020F0502020204030204" pitchFamily="34" charset="0"/>
              </a:rPr>
              <a:t>Jann Stavro </a:t>
            </a:r>
          </a:p>
          <a:p>
            <a:pPr eaLnBrk="1" hangingPunct="1">
              <a:spcBef>
                <a:spcPct val="0"/>
              </a:spcBef>
              <a:buFontTx/>
              <a:buNone/>
            </a:pPr>
            <a:r>
              <a:rPr lang="en-US" altLang="en-US" sz="1800">
                <a:cs typeface="Calibri" panose="020F0502020204030204" pitchFamily="34" charset="0"/>
              </a:rPr>
              <a:t>Cell</a:t>
            </a:r>
            <a:r>
              <a:rPr lang="en-US" altLang="en-US" sz="1800" i="1">
                <a:cs typeface="Calibri" panose="020F0502020204030204" pitchFamily="34" charset="0"/>
              </a:rPr>
              <a:t>: 631-726-8138</a:t>
            </a:r>
          </a:p>
          <a:p>
            <a:pPr eaLnBrk="1" hangingPunct="1">
              <a:spcBef>
                <a:spcPct val="0"/>
              </a:spcBef>
              <a:buFontTx/>
              <a:buNone/>
            </a:pPr>
            <a:r>
              <a:rPr lang="en-US" altLang="en-US" sz="1800">
                <a:solidFill>
                  <a:srgbClr val="000000"/>
                </a:solidFill>
              </a:rPr>
              <a:t>Office: 631-726-8947</a:t>
            </a:r>
          </a:p>
          <a:p>
            <a:pPr eaLnBrk="1" hangingPunct="1">
              <a:spcBef>
                <a:spcPct val="0"/>
              </a:spcBef>
              <a:buFontTx/>
              <a:buNone/>
            </a:pPr>
            <a:r>
              <a:rPr lang="en-US" altLang="en-US" sz="1800">
                <a:solidFill>
                  <a:srgbClr val="000000"/>
                </a:solidFill>
              </a:rPr>
              <a:t>email: </a:t>
            </a:r>
            <a:r>
              <a:rPr lang="en-US" altLang="en-US" sz="1800">
                <a:solidFill>
                  <a:srgbClr val="000000"/>
                </a:solidFill>
                <a:hlinkClick r:id="rId4"/>
              </a:rPr>
              <a:t>paul.zahra@stonybrookmedicine.edu</a:t>
            </a:r>
            <a:endParaRPr lang="en-US" altLang="en-US" sz="18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r>
              <a:rPr lang="en-US" altLang="en-US" sz="2000" b="1" u="sng">
                <a:solidFill>
                  <a:srgbClr val="000000"/>
                </a:solidFill>
              </a:rPr>
              <a:t>Radiation Badge Coordinator</a:t>
            </a:r>
            <a:endParaRPr lang="en-US" altLang="en-US" sz="2000" b="1">
              <a:solidFill>
                <a:srgbClr val="000000"/>
              </a:solidFill>
            </a:endParaRPr>
          </a:p>
          <a:p>
            <a:pPr eaLnBrk="1" hangingPunct="1">
              <a:spcBef>
                <a:spcPct val="0"/>
              </a:spcBef>
              <a:buFontTx/>
              <a:buNone/>
            </a:pPr>
            <a:r>
              <a:rPr lang="en-US" altLang="en-US" sz="1800">
                <a:solidFill>
                  <a:srgbClr val="000000"/>
                </a:solidFill>
              </a:rPr>
              <a:t>Pamela Curreri</a:t>
            </a:r>
          </a:p>
          <a:p>
            <a:pPr eaLnBrk="1" hangingPunct="1">
              <a:spcBef>
                <a:spcPct val="0"/>
              </a:spcBef>
              <a:buFontTx/>
              <a:buNone/>
            </a:pPr>
            <a:r>
              <a:rPr lang="en-US" altLang="en-US" sz="1800">
                <a:solidFill>
                  <a:srgbClr val="000000"/>
                </a:solidFill>
              </a:rPr>
              <a:t>Office: 631-726-8415</a:t>
            </a:r>
          </a:p>
          <a:p>
            <a:pPr eaLnBrk="1" hangingPunct="1">
              <a:spcBef>
                <a:spcPct val="0"/>
              </a:spcBef>
              <a:buFontTx/>
              <a:buNone/>
            </a:pPr>
            <a:r>
              <a:rPr lang="en-US" altLang="en-US" sz="1800">
                <a:solidFill>
                  <a:srgbClr val="000000"/>
                </a:solidFill>
              </a:rPr>
              <a:t>email: </a:t>
            </a:r>
            <a:r>
              <a:rPr lang="en-US" altLang="en-US" sz="1800">
                <a:solidFill>
                  <a:srgbClr val="000000"/>
                </a:solidFill>
                <a:hlinkClick r:id="rId5"/>
              </a:rPr>
              <a:t>pamela.curreri@stonybrookmedicine.edu</a:t>
            </a:r>
            <a:endParaRPr lang="en-US" altLang="en-US" sz="18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r>
              <a:rPr lang="en-US" altLang="en-US" sz="2000" b="1" u="sng">
                <a:solidFill>
                  <a:srgbClr val="000000"/>
                </a:solidFill>
              </a:rPr>
              <a:t>Radiology Department</a:t>
            </a:r>
          </a:p>
          <a:p>
            <a:pPr eaLnBrk="1" hangingPunct="1">
              <a:spcBef>
                <a:spcPct val="0"/>
              </a:spcBef>
              <a:buFontTx/>
              <a:buNone/>
            </a:pPr>
            <a:r>
              <a:rPr lang="en-US" altLang="en-US" sz="1800">
                <a:solidFill>
                  <a:srgbClr val="000000"/>
                </a:solidFill>
              </a:rPr>
              <a:t>Main Number:	631-726-8411</a:t>
            </a:r>
          </a:p>
          <a:p>
            <a:pPr eaLnBrk="1" hangingPunct="1">
              <a:spcBef>
                <a:spcPct val="0"/>
              </a:spcBef>
              <a:buFontTx/>
              <a:buNone/>
            </a:pPr>
            <a:r>
              <a:rPr lang="en-US" altLang="en-US" sz="1800">
                <a:solidFill>
                  <a:srgbClr val="000000"/>
                </a:solidFill>
              </a:rPr>
              <a:t>Scheduling:	631-726-8285</a:t>
            </a:r>
          </a:p>
          <a:p>
            <a:pPr eaLnBrk="1" hangingPunct="1">
              <a:spcBef>
                <a:spcPct val="0"/>
              </a:spcBef>
              <a:buFontTx/>
              <a:buNone/>
            </a:pPr>
            <a:endParaRPr lang="en-US" altLang="en-US" sz="1400">
              <a:solidFill>
                <a:srgbClr val="000000"/>
              </a:solidFill>
            </a:endParaRPr>
          </a:p>
        </p:txBody>
      </p:sp>
      <p:pic>
        <p:nvPicPr>
          <p:cNvPr id="11" name="Picture 2" descr="radiation area"/>
          <p:cNvPicPr>
            <a:picLocks noChangeAspect="1" noChangeArrowheads="1"/>
          </p:cNvPicPr>
          <p:nvPr/>
        </p:nvPicPr>
        <p:blipFill>
          <a:blip r:embed="rId6" cstate="print"/>
          <a:srcRect/>
          <a:stretch>
            <a:fillRect/>
          </a:stretch>
        </p:blipFill>
        <p:spPr bwMode="auto">
          <a:xfrm>
            <a:off x="1524000" y="1188727"/>
            <a:ext cx="1447800" cy="1756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7"/>
          <a:stretch>
            <a:fillRect/>
          </a:stretch>
        </p:blipFill>
        <p:spPr>
          <a:xfrm>
            <a:off x="1531374" y="3079641"/>
            <a:ext cx="1524000" cy="16482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0" rev="21000000"/>
            </a:camera>
            <a:lightRig rig="threePt" dir="t"/>
          </a:scene3d>
          <a:sp3d contourW="6350" prstMaterial="matte">
            <a:bevelT w="101600" h="101600"/>
            <a:contourClr>
              <a:srgbClr val="969696"/>
            </a:contourClr>
          </a:sp3d>
        </p:spPr>
      </p:pic>
      <p:pic>
        <p:nvPicPr>
          <p:cNvPr id="1026" name="Picture 2" descr="Image result for love x rays images"/>
          <p:cNvPicPr>
            <a:picLocks noChangeAspect="1" noChangeArrowheads="1"/>
          </p:cNvPicPr>
          <p:nvPr/>
        </p:nvPicPr>
        <p:blipFill>
          <a:blip r:embed="rId8"/>
          <a:srcRect/>
          <a:stretch>
            <a:fillRect/>
          </a:stretch>
        </p:blipFill>
        <p:spPr bwMode="auto">
          <a:xfrm>
            <a:off x="1447800" y="4862742"/>
            <a:ext cx="1751012" cy="13132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400000" lon="18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
          <p:cNvSpPr>
            <a:spLocks noGrp="1"/>
          </p:cNvSpPr>
          <p:nvPr>
            <p:ph type="body" sz="quarter" idx="14"/>
          </p:nvPr>
        </p:nvSpPr>
        <p:spPr/>
        <p:txBody>
          <a:bodyPr/>
          <a:lstStyle/>
          <a:p>
            <a:endParaRPr lang="en-US" altLang="en-US"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9875" name="Text Placeholder 2"/>
          <p:cNvSpPr>
            <a:spLocks noGrp="1"/>
          </p:cNvSpPr>
          <p:nvPr>
            <p:ph type="body" sz="quarter" idx="15"/>
          </p:nvPr>
        </p:nvSpPr>
        <p:spPr>
          <a:xfrm>
            <a:off x="152400" y="1219200"/>
            <a:ext cx="8839200" cy="5067300"/>
          </a:xfrm>
        </p:spPr>
        <p:txBody>
          <a:bodyPr/>
          <a:lstStyle/>
          <a:p>
            <a:r>
              <a:rPr lang="en-US" altLang="en-US" sz="1100" b="1" smtClean="0">
                <a:latin typeface="Helvetica" panose="020B0604020202020204" pitchFamily="34" charset="0"/>
                <a:ea typeface="ＭＳ Ｐゴシック" panose="020B0600070205080204" pitchFamily="34" charset="-128"/>
                <a:cs typeface="Helvetica" panose="020B0604020202020204" pitchFamily="34" charset="0"/>
              </a:rPr>
              <a:t>        Effective 7/1/22, all Hospital Emergency, Security, and Clinical Codes are being standardized. Staff are responsible to learn and understand each code in order to prioritize patient safety and quality. </a:t>
            </a:r>
          </a:p>
          <a:p>
            <a:endParaRPr lang="en-US" altLang="en-US" sz="1200" b="1" smtClean="0">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400" b="1" smtClean="0">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40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 name="Text Placeholder 3"/>
          <p:cNvSpPr>
            <a:spLocks noGrp="1"/>
          </p:cNvSpPr>
          <p:nvPr>
            <p:ph type="body" sz="quarter" idx="12"/>
          </p:nvPr>
        </p:nvSpPr>
        <p:spPr>
          <a:xfrm>
            <a:off x="4735513" y="465138"/>
            <a:ext cx="3951287" cy="381000"/>
          </a:xfrm>
        </p:spPr>
        <p:txBody>
          <a:bodyPr/>
          <a:lstStyle/>
          <a:p>
            <a:pPr>
              <a:defRPr/>
            </a:pPr>
            <a:endParaRPr lang="en-US"/>
          </a:p>
        </p:txBody>
      </p:sp>
      <p:graphicFrame>
        <p:nvGraphicFramePr>
          <p:cNvPr id="2" name="Table 1"/>
          <p:cNvGraphicFramePr>
            <a:graphicFrameLocks noGrp="1"/>
          </p:cNvGraphicFramePr>
          <p:nvPr/>
        </p:nvGraphicFramePr>
        <p:xfrm>
          <a:off x="228600" y="1600200"/>
          <a:ext cx="8762999" cy="4645030"/>
        </p:xfrm>
        <a:graphic>
          <a:graphicData uri="http://schemas.openxmlformats.org/drawingml/2006/table">
            <a:tbl>
              <a:tblPr firstRow="1" firstCol="1" bandRow="1">
                <a:tableStyleId>{5C22544A-7EE6-4342-B048-85BDC9FD1C3A}</a:tableStyleId>
              </a:tblPr>
              <a:tblGrid>
                <a:gridCol w="1229896">
                  <a:extLst>
                    <a:ext uri="{9D8B030D-6E8A-4147-A177-3AD203B41FA5}">
                      <a16:colId xmlns:a16="http://schemas.microsoft.com/office/drawing/2014/main" val="20000"/>
                    </a:ext>
                  </a:extLst>
                </a:gridCol>
                <a:gridCol w="3920289">
                  <a:extLst>
                    <a:ext uri="{9D8B030D-6E8A-4147-A177-3AD203B41FA5}">
                      <a16:colId xmlns:a16="http://schemas.microsoft.com/office/drawing/2014/main" val="20001"/>
                    </a:ext>
                  </a:extLst>
                </a:gridCol>
                <a:gridCol w="3612814">
                  <a:extLst>
                    <a:ext uri="{9D8B030D-6E8A-4147-A177-3AD203B41FA5}">
                      <a16:colId xmlns:a16="http://schemas.microsoft.com/office/drawing/2014/main" val="20002"/>
                    </a:ext>
                  </a:extLst>
                </a:gridCol>
              </a:tblGrid>
              <a:tr h="184085">
                <a:tc>
                  <a:txBody>
                    <a:bodyPr/>
                    <a:lstStyle/>
                    <a:p>
                      <a:pPr marL="0" marR="0" algn="ctr">
                        <a:spcBef>
                          <a:spcPts val="300"/>
                        </a:spcBef>
                        <a:spcAft>
                          <a:spcPts val="300"/>
                        </a:spcAft>
                        <a:tabLst>
                          <a:tab pos="-914400" algn="l"/>
                        </a:tabLst>
                      </a:pPr>
                      <a:r>
                        <a:rPr lang="en-US" sz="1200" dirty="0">
                          <a:effectLst/>
                        </a:rPr>
                        <a:t>Emergency Code</a:t>
                      </a:r>
                      <a:endParaRPr lang="en-US" sz="9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tabLst>
                          <a:tab pos="-914400" algn="l"/>
                        </a:tabLst>
                      </a:pPr>
                      <a:r>
                        <a:rPr lang="en-US" sz="1200" dirty="0">
                          <a:effectLst/>
                        </a:rPr>
                        <a:t>Meaning</a:t>
                      </a:r>
                      <a:endParaRPr lang="en-US" sz="9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tabLst>
                          <a:tab pos="-914400" algn="l"/>
                        </a:tabLst>
                      </a:pPr>
                      <a:r>
                        <a:rPr lang="en-US" sz="1200">
                          <a:effectLst/>
                        </a:rPr>
                        <a:t>Immediate Response</a:t>
                      </a:r>
                      <a:endParaRPr lang="en-US" sz="9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280">
                <a:tc>
                  <a:txBody>
                    <a:bodyPr/>
                    <a:lstStyle/>
                    <a:p>
                      <a:pPr marL="0" marR="0" algn="l">
                        <a:spcBef>
                          <a:spcPts val="300"/>
                        </a:spcBef>
                        <a:spcAft>
                          <a:spcPts val="300"/>
                        </a:spcAft>
                        <a:tabLst>
                          <a:tab pos="-914400" algn="l"/>
                        </a:tabLst>
                      </a:pPr>
                      <a:r>
                        <a:rPr lang="en-US" sz="1100" dirty="0">
                          <a:solidFill>
                            <a:schemeClr val="tx1"/>
                          </a:solidFill>
                          <a:effectLst/>
                        </a:rPr>
                        <a:t>Code HICS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dirty="0">
                          <a:effectLst/>
                        </a:rPr>
                        <a:t>Emergency Operations Plan activated. Department Heads and Executives</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a:effectLst/>
                        </a:rPr>
                        <a:t>Follow your Departments E.O.P. Plan, listen for PA announcements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280">
                <a:tc>
                  <a:txBody>
                    <a:bodyPr/>
                    <a:lstStyle/>
                    <a:p>
                      <a:pPr marL="0" marR="0" algn="l">
                        <a:spcBef>
                          <a:spcPts val="300"/>
                        </a:spcBef>
                        <a:spcAft>
                          <a:spcPts val="300"/>
                        </a:spcAft>
                        <a:tabLst>
                          <a:tab pos="-914400" algn="l"/>
                        </a:tabLst>
                      </a:pPr>
                      <a:r>
                        <a:rPr lang="en-US" sz="1100" dirty="0">
                          <a:solidFill>
                            <a:schemeClr val="tx1"/>
                          </a:solidFill>
                          <a:effectLst/>
                        </a:rPr>
                        <a:t>Code Red</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300"/>
                        </a:spcBef>
                        <a:spcAft>
                          <a:spcPts val="300"/>
                        </a:spcAft>
                        <a:tabLst>
                          <a:tab pos="-914400" algn="l"/>
                        </a:tabLst>
                      </a:pPr>
                      <a:r>
                        <a:rPr lang="en-US" sz="1100" dirty="0">
                          <a:effectLst/>
                        </a:rPr>
                        <a:t>Fire / Smoke condition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a:effectLst/>
                        </a:rPr>
                        <a:t>Fire Control Team responds to scene, listen for PA announcements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8744">
                <a:tc>
                  <a:txBody>
                    <a:bodyPr/>
                    <a:lstStyle/>
                    <a:p>
                      <a:pPr marL="0" marR="0" algn="l">
                        <a:spcBef>
                          <a:spcPts val="300"/>
                        </a:spcBef>
                        <a:spcAft>
                          <a:spcPts val="300"/>
                        </a:spcAft>
                        <a:tabLst>
                          <a:tab pos="-914400" algn="l"/>
                        </a:tabLst>
                      </a:pPr>
                      <a:r>
                        <a:rPr lang="en-US" sz="1100" dirty="0">
                          <a:solidFill>
                            <a:schemeClr val="tx1"/>
                          </a:solidFill>
                          <a:effectLst/>
                        </a:rPr>
                        <a:t>Code Blue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l">
                        <a:spcBef>
                          <a:spcPts val="300"/>
                        </a:spcBef>
                        <a:spcAft>
                          <a:spcPts val="300"/>
                        </a:spcAft>
                        <a:tabLst>
                          <a:tab pos="-914400" algn="l"/>
                        </a:tabLst>
                      </a:pPr>
                      <a:r>
                        <a:rPr lang="en-US" sz="1100" dirty="0">
                          <a:effectLst/>
                        </a:rPr>
                        <a:t>Adult / Pediatric Medical Emergency</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Code Team responds to patient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Pink</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a:txBody>
                    <a:bodyPr/>
                    <a:lstStyle/>
                    <a:p>
                      <a:pPr marL="0" marR="0" algn="l">
                        <a:spcBef>
                          <a:spcPts val="300"/>
                        </a:spcBef>
                        <a:spcAft>
                          <a:spcPts val="300"/>
                        </a:spcAft>
                        <a:tabLst>
                          <a:tab pos="-914400" algn="l"/>
                        </a:tabLst>
                      </a:pPr>
                      <a:r>
                        <a:rPr lang="en-US" sz="1100" dirty="0">
                          <a:effectLst/>
                        </a:rPr>
                        <a:t>Infant / Child Abduction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Staff observes all exits, Security responds to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3236">
                <a:tc>
                  <a:txBody>
                    <a:bodyPr/>
                    <a:lstStyle/>
                    <a:p>
                      <a:pPr marL="0" marR="0" algn="l">
                        <a:spcBef>
                          <a:spcPts val="300"/>
                        </a:spcBef>
                        <a:spcAft>
                          <a:spcPts val="300"/>
                        </a:spcAft>
                        <a:tabLst>
                          <a:tab pos="-914400" algn="l"/>
                        </a:tabLst>
                      </a:pPr>
                      <a:r>
                        <a:rPr lang="en-US" sz="1100" dirty="0">
                          <a:solidFill>
                            <a:schemeClr val="tx1"/>
                          </a:solidFill>
                          <a:effectLst/>
                        </a:rPr>
                        <a:t>Code BAT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algn="l">
                        <a:spcBef>
                          <a:spcPts val="300"/>
                        </a:spcBef>
                        <a:spcAft>
                          <a:spcPts val="300"/>
                        </a:spcAft>
                        <a:tabLst>
                          <a:tab pos="-914400" algn="l"/>
                        </a:tabLst>
                      </a:pPr>
                      <a:r>
                        <a:rPr lang="en-US" sz="1100">
                          <a:effectLst/>
                        </a:rPr>
                        <a:t>Patient Stroke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Stroke Team responds to Patient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Hazmat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l">
                        <a:spcBef>
                          <a:spcPts val="300"/>
                        </a:spcBef>
                        <a:spcAft>
                          <a:spcPts val="300"/>
                        </a:spcAft>
                        <a:tabLst>
                          <a:tab pos="-914400" algn="l"/>
                        </a:tabLst>
                      </a:pPr>
                      <a:r>
                        <a:rPr lang="en-US" sz="1100">
                          <a:effectLst/>
                        </a:rPr>
                        <a:t>Hazmat / Decontamination Incident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Hazmat Team responds to Decontamination Staging Area</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2843">
                <a:tc>
                  <a:txBody>
                    <a:bodyPr/>
                    <a:lstStyle/>
                    <a:p>
                      <a:pPr marL="0" marR="0" algn="l">
                        <a:spcBef>
                          <a:spcPts val="300"/>
                        </a:spcBef>
                        <a:spcAft>
                          <a:spcPts val="300"/>
                        </a:spcAft>
                        <a:tabLst>
                          <a:tab pos="-914400" algn="l"/>
                        </a:tabLst>
                      </a:pPr>
                      <a:r>
                        <a:rPr lang="en-US" sz="1100" dirty="0">
                          <a:solidFill>
                            <a:schemeClr val="tx1"/>
                          </a:solidFill>
                          <a:effectLst/>
                        </a:rPr>
                        <a:t>Code  “M”</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Threatening or Violent Person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Manpower and Restraint Team Request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7381">
                <a:tc>
                  <a:txBody>
                    <a:bodyPr/>
                    <a:lstStyle/>
                    <a:p>
                      <a:pPr marL="0" marR="0" algn="l">
                        <a:spcBef>
                          <a:spcPts val="300"/>
                        </a:spcBef>
                        <a:spcAft>
                          <a:spcPts val="300"/>
                        </a:spcAft>
                        <a:tabLst>
                          <a:tab pos="-914400" algn="l"/>
                        </a:tabLst>
                      </a:pPr>
                      <a:r>
                        <a:rPr lang="en-US" sz="1100" dirty="0">
                          <a:solidFill>
                            <a:schemeClr val="tx1"/>
                          </a:solidFill>
                          <a:effectLst/>
                        </a:rPr>
                        <a:t>Code Noelle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Patients experiencing obstetrical hemorrhage who requires an emergency transfusion of 3 or more units of packed red cells.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Rapid Response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7381">
                <a:tc>
                  <a:txBody>
                    <a:bodyPr/>
                    <a:lstStyle/>
                    <a:p>
                      <a:pPr marL="0" marR="0" algn="l">
                        <a:spcBef>
                          <a:spcPts val="300"/>
                        </a:spcBef>
                        <a:spcAft>
                          <a:spcPts val="300"/>
                        </a:spcAft>
                        <a:tabLst>
                          <a:tab pos="-914400" algn="l"/>
                        </a:tabLst>
                      </a:pPr>
                      <a:r>
                        <a:rPr lang="en-US" sz="1100" dirty="0">
                          <a:solidFill>
                            <a:schemeClr val="tx1"/>
                          </a:solidFill>
                          <a:effectLst/>
                        </a:rPr>
                        <a:t>Code  “H”</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dirty="0">
                          <a:effectLst/>
                        </a:rPr>
                        <a:t>Facilitate the coordination and preparation of multi-departmental response to intervene with emergency catheterization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Cardiac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70559">
                <a:tc>
                  <a:txBody>
                    <a:bodyPr/>
                    <a:lstStyle/>
                    <a:p>
                      <a:pPr marL="0" marR="0" algn="l">
                        <a:spcBef>
                          <a:spcPts val="300"/>
                        </a:spcBef>
                        <a:spcAft>
                          <a:spcPts val="300"/>
                        </a:spcAft>
                        <a:tabLst>
                          <a:tab pos="-914400" algn="l"/>
                        </a:tabLst>
                      </a:pPr>
                      <a:r>
                        <a:rPr lang="en-US" sz="1100" dirty="0">
                          <a:solidFill>
                            <a:schemeClr val="tx1"/>
                          </a:solidFill>
                          <a:effectLst/>
                        </a:rPr>
                        <a:t>Code  “T”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EMS presentation of a patient(s) with one or more symptoms. cardiac arrest, airway obstruction or compromised, confirmed BP&lt;90 at any time, penetrating injury to head, neck, chest or abdomen, amputation above wrist or ankle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Trauma Team to respond to Emergency Department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70559">
                <a:tc>
                  <a:txBody>
                    <a:bodyPr/>
                    <a:lstStyle/>
                    <a:p>
                      <a:pPr marL="0" marR="0" algn="l">
                        <a:spcBef>
                          <a:spcPts val="300"/>
                        </a:spcBef>
                        <a:spcAft>
                          <a:spcPts val="300"/>
                        </a:spcAft>
                        <a:tabLst>
                          <a:tab pos="-914400" algn="l"/>
                        </a:tabLst>
                      </a:pPr>
                      <a:r>
                        <a:rPr lang="en-US" sz="1100" dirty="0">
                          <a:solidFill>
                            <a:schemeClr val="tx1"/>
                          </a:solidFill>
                          <a:effectLst/>
                        </a:rPr>
                        <a:t>Code Trauma Alert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EMS presentation of patient(s) penetrating injury of extremity with concern of vascular injury, femur deformity/fracture, fall, burn, amputation below wrist or ankle, pedestrian struck, motorcycle crash, patient with reduced physiological reserve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Trauma team to respond to Emergency Department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4920">
                <a:tc>
                  <a:txBody>
                    <a:bodyPr/>
                    <a:lstStyle/>
                    <a:p>
                      <a:pPr marL="0" marR="0" algn="l">
                        <a:spcBef>
                          <a:spcPts val="300"/>
                        </a:spcBef>
                        <a:spcAft>
                          <a:spcPts val="300"/>
                        </a:spcAft>
                        <a:tabLst>
                          <a:tab pos="-914400" algn="l"/>
                        </a:tabLst>
                      </a:pPr>
                      <a:r>
                        <a:rPr lang="en-US" sz="1100" dirty="0">
                          <a:solidFill>
                            <a:schemeClr val="tx1"/>
                          </a:solidFill>
                          <a:effectLst/>
                        </a:rPr>
                        <a:t>Rapid Response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Change in patient condition warrants prompt evaluation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Rapid Response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All Clear</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Situation has been resolved</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Initiate recovery/resume all normal activities</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914400" y="1600200"/>
            <a:ext cx="7772400" cy="5029200"/>
          </a:xfrm>
        </p:spPr>
        <p:txBody>
          <a:bodyPr/>
          <a:lstStyle/>
          <a:p>
            <a:pPr eaLnBrk="1" hangingPunct="1">
              <a:lnSpc>
                <a:spcPct val="80000"/>
              </a:lnSpc>
              <a:buClr>
                <a:srgbClr val="CCCC99"/>
              </a:buClr>
              <a:defRPr/>
            </a:pPr>
            <a:r>
              <a:rPr lang="en-US" altLang="en-US" sz="1600" dirty="0"/>
              <a:t>Customers are both internal and external….. </a:t>
            </a:r>
            <a:r>
              <a:rPr lang="en-US" altLang="en-US" sz="1600" b="1" dirty="0"/>
              <a:t>External customers</a:t>
            </a:r>
            <a:r>
              <a:rPr lang="en-US" altLang="en-US" sz="1600" dirty="0"/>
              <a:t> might be PATIENTS,FAMILIES,INSURANCE COMPANIES/GOVERNMENT REIMBURSORS. </a:t>
            </a:r>
            <a:r>
              <a:rPr lang="en-US" altLang="en-US" sz="1600" b="1" dirty="0"/>
              <a:t>Internal customers</a:t>
            </a:r>
            <a:r>
              <a:rPr lang="en-US" altLang="en-US" sz="1600" dirty="0"/>
              <a:t> might be employees in departments you work, physicians and </a:t>
            </a:r>
            <a:r>
              <a:rPr lang="en-US" altLang="en-US" sz="1600" i="1" dirty="0"/>
              <a:t>each other</a:t>
            </a:r>
          </a:p>
          <a:p>
            <a:pPr eaLnBrk="1" hangingPunct="1">
              <a:lnSpc>
                <a:spcPct val="80000"/>
              </a:lnSpc>
              <a:buClr>
                <a:srgbClr val="CCCC99"/>
              </a:buClr>
              <a:defRPr/>
            </a:pPr>
            <a:r>
              <a:rPr lang="en-US" altLang="en-US" sz="1600" b="1" dirty="0"/>
              <a:t>Excellent Customer Service </a:t>
            </a:r>
            <a:r>
              <a:rPr lang="en-US" altLang="en-US" sz="1600" dirty="0"/>
              <a:t>means doing what you say you will, anticipating customer needs and going beyond what’s expected.</a:t>
            </a:r>
          </a:p>
          <a:p>
            <a:pPr eaLnBrk="1" hangingPunct="1">
              <a:lnSpc>
                <a:spcPct val="80000"/>
              </a:lnSpc>
              <a:buClr>
                <a:srgbClr val="CCCC99"/>
              </a:buClr>
              <a:defRPr/>
            </a:pPr>
            <a:r>
              <a:rPr lang="en-US" altLang="en-US" sz="1600" dirty="0"/>
              <a:t>The only certain means of success is to render more and better services than is expected of you, no matter what your task may be.</a:t>
            </a:r>
          </a:p>
          <a:p>
            <a:pPr eaLnBrk="1" hangingPunct="1">
              <a:lnSpc>
                <a:spcPct val="80000"/>
              </a:lnSpc>
              <a:buClr>
                <a:srgbClr val="CCCC99"/>
              </a:buClr>
              <a:defRPr/>
            </a:pPr>
            <a:r>
              <a:rPr lang="en-US" altLang="en-US" sz="1600" dirty="0"/>
              <a:t>THE CUSTOMER IS OUR REASON FOR BEING HERE!</a:t>
            </a:r>
          </a:p>
          <a:p>
            <a:pPr eaLnBrk="1" hangingPunct="1">
              <a:lnSpc>
                <a:spcPct val="80000"/>
              </a:lnSpc>
              <a:buClr>
                <a:srgbClr val="CCCC99"/>
              </a:buClr>
              <a:defRPr/>
            </a:pPr>
            <a:r>
              <a:rPr lang="en-US" altLang="en-US" sz="1600" b="1" dirty="0"/>
              <a:t>Handle complaints</a:t>
            </a:r>
            <a:r>
              <a:rPr lang="en-US" altLang="en-US" sz="1600" dirty="0"/>
              <a:t> by…. listening carefully to the customer, repeating the complaint back to the customer, apologize so the customer knows that you are sorry, acknowledge their feelings, explain the action that you are going to take and thank them for bringing the matter to your attention.</a:t>
            </a:r>
          </a:p>
          <a:p>
            <a:pPr eaLnBrk="1" hangingPunct="1">
              <a:lnSpc>
                <a:spcPct val="80000"/>
              </a:lnSpc>
              <a:buClr>
                <a:srgbClr val="CCCC99"/>
              </a:buClr>
              <a:defRPr/>
            </a:pPr>
            <a:r>
              <a:rPr lang="en-US" altLang="en-US" sz="1600" b="1" dirty="0"/>
              <a:t>Resolving problems</a:t>
            </a:r>
            <a:r>
              <a:rPr lang="en-US" altLang="en-US" sz="1600" dirty="0"/>
              <a:t> is vital to success of customer service. When the resolution takes too long, satisfaction drops substantially. Studies have shown that 70% of customers would do business with an organization again if a complaint is resolved in their favor, but 95% would do business again if problem is resolved on the spot! Problem solving should take place at a level closest to the customer.</a:t>
            </a:r>
            <a:r>
              <a:rPr lang="en-US" altLang="en-US" sz="1800" dirty="0"/>
              <a:t>  </a:t>
            </a:r>
          </a:p>
          <a:p>
            <a:pPr marL="0" indent="0" eaLnBrk="1" hangingPunct="1">
              <a:lnSpc>
                <a:spcPct val="80000"/>
              </a:lnSpc>
              <a:buFont typeface="Wingdings" panose="05000000000000000000" pitchFamily="2" charset="2"/>
              <a:buNone/>
              <a:defRPr/>
            </a:pPr>
            <a:endParaRPr lang="en-US" altLang="en-US" sz="1800" dirty="0"/>
          </a:p>
        </p:txBody>
      </p:sp>
      <p:sp>
        <p:nvSpPr>
          <p:cNvPr id="15363" name="WordArt 5"/>
          <p:cNvSpPr>
            <a:spLocks noChangeArrowheads="1" noChangeShapeType="1" noTextEdit="1"/>
          </p:cNvSpPr>
          <p:nvPr/>
        </p:nvSpPr>
        <p:spPr bwMode="auto">
          <a:xfrm>
            <a:off x="901700" y="609600"/>
            <a:ext cx="6934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Customer Service</a:t>
            </a:r>
          </a:p>
        </p:txBody>
      </p:sp>
      <p:pic>
        <p:nvPicPr>
          <p:cNvPr id="15364" name="Picture 7" descr="MCBD1051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715000"/>
            <a:ext cx="1830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371600"/>
          </a:xfrm>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Professional Language</a:t>
            </a:r>
            <a:endParaRPr lang="en-US" dirty="0"/>
          </a:p>
        </p:txBody>
      </p:sp>
      <p:sp>
        <p:nvSpPr>
          <p:cNvPr id="16387" name="Content Placeholder 3"/>
          <p:cNvSpPr>
            <a:spLocks noGrp="1" noChangeArrowheads="1"/>
          </p:cNvSpPr>
          <p:nvPr>
            <p:ph sz="half" idx="2"/>
          </p:nvPr>
        </p:nvSpPr>
        <p:spPr>
          <a:xfrm>
            <a:off x="617538" y="3300413"/>
            <a:ext cx="3659187" cy="2263775"/>
          </a:xfrm>
        </p:spPr>
        <p:txBody>
          <a:bodyPr/>
          <a:lstStyle/>
          <a:p>
            <a:pPr marL="747713" indent="-747713" defTabSz="512763">
              <a:lnSpc>
                <a:spcPct val="80000"/>
              </a:lnSpc>
              <a:spcBef>
                <a:spcPct val="0"/>
              </a:spcBef>
              <a:buClr>
                <a:srgbClr val="5E5E5E"/>
              </a:buClr>
            </a:pPr>
            <a:r>
              <a:rPr lang="en-US" altLang="en-US" smtClean="0">
                <a:cs typeface="Arial" panose="020B0604020202020204" pitchFamily="34" charset="0"/>
              </a:rPr>
              <a:t>Replace our everyday communication with a more professional and helpful language.</a:t>
            </a:r>
          </a:p>
          <a:p>
            <a:pPr marL="747713" indent="-747713" defTabSz="512763">
              <a:lnSpc>
                <a:spcPct val="80000"/>
              </a:lnSpc>
              <a:spcBef>
                <a:spcPct val="0"/>
              </a:spcBef>
              <a:buClr>
                <a:srgbClr val="5E5E5E"/>
              </a:buClr>
              <a:buFont typeface="Wingdings" panose="05000000000000000000" pitchFamily="2" charset="2"/>
              <a:buNone/>
            </a:pPr>
            <a:endParaRPr lang="en-US" altLang="en-US" smtClean="0">
              <a:solidFill>
                <a:srgbClr val="000000"/>
              </a:solidFill>
              <a:cs typeface="Arial" panose="020B0604020202020204" pitchFamily="34" charset="0"/>
            </a:endParaRPr>
          </a:p>
          <a:p>
            <a:pPr marL="747713" indent="-747713" defTabSz="512763">
              <a:lnSpc>
                <a:spcPct val="80000"/>
              </a:lnSpc>
              <a:spcBef>
                <a:spcPct val="0"/>
              </a:spcBef>
              <a:buClr>
                <a:srgbClr val="5E5E5E"/>
              </a:buClr>
            </a:pPr>
            <a:r>
              <a:rPr lang="en-US" altLang="en-US" smtClean="0">
                <a:cs typeface="Arial" panose="020B0604020202020204" pitchFamily="34" charset="0"/>
              </a:rPr>
              <a:t>Use AIDET tool to improve the quality of communication between staff</a:t>
            </a:r>
          </a:p>
        </p:txBody>
      </p:sp>
      <p:pic>
        <p:nvPicPr>
          <p:cNvPr id="1638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1056481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676400"/>
            <a:ext cx="79438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487363"/>
            <a:ext cx="7772400" cy="1143000"/>
          </a:xfrm>
        </p:spPr>
        <p:txBody>
          <a:bodyPr/>
          <a:lstStyle/>
          <a:p>
            <a:pPr algn="ctr">
              <a:defRPr/>
            </a:pP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The Excellence of Service Ownership</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dirty="0">
              <a:solidFill>
                <a:srgbClr val="CC3300"/>
              </a:solidFill>
            </a:endParaRPr>
          </a:p>
        </p:txBody>
      </p:sp>
      <p:sp>
        <p:nvSpPr>
          <p:cNvPr id="11267" name="Content Placeholder 2"/>
          <p:cNvSpPr>
            <a:spLocks noGrp="1"/>
          </p:cNvSpPr>
          <p:nvPr>
            <p:ph idx="1"/>
          </p:nvPr>
        </p:nvSpPr>
        <p:spPr/>
        <p:txBody>
          <a:bodyPr/>
          <a:lstStyle/>
          <a:p>
            <a:pPr marL="0" indent="0">
              <a:buFont typeface="Wingdings" panose="05000000000000000000" pitchFamily="2" charset="2"/>
              <a:buNone/>
              <a:defRPr/>
            </a:pPr>
            <a:endParaRPr lang="en-US" altLang="en-US" dirty="0">
              <a:latin typeface="Bookman Old Style" panose="02050604050505020204" pitchFamily="18" charset="0"/>
            </a:endParaRPr>
          </a:p>
          <a:p>
            <a:pPr>
              <a:lnSpc>
                <a:spcPct val="150000"/>
              </a:lnSpc>
              <a:defRPr/>
            </a:pPr>
            <a:r>
              <a:rPr lang="en-US" altLang="en-US" sz="1600" dirty="0">
                <a:cs typeface="Arial" panose="020B0604020202020204" pitchFamily="34" charset="0"/>
              </a:rPr>
              <a:t>Service excellence is a combination of skill, commitment and ownership.  </a:t>
            </a:r>
          </a:p>
          <a:p>
            <a:pPr>
              <a:lnSpc>
                <a:spcPct val="150000"/>
              </a:lnSpc>
              <a:defRPr/>
            </a:pPr>
            <a:r>
              <a:rPr lang="en-US" altLang="en-US" sz="1600" dirty="0">
                <a:cs typeface="Arial" panose="020B0604020202020204" pitchFamily="34" charset="0"/>
              </a:rPr>
              <a:t>Defining one’s sense of ownership and taking responsibility for successes and missteps is a big part of providing wonderful customer experiences.  </a:t>
            </a:r>
          </a:p>
          <a:p>
            <a:pPr>
              <a:lnSpc>
                <a:spcPct val="150000"/>
              </a:lnSpc>
              <a:defRPr/>
            </a:pPr>
            <a:r>
              <a:rPr lang="en-US" altLang="en-US" sz="1600" dirty="0">
                <a:cs typeface="Arial" panose="020B0604020202020204" pitchFamily="34" charset="0"/>
              </a:rPr>
              <a:t>We must define our own personal level of ownership.</a:t>
            </a:r>
          </a:p>
          <a:p>
            <a:pPr marL="0" indent="0">
              <a:buFont typeface="Wingdings" panose="05000000000000000000" pitchFamily="2" charset="2"/>
              <a:buNone/>
              <a:defRPr/>
            </a:pP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14909</TotalTime>
  <Words>10894</Words>
  <Application>Microsoft Office PowerPoint</Application>
  <PresentationFormat>On-screen Show (4:3)</PresentationFormat>
  <Paragraphs>581</Paragraphs>
  <Slides>63</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63</vt:i4>
      </vt:variant>
    </vt:vector>
  </HeadingPairs>
  <TitlesOfParts>
    <vt:vector size="75" baseType="lpstr">
      <vt:lpstr>Arial</vt:lpstr>
      <vt:lpstr>Times New Roman</vt:lpstr>
      <vt:lpstr>Wingdings</vt:lpstr>
      <vt:lpstr>Helvetica</vt:lpstr>
      <vt:lpstr>ＭＳ Ｐゴシック</vt:lpstr>
      <vt:lpstr>Lucida Grande</vt:lpstr>
      <vt:lpstr>Calibri</vt:lpstr>
      <vt:lpstr>Arial Black</vt:lpstr>
      <vt:lpstr>Bookman Old Style</vt:lpstr>
      <vt:lpstr>Courier New</vt:lpstr>
      <vt:lpstr>Layers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Language</vt:lpstr>
      <vt:lpstr>The Excellence of Service Ownership </vt:lpstr>
      <vt:lpstr>BARIATRIC SENSITIVITY  </vt:lpstr>
      <vt:lpstr> BARIATRIC SENSITIVITY See The Person Not The Size… </vt:lpstr>
      <vt:lpstr>PowerPoint Presentation</vt:lpstr>
      <vt:lpstr>PowerPoint Presentation</vt:lpstr>
      <vt:lpstr>PowerPoint Presentation</vt:lpstr>
      <vt:lpstr>PowerPoint Presentation</vt:lpstr>
      <vt:lpstr>PowerPoint Presentation</vt:lpstr>
      <vt:lpstr>O2 SHUT OFF FOR FIRE EMERGENCIES ONLY</vt:lpstr>
      <vt:lpstr>PowerPoint Presentation</vt:lpstr>
      <vt:lpstr>PowerPoint Presentation</vt:lpstr>
      <vt:lpstr>PowerPoint Presentation</vt:lpstr>
      <vt:lpstr>PowerPoint Presentation</vt:lpstr>
      <vt:lpstr>PowerPoint Presentation</vt:lpstr>
      <vt:lpstr>SPOK Mobile Messaging System </vt:lpstr>
      <vt:lpstr>SPOK Mobile Messaging System </vt:lpstr>
      <vt:lpstr>PowerPoint Presentation</vt:lpstr>
      <vt:lpstr>      Identification of Victims of Violence and Abuse       </vt:lpstr>
      <vt:lpstr>Active Shooter</vt:lpstr>
      <vt:lpstr>Active Shooter</vt:lpstr>
      <vt:lpstr>Employee Conduct</vt:lpstr>
      <vt:lpstr>HARASSMENT AND  NON DISCRIMINATION</vt:lpstr>
      <vt:lpstr>HARASSMENT AND  NON DISCRIMINATION</vt:lpstr>
      <vt:lpstr>LGBTQIA+ </vt:lpstr>
      <vt:lpstr>Performance Appraisals</vt:lpstr>
      <vt:lpstr>PowerPoint Presentation</vt:lpstr>
      <vt:lpstr>PowerPoint Presentation</vt:lpstr>
      <vt:lpstr>PowerPoint Presentation</vt:lpstr>
      <vt:lpstr>PowerPoint Presentation</vt:lpstr>
      <vt:lpstr>Respiratory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USP and USP &lt;800&gt;? </vt:lpstr>
      <vt:lpstr>    What is a Hazardous Drug (HD)?    </vt:lpstr>
      <vt:lpstr>NIOSH currently lists HD in three groups</vt:lpstr>
      <vt:lpstr> Spills </vt:lpstr>
      <vt:lpstr>What is a stroke? Symptoms and Response</vt:lpstr>
      <vt:lpstr>Stroke: Time is Brain</vt:lpstr>
      <vt:lpstr>PowerPoint Presentation</vt:lpstr>
      <vt:lpstr>Radiation Exposure Sources </vt:lpstr>
      <vt:lpstr>PowerPoint Presentation</vt:lpstr>
      <vt:lpstr>Regulatory Limits /Relative Exposure Risk /Radiation Protection Program</vt:lpstr>
      <vt:lpstr>PowerPoint Presentation</vt:lpstr>
      <vt:lpstr>Personnel Monitoring / ALARA</vt:lpstr>
      <vt:lpstr>FLUOROSCOPY SAFETY AWARNESS </vt:lpstr>
      <vt:lpstr>Magnet Always ON</vt:lpstr>
      <vt:lpstr>MR Safety Zones</vt:lpstr>
      <vt:lpstr>CONTACTS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Collins, Marilyn</dc:creator>
  <cp:lastModifiedBy>Coppola, Laura</cp:lastModifiedBy>
  <cp:revision>149</cp:revision>
  <cp:lastPrinted>2022-06-15T13:07:13Z</cp:lastPrinted>
  <dcterms:created xsi:type="dcterms:W3CDTF">2007-05-07T14:23:59Z</dcterms:created>
  <dcterms:modified xsi:type="dcterms:W3CDTF">2023-01-03T14:49:50Z</dcterms:modified>
</cp:coreProperties>
</file>